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6.xml" ContentType="application/vnd.openxmlformats-officedocument.theme+xml"/>
  <Override PartName="/ppt/tags/tag18.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9" r:id="rId5"/>
    <p:sldMasterId id="2147483711" r:id="rId6"/>
    <p:sldMasterId id="2147483750" r:id="rId7"/>
    <p:sldMasterId id="2147483763" r:id="rId8"/>
    <p:sldMasterId id="2147483841" r:id="rId9"/>
  </p:sldMasterIdLst>
  <p:notesMasterIdLst>
    <p:notesMasterId r:id="rId59"/>
  </p:notesMasterIdLst>
  <p:sldIdLst>
    <p:sldId id="257" r:id="rId10"/>
    <p:sldId id="479" r:id="rId11"/>
    <p:sldId id="470" r:id="rId12"/>
    <p:sldId id="465" r:id="rId13"/>
    <p:sldId id="261" r:id="rId14"/>
    <p:sldId id="471" r:id="rId15"/>
    <p:sldId id="472" r:id="rId16"/>
    <p:sldId id="473" r:id="rId17"/>
    <p:sldId id="474" r:id="rId18"/>
    <p:sldId id="466" r:id="rId19"/>
    <p:sldId id="412" r:id="rId20"/>
    <p:sldId id="499" r:id="rId21"/>
    <p:sldId id="500" r:id="rId22"/>
    <p:sldId id="467" r:id="rId23"/>
    <p:sldId id="468" r:id="rId24"/>
    <p:sldId id="453" r:id="rId25"/>
    <p:sldId id="418" r:id="rId26"/>
    <p:sldId id="501" r:id="rId27"/>
    <p:sldId id="502" r:id="rId28"/>
    <p:sldId id="419" r:id="rId29"/>
    <p:sldId id="416" r:id="rId30"/>
    <p:sldId id="421" r:id="rId31"/>
    <p:sldId id="503" r:id="rId32"/>
    <p:sldId id="511" r:id="rId33"/>
    <p:sldId id="512" r:id="rId34"/>
    <p:sldId id="485" r:id="rId35"/>
    <p:sldId id="508" r:id="rId36"/>
    <p:sldId id="513" r:id="rId37"/>
    <p:sldId id="514" r:id="rId38"/>
    <p:sldId id="515" r:id="rId39"/>
    <p:sldId id="437" r:id="rId40"/>
    <p:sldId id="527" r:id="rId41"/>
    <p:sldId id="528" r:id="rId42"/>
    <p:sldId id="516" r:id="rId43"/>
    <p:sldId id="517" r:id="rId44"/>
    <p:sldId id="518" r:id="rId45"/>
    <p:sldId id="521" r:id="rId46"/>
    <p:sldId id="522" r:id="rId47"/>
    <p:sldId id="524" r:id="rId48"/>
    <p:sldId id="526" r:id="rId49"/>
    <p:sldId id="435" r:id="rId50"/>
    <p:sldId id="506" r:id="rId51"/>
    <p:sldId id="530" r:id="rId52"/>
    <p:sldId id="537" r:id="rId53"/>
    <p:sldId id="538" r:id="rId54"/>
    <p:sldId id="539" r:id="rId55"/>
    <p:sldId id="480" r:id="rId56"/>
    <p:sldId id="475" r:id="rId57"/>
    <p:sldId id="476"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3" clrIdx="0">
    <p:extLst>
      <p:ext uri="{19B8F6BF-5375-455C-9EA6-DF929625EA0E}">
        <p15:presenceInfo xmlns:p15="http://schemas.microsoft.com/office/powerpoint/2012/main" userId="S::urn:spo:anon#3fd791d99b6d7c003022e1a9e2d8956d65991c5900b57b01c116e83e200e06f8::" providerId="AD"/>
      </p:ext>
    </p:extLst>
  </p:cmAuthor>
  <p:cmAuthor id="2" name="Maureen Boyle" initials="MB" lastIdx="5" clrIdx="1">
    <p:extLst>
      <p:ext uri="{19B8F6BF-5375-455C-9EA6-DF929625EA0E}">
        <p15:presenceInfo xmlns:p15="http://schemas.microsoft.com/office/powerpoint/2012/main" userId="S::mboyle@asam.org::5eb1ea3a-3c0d-4794-9a0b-539189a02a00" providerId="AD"/>
      </p:ext>
    </p:extLst>
  </p:cmAuthor>
  <p:cmAuthor id="3" name="Salman, Aisha" initials="SA" lastIdx="12" clrIdx="2">
    <p:extLst>
      <p:ext uri="{19B8F6BF-5375-455C-9EA6-DF929625EA0E}">
        <p15:presenceInfo xmlns:p15="http://schemas.microsoft.com/office/powerpoint/2012/main" userId="Salman, Aisha" providerId="None"/>
      </p:ext>
    </p:extLst>
  </p:cmAuthor>
  <p:cmAuthor id="4" name="Finkelman, Elizabeth" initials="FE" lastIdx="4" clrIdx="3">
    <p:extLst>
      <p:ext uri="{19B8F6BF-5375-455C-9EA6-DF929625EA0E}">
        <p15:presenceInfo xmlns:p15="http://schemas.microsoft.com/office/powerpoint/2012/main" userId="S-1-5-21-45552981-430774846-1031210941-570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D34D26"/>
    <a:srgbClr val="252D4E"/>
    <a:srgbClr val="E6790C"/>
    <a:srgbClr val="F6DE55"/>
    <a:srgbClr val="F6A656"/>
    <a:srgbClr val="D39556"/>
    <a:srgbClr val="F69556"/>
    <a:srgbClr val="F69A56"/>
    <a:srgbClr val="F685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79D1A-F837-4433-ACB6-9000BB9A8F38}" v="603" dt="2020-06-01T13:43:43.774"/>
    <p1510:client id="{376E7985-9A81-4E9E-A3F5-8C5B51E255CA}" v="464" dt="2020-06-01T14:31:31.78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0.13803230543318648"/>
          <c:w val="0.98232931726907635"/>
          <c:h val="0.6432420541910856"/>
        </c:manualLayout>
      </c:layout>
      <c:barChart>
        <c:barDir val="col"/>
        <c:grouping val="clustered"/>
        <c:varyColors val="0"/>
        <c:ser>
          <c:idx val="0"/>
          <c:order val="0"/>
          <c:tx>
            <c:strRef>
              <c:f>Sheet1!$C$2</c:f>
              <c:strCache>
                <c:ptCount val="1"/>
                <c:pt idx="0">
                  <c:v>SALES</c:v>
                </c:pt>
              </c:strCache>
            </c:strRef>
          </c:tx>
          <c:spPr>
            <a:solidFill>
              <a:srgbClr val="4280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Sheet1!$C$3:$C$14</c:f>
              <c:numCache>
                <c:formatCode>General</c:formatCode>
                <c:ptCount val="12"/>
                <c:pt idx="0">
                  <c:v>4.3</c:v>
                </c:pt>
                <c:pt idx="1">
                  <c:v>2.4</c:v>
                </c:pt>
                <c:pt idx="2">
                  <c:v>5</c:v>
                </c:pt>
                <c:pt idx="3">
                  <c:v>4.5</c:v>
                </c:pt>
                <c:pt idx="4">
                  <c:v>3.5</c:v>
                </c:pt>
                <c:pt idx="5">
                  <c:v>5.5</c:v>
                </c:pt>
                <c:pt idx="6">
                  <c:v>7.6</c:v>
                </c:pt>
                <c:pt idx="7">
                  <c:v>7</c:v>
                </c:pt>
                <c:pt idx="8">
                  <c:v>6</c:v>
                </c:pt>
                <c:pt idx="9">
                  <c:v>3.7</c:v>
                </c:pt>
                <c:pt idx="10">
                  <c:v>4.2</c:v>
                </c:pt>
                <c:pt idx="11">
                  <c:v>8.5</c:v>
                </c:pt>
              </c:numCache>
            </c:numRef>
          </c:val>
          <c:extLst>
            <c:ext xmlns:c16="http://schemas.microsoft.com/office/drawing/2014/chart" uri="{C3380CC4-5D6E-409C-BE32-E72D297353CC}">
              <c16:uniqueId val="{00000000-DCC1-4DEF-B96C-5A8B1040F6F6}"/>
            </c:ext>
          </c:extLst>
        </c:ser>
        <c:dLbls>
          <c:showLegendKey val="0"/>
          <c:showVal val="0"/>
          <c:showCatName val="0"/>
          <c:showSerName val="0"/>
          <c:showPercent val="0"/>
          <c:showBubbleSize val="0"/>
        </c:dLbls>
        <c:gapWidth val="39"/>
        <c:overlap val="-27"/>
        <c:axId val="770681632"/>
        <c:axId val="767519216"/>
      </c:barChart>
      <c:catAx>
        <c:axId val="770681632"/>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67519216"/>
        <c:crosses val="autoZero"/>
        <c:auto val="1"/>
        <c:lblAlgn val="ctr"/>
        <c:lblOffset val="100"/>
        <c:noMultiLvlLbl val="0"/>
      </c:catAx>
      <c:valAx>
        <c:axId val="767519216"/>
        <c:scaling>
          <c:orientation val="minMax"/>
        </c:scaling>
        <c:delete val="1"/>
        <c:axPos val="l"/>
        <c:numFmt formatCode="General" sourceLinked="1"/>
        <c:majorTickMark val="none"/>
        <c:minorTickMark val="none"/>
        <c:tickLblPos val="nextTo"/>
        <c:crossAx val="770681632"/>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Category 1</c:v>
                </c:pt>
              </c:strCache>
            </c:strRef>
          </c:tx>
          <c:spPr>
            <a:ln w="25400" cap="rnd">
              <a:solidFill>
                <a:srgbClr val="0EABF8"/>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Sheet1!$C$3:$N$3</c:f>
              <c:numCache>
                <c:formatCode>#,##0.00</c:formatCode>
                <c:ptCount val="12"/>
                <c:pt idx="0">
                  <c:v>511.64649671401969</c:v>
                </c:pt>
                <c:pt idx="1">
                  <c:v>707.30098643911356</c:v>
                </c:pt>
                <c:pt idx="2">
                  <c:v>1753.8239468993386</c:v>
                </c:pt>
                <c:pt idx="3">
                  <c:v>1936.7358881060788</c:v>
                </c:pt>
                <c:pt idx="4">
                  <c:v>1325.1769539818899</c:v>
                </c:pt>
                <c:pt idx="5">
                  <c:v>756.04510107152441</c:v>
                </c:pt>
                <c:pt idx="6">
                  <c:v>560.73158394668735</c:v>
                </c:pt>
                <c:pt idx="7">
                  <c:v>719.47992290475042</c:v>
                </c:pt>
                <c:pt idx="8">
                  <c:v>949.60616307731652</c:v>
                </c:pt>
                <c:pt idx="9">
                  <c:v>813.42977033375087</c:v>
                </c:pt>
                <c:pt idx="10">
                  <c:v>519.74973857333089</c:v>
                </c:pt>
                <c:pt idx="11">
                  <c:v>628.71416397420865</c:v>
                </c:pt>
              </c:numCache>
            </c:numRef>
          </c:val>
          <c:smooth val="1"/>
          <c:extLst>
            <c:ext xmlns:c16="http://schemas.microsoft.com/office/drawing/2014/chart" uri="{C3380CC4-5D6E-409C-BE32-E72D297353CC}">
              <c16:uniqueId val="{00000000-119D-4417-96A1-3EF8FDFE239A}"/>
            </c:ext>
          </c:extLst>
        </c:ser>
        <c:ser>
          <c:idx val="1"/>
          <c:order val="1"/>
          <c:tx>
            <c:strRef>
              <c:f>Sheet1!$B$4</c:f>
              <c:strCache>
                <c:ptCount val="1"/>
                <c:pt idx="0">
                  <c:v>Category 2</c:v>
                </c:pt>
              </c:strCache>
            </c:strRef>
          </c:tx>
          <c:spPr>
            <a:ln w="25400" cap="rnd">
              <a:solidFill>
                <a:srgbClr val="F6DE55"/>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Sheet1!$C$4:$N$4</c:f>
              <c:numCache>
                <c:formatCode>#,##0.00</c:formatCode>
                <c:ptCount val="12"/>
                <c:pt idx="0">
                  <c:v>609.68767897621137</c:v>
                </c:pt>
                <c:pt idx="1">
                  <c:v>777.6434143488309</c:v>
                </c:pt>
                <c:pt idx="2">
                  <c:v>1239.9669020362278</c:v>
                </c:pt>
                <c:pt idx="3">
                  <c:v>1361.255969611625</c:v>
                </c:pt>
                <c:pt idx="4">
                  <c:v>945.43079636366599</c:v>
                </c:pt>
                <c:pt idx="5">
                  <c:v>660.7090475870973</c:v>
                </c:pt>
                <c:pt idx="6">
                  <c:v>500.80102330385949</c:v>
                </c:pt>
                <c:pt idx="7">
                  <c:v>693.63385582206649</c:v>
                </c:pt>
                <c:pt idx="8">
                  <c:v>909.92935736185541</c:v>
                </c:pt>
                <c:pt idx="9">
                  <c:v>672.52116301836668</c:v>
                </c:pt>
                <c:pt idx="10">
                  <c:v>381.61747676353514</c:v>
                </c:pt>
                <c:pt idx="11">
                  <c:v>406.86109126192218</c:v>
                </c:pt>
              </c:numCache>
            </c:numRef>
          </c:val>
          <c:smooth val="1"/>
          <c:extLst>
            <c:ext xmlns:c16="http://schemas.microsoft.com/office/drawing/2014/chart" uri="{C3380CC4-5D6E-409C-BE32-E72D297353CC}">
              <c16:uniqueId val="{00000001-119D-4417-96A1-3EF8FDFE239A}"/>
            </c:ext>
          </c:extLst>
        </c:ser>
        <c:ser>
          <c:idx val="2"/>
          <c:order val="2"/>
          <c:tx>
            <c:strRef>
              <c:f>Sheet1!$B$5</c:f>
              <c:strCache>
                <c:ptCount val="1"/>
                <c:pt idx="0">
                  <c:v>Category 3</c:v>
                </c:pt>
              </c:strCache>
            </c:strRef>
          </c:tx>
          <c:spPr>
            <a:ln w="25400" cap="rnd">
              <a:solidFill>
                <a:srgbClr val="A94507"/>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Sheet1!$C$5:$N$5</c:f>
              <c:numCache>
                <c:formatCode>#,##0.00</c:formatCode>
                <c:ptCount val="12"/>
                <c:pt idx="0">
                  <c:v>411.12345512182537</c:v>
                </c:pt>
                <c:pt idx="1">
                  <c:v>541.51194787856718</c:v>
                </c:pt>
                <c:pt idx="2">
                  <c:v>1054.3924355638537</c:v>
                </c:pt>
                <c:pt idx="3">
                  <c:v>1158.4572517911781</c:v>
                </c:pt>
                <c:pt idx="4">
                  <c:v>801.94058933541794</c:v>
                </c:pt>
                <c:pt idx="5">
                  <c:v>502.90846675178773</c:v>
                </c:pt>
                <c:pt idx="6">
                  <c:v>379.61101447121888</c:v>
                </c:pt>
                <c:pt idx="7">
                  <c:v>505.70814726906525</c:v>
                </c:pt>
                <c:pt idx="8">
                  <c:v>665.29462581469545</c:v>
                </c:pt>
                <c:pt idx="9">
                  <c:v>546.62615742419405</c:v>
                </c:pt>
                <c:pt idx="10">
                  <c:v>335.10572101717736</c:v>
                </c:pt>
                <c:pt idx="11">
                  <c:v>385.02802047206654</c:v>
                </c:pt>
              </c:numCache>
            </c:numRef>
          </c:val>
          <c:smooth val="1"/>
          <c:extLst>
            <c:ext xmlns:c16="http://schemas.microsoft.com/office/drawing/2014/chart" uri="{C3380CC4-5D6E-409C-BE32-E72D297353CC}">
              <c16:uniqueId val="{00000002-119D-4417-96A1-3EF8FDFE239A}"/>
            </c:ext>
          </c:extLst>
        </c:ser>
        <c:ser>
          <c:idx val="3"/>
          <c:order val="3"/>
          <c:tx>
            <c:strRef>
              <c:f>Sheet1!$B$6</c:f>
              <c:strCache>
                <c:ptCount val="1"/>
                <c:pt idx="0">
                  <c:v>Category 4</c:v>
                </c:pt>
              </c:strCache>
            </c:strRef>
          </c:tx>
          <c:spPr>
            <a:ln w="25400" cap="rnd">
              <a:solidFill>
                <a:schemeClr val="accent2"/>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Sheet1!$C$6:$N$6</c:f>
              <c:numCache>
                <c:formatCode>#,##0.00</c:formatCode>
                <c:ptCount val="12"/>
                <c:pt idx="0">
                  <c:v>112.03618967524528</c:v>
                </c:pt>
                <c:pt idx="1">
                  <c:v>139.59144284775721</c:v>
                </c:pt>
                <c:pt idx="2">
                  <c:v>169.3864577559948</c:v>
                </c:pt>
                <c:pt idx="3">
                  <c:v>177.37989765583035</c:v>
                </c:pt>
                <c:pt idx="4">
                  <c:v>135.21401766069818</c:v>
                </c:pt>
                <c:pt idx="5">
                  <c:v>91.971251596741411</c:v>
                </c:pt>
                <c:pt idx="6">
                  <c:v>77.300436163109879</c:v>
                </c:pt>
                <c:pt idx="7">
                  <c:v>104.01066308037899</c:v>
                </c:pt>
                <c:pt idx="8">
                  <c:v>136.34835700491433</c:v>
                </c:pt>
                <c:pt idx="9">
                  <c:v>153.92753892046449</c:v>
                </c:pt>
                <c:pt idx="10">
                  <c:v>103.94994771466617</c:v>
                </c:pt>
                <c:pt idx="11">
                  <c:v>119.50880618006853</c:v>
                </c:pt>
              </c:numCache>
            </c:numRef>
          </c:val>
          <c:smooth val="1"/>
          <c:extLst>
            <c:ext xmlns:c16="http://schemas.microsoft.com/office/drawing/2014/chart" uri="{C3380CC4-5D6E-409C-BE32-E72D297353CC}">
              <c16:uniqueId val="{00000003-119D-4417-96A1-3EF8FDFE239A}"/>
            </c:ext>
          </c:extLst>
        </c:ser>
        <c:dLbls>
          <c:showLegendKey val="0"/>
          <c:showVal val="0"/>
          <c:showCatName val="0"/>
          <c:showSerName val="0"/>
          <c:showPercent val="0"/>
          <c:showBubbleSize val="0"/>
        </c:dLbls>
        <c:smooth val="0"/>
        <c:axId val="808554784"/>
        <c:axId val="808555344"/>
      </c:lineChart>
      <c:catAx>
        <c:axId val="808554784"/>
        <c:scaling>
          <c:orientation val="minMax"/>
        </c:scaling>
        <c:delete val="0"/>
        <c:axPos val="b"/>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w="25400" cap="flat" cmpd="sng" algn="ctr">
            <a:solidFill>
              <a:schemeClr val="accent2"/>
            </a:solidFill>
            <a:round/>
          </a:ln>
          <a:effectLst/>
        </c:spPr>
        <c:txPr>
          <a:bodyPr rot="-60000000" spcFirstLastPara="1" vertOverflow="ellipsis" vert="horz" wrap="square" anchor="ctr" anchorCtr="1"/>
          <a:lstStyle/>
          <a:p>
            <a:pPr>
              <a:defRPr sz="16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5344"/>
        <c:crosses val="autoZero"/>
        <c:auto val="1"/>
        <c:lblAlgn val="ctr"/>
        <c:lblOffset val="100"/>
        <c:noMultiLvlLbl val="0"/>
      </c:catAx>
      <c:valAx>
        <c:axId val="808555344"/>
        <c:scaling>
          <c:orientation val="minMax"/>
        </c:scaling>
        <c:delete val="0"/>
        <c:axPos val="l"/>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0.00"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4784"/>
        <c:crosses val="autoZero"/>
        <c:crossBetween val="between"/>
      </c:valAx>
      <c:spPr>
        <a:noFill/>
        <a:ln>
          <a:solidFill>
            <a:schemeClr val="accent2">
              <a:lumMod val="60000"/>
              <a:lumOff val="4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0.13803230543318648"/>
          <c:w val="0.98232931726907635"/>
          <c:h val="0.6432420541910856"/>
        </c:manualLayout>
      </c:layout>
      <c:barChart>
        <c:barDir val="col"/>
        <c:grouping val="clustered"/>
        <c:varyColors val="0"/>
        <c:ser>
          <c:idx val="0"/>
          <c:order val="0"/>
          <c:tx>
            <c:strRef>
              <c:f>Sheet1!$C$2</c:f>
              <c:strCache>
                <c:ptCount val="1"/>
                <c:pt idx="0">
                  <c:v>SALES</c:v>
                </c:pt>
              </c:strCache>
            </c:strRef>
          </c:tx>
          <c:spPr>
            <a:solidFill>
              <a:srgbClr val="4280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Sheet1!$C$3:$C$14</c:f>
              <c:numCache>
                <c:formatCode>General</c:formatCode>
                <c:ptCount val="12"/>
                <c:pt idx="0">
                  <c:v>4.3</c:v>
                </c:pt>
                <c:pt idx="1">
                  <c:v>2.4</c:v>
                </c:pt>
                <c:pt idx="2">
                  <c:v>5</c:v>
                </c:pt>
                <c:pt idx="3">
                  <c:v>4.5</c:v>
                </c:pt>
                <c:pt idx="4">
                  <c:v>3.5</c:v>
                </c:pt>
                <c:pt idx="5">
                  <c:v>5.5</c:v>
                </c:pt>
                <c:pt idx="6">
                  <c:v>7.6</c:v>
                </c:pt>
                <c:pt idx="7">
                  <c:v>7</c:v>
                </c:pt>
                <c:pt idx="8">
                  <c:v>6</c:v>
                </c:pt>
                <c:pt idx="9">
                  <c:v>3.7</c:v>
                </c:pt>
                <c:pt idx="10">
                  <c:v>4.2</c:v>
                </c:pt>
                <c:pt idx="11">
                  <c:v>8.5</c:v>
                </c:pt>
              </c:numCache>
            </c:numRef>
          </c:val>
          <c:extLst>
            <c:ext xmlns:c16="http://schemas.microsoft.com/office/drawing/2014/chart" uri="{C3380CC4-5D6E-409C-BE32-E72D297353CC}">
              <c16:uniqueId val="{00000000-DCC1-4DEF-B96C-5A8B1040F6F6}"/>
            </c:ext>
          </c:extLst>
        </c:ser>
        <c:dLbls>
          <c:showLegendKey val="0"/>
          <c:showVal val="0"/>
          <c:showCatName val="0"/>
          <c:showSerName val="0"/>
          <c:showPercent val="0"/>
          <c:showBubbleSize val="0"/>
        </c:dLbls>
        <c:gapWidth val="39"/>
        <c:overlap val="-27"/>
        <c:axId val="770681632"/>
        <c:axId val="767519216"/>
      </c:barChart>
      <c:catAx>
        <c:axId val="770681632"/>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67519216"/>
        <c:crosses val="autoZero"/>
        <c:auto val="1"/>
        <c:lblAlgn val="ctr"/>
        <c:lblOffset val="100"/>
        <c:noMultiLvlLbl val="0"/>
      </c:catAx>
      <c:valAx>
        <c:axId val="767519216"/>
        <c:scaling>
          <c:orientation val="minMax"/>
        </c:scaling>
        <c:delete val="1"/>
        <c:axPos val="l"/>
        <c:numFmt formatCode="General" sourceLinked="1"/>
        <c:majorTickMark val="none"/>
        <c:minorTickMark val="none"/>
        <c:tickLblPos val="nextTo"/>
        <c:crossAx val="770681632"/>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4.7277501852147887E-2"/>
          <c:w val="0.98232931726907635"/>
          <c:h val="0.73399692191586896"/>
        </c:manualLayout>
      </c:layout>
      <c:barChart>
        <c:barDir val="col"/>
        <c:grouping val="clustered"/>
        <c:varyColors val="0"/>
        <c:ser>
          <c:idx val="0"/>
          <c:order val="0"/>
          <c:tx>
            <c:strRef>
              <c:f>Sheet1!$C$2</c:f>
              <c:strCache>
                <c:ptCount val="1"/>
                <c:pt idx="0">
                  <c:v>SALES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Sheet1!$B$3:$B$10</c:f>
              <c:numCache>
                <c:formatCode>General</c:formatCode>
                <c:ptCount val="8"/>
                <c:pt idx="0">
                  <c:v>2010</c:v>
                </c:pt>
                <c:pt idx="1">
                  <c:v>2011</c:v>
                </c:pt>
                <c:pt idx="2">
                  <c:v>2012</c:v>
                </c:pt>
                <c:pt idx="3">
                  <c:v>2013</c:v>
                </c:pt>
                <c:pt idx="4">
                  <c:v>2014</c:v>
                </c:pt>
                <c:pt idx="5">
                  <c:v>2015</c:v>
                </c:pt>
                <c:pt idx="6">
                  <c:v>2016</c:v>
                </c:pt>
                <c:pt idx="7">
                  <c:v>2017</c:v>
                </c:pt>
              </c:numCache>
            </c:numRef>
          </c:cat>
          <c:val>
            <c:numRef>
              <c:f>Sheet1!$C$3:$C$10</c:f>
              <c:numCache>
                <c:formatCode>General</c:formatCode>
                <c:ptCount val="8"/>
                <c:pt idx="0">
                  <c:v>4.3</c:v>
                </c:pt>
                <c:pt idx="1">
                  <c:v>2.4</c:v>
                </c:pt>
                <c:pt idx="2">
                  <c:v>4.2</c:v>
                </c:pt>
                <c:pt idx="3">
                  <c:v>4.5</c:v>
                </c:pt>
                <c:pt idx="4">
                  <c:v>3.5</c:v>
                </c:pt>
                <c:pt idx="5">
                  <c:v>6.2</c:v>
                </c:pt>
                <c:pt idx="6">
                  <c:v>7.1</c:v>
                </c:pt>
                <c:pt idx="7">
                  <c:v>8.9</c:v>
                </c:pt>
              </c:numCache>
            </c:numRef>
          </c:val>
          <c:extLst>
            <c:ext xmlns:c16="http://schemas.microsoft.com/office/drawing/2014/chart" uri="{C3380CC4-5D6E-409C-BE32-E72D297353CC}">
              <c16:uniqueId val="{00000000-1358-48C0-A1B5-3BC6A480D507}"/>
            </c:ext>
          </c:extLst>
        </c:ser>
        <c:dLbls>
          <c:showLegendKey val="0"/>
          <c:showVal val="0"/>
          <c:showCatName val="0"/>
          <c:showSerName val="0"/>
          <c:showPercent val="0"/>
          <c:showBubbleSize val="0"/>
        </c:dLbls>
        <c:gapWidth val="77"/>
        <c:overlap val="-62"/>
        <c:axId val="799491120"/>
        <c:axId val="770813392"/>
      </c:barChart>
      <c:catAx>
        <c:axId val="799491120"/>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70813392"/>
        <c:crosses val="autoZero"/>
        <c:auto val="1"/>
        <c:lblAlgn val="ctr"/>
        <c:lblOffset val="100"/>
        <c:noMultiLvlLbl val="0"/>
      </c:catAx>
      <c:valAx>
        <c:axId val="770813392"/>
        <c:scaling>
          <c:orientation val="minMax"/>
        </c:scaling>
        <c:delete val="1"/>
        <c:axPos val="l"/>
        <c:numFmt formatCode="General" sourceLinked="1"/>
        <c:majorTickMark val="none"/>
        <c:minorTickMark val="none"/>
        <c:tickLblPos val="nextTo"/>
        <c:crossAx val="799491120"/>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BUDGET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0FA-42E0-B1EB-379C62656E50}"/>
            </c:ext>
          </c:extLst>
        </c:ser>
        <c:ser>
          <c:idx val="1"/>
          <c:order val="1"/>
          <c:tx>
            <c:strRef>
              <c:f>Sheet1!$D$2</c:f>
              <c:strCache>
                <c:ptCount val="1"/>
                <c:pt idx="0">
                  <c:v>SALES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0FA-42E0-B1EB-379C62656E50}"/>
            </c:ext>
          </c:extLst>
        </c:ser>
        <c:ser>
          <c:idx val="2"/>
          <c:order val="2"/>
          <c:tx>
            <c:strRef>
              <c:f>Sheet1!$E$2</c:f>
              <c:strCache>
                <c:ptCount val="1"/>
                <c:pt idx="0">
                  <c:v>EXPENSES</c:v>
                </c:pt>
              </c:strCache>
            </c:strRef>
          </c:tx>
          <c:spPr>
            <a:solidFill>
              <a:srgbClr val="D34D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0FA-42E0-B1EB-379C62656E50}"/>
            </c:ext>
          </c:extLst>
        </c:ser>
        <c:dLbls>
          <c:dLblPos val="outEnd"/>
          <c:showLegendKey val="0"/>
          <c:showVal val="1"/>
          <c:showCatName val="0"/>
          <c:showSerName val="0"/>
          <c:showPercent val="0"/>
          <c:showBubbleSize val="0"/>
        </c:dLbls>
        <c:gapWidth val="219"/>
        <c:overlap val="-27"/>
        <c:axId val="802940400"/>
        <c:axId val="802940960"/>
      </c:barChart>
      <c:catAx>
        <c:axId val="802940400"/>
        <c:scaling>
          <c:orientation val="minMax"/>
        </c:scaling>
        <c:delete val="0"/>
        <c:axPos val="b"/>
        <c:numFmt formatCode="General" sourceLinked="1"/>
        <c:majorTickMark val="out"/>
        <c:minorTickMark val="none"/>
        <c:tickLblPos val="nextTo"/>
        <c:spPr>
          <a:noFill/>
          <a:ln w="25400" cap="flat" cmpd="sng" algn="ctr">
            <a:noFill/>
            <a:round/>
          </a:ln>
          <a:effectLst/>
        </c:spPr>
        <c:txPr>
          <a:bodyPr rot="-60000000" spcFirstLastPara="1" vertOverflow="ellipsis" vert="horz" wrap="square" anchor="ctr" anchorCtr="1"/>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2940960"/>
        <c:crosses val="autoZero"/>
        <c:auto val="1"/>
        <c:lblAlgn val="ctr"/>
        <c:lblOffset val="100"/>
        <c:noMultiLvlLbl val="0"/>
      </c:catAx>
      <c:valAx>
        <c:axId val="802940960"/>
        <c:scaling>
          <c:orientation val="minMax"/>
        </c:scaling>
        <c:delete val="1"/>
        <c:axPos val="l"/>
        <c:numFmt formatCode="General" sourceLinked="1"/>
        <c:majorTickMark val="none"/>
        <c:minorTickMark val="none"/>
        <c:tickLblPos val="nextTo"/>
        <c:crossAx val="802940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Sheet1!$C$2</c:f>
              <c:strCache>
                <c:ptCount val="1"/>
                <c:pt idx="0">
                  <c:v>Series 1</c:v>
                </c:pt>
              </c:strCache>
            </c:strRef>
          </c:tx>
          <c:spPr>
            <a:solidFill>
              <a:srgbClr val="0EAB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27C-4CA1-B29E-57D196F42789}"/>
            </c:ext>
          </c:extLst>
        </c:ser>
        <c:ser>
          <c:idx val="1"/>
          <c:order val="1"/>
          <c:tx>
            <c:strRef>
              <c:f>Sheet1!$D$2</c:f>
              <c:strCache>
                <c:ptCount val="1"/>
                <c:pt idx="0">
                  <c:v>Series 2</c:v>
                </c:pt>
              </c:strCache>
            </c:strRef>
          </c:tx>
          <c:spPr>
            <a:solidFill>
              <a:srgbClr val="8383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27C-4CA1-B29E-57D196F42789}"/>
            </c:ext>
          </c:extLst>
        </c:ser>
        <c:ser>
          <c:idx val="2"/>
          <c:order val="2"/>
          <c:tx>
            <c:strRef>
              <c:f>Sheet1!$E$2</c:f>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4280A5"/>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27C-4CA1-B29E-57D196F42789}"/>
            </c:ext>
          </c:extLst>
        </c:ser>
        <c:dLbls>
          <c:showLegendKey val="0"/>
          <c:showVal val="0"/>
          <c:showCatName val="0"/>
          <c:showSerName val="0"/>
          <c:showPercent val="0"/>
          <c:showBubbleSize val="0"/>
        </c:dLbls>
        <c:gapWidth val="133"/>
        <c:overlap val="100"/>
        <c:axId val="801171904"/>
        <c:axId val="801172464"/>
      </c:barChart>
      <c:catAx>
        <c:axId val="801171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1172464"/>
        <c:crosses val="autoZero"/>
        <c:auto val="1"/>
        <c:lblAlgn val="ctr"/>
        <c:lblOffset val="100"/>
        <c:noMultiLvlLbl val="0"/>
      </c:catAx>
      <c:valAx>
        <c:axId val="801172464"/>
        <c:scaling>
          <c:orientation val="minMax"/>
        </c:scaling>
        <c:delete val="0"/>
        <c:axPos val="b"/>
        <c:majorGridlines>
          <c:spPr>
            <a:ln w="9525" cap="flat" cmpd="sng" algn="ctr">
              <a:solidFill>
                <a:schemeClr val="accent2">
                  <a:alpha val="50000"/>
                </a:schemeClr>
              </a:solidFill>
              <a:round/>
            </a:ln>
            <a:effectLst/>
          </c:spPr>
        </c:majorGridlines>
        <c:numFmt formatCode="General"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1171904"/>
        <c:crosses val="autoZero"/>
        <c:crossBetween val="between"/>
      </c:valAx>
      <c:spPr>
        <a:noFill/>
        <a:ln>
          <a:noFill/>
        </a:ln>
        <a:effectLst/>
      </c:spPr>
    </c:plotArea>
    <c:legend>
      <c:legendPos val="r"/>
      <c:layout>
        <c:manualLayout>
          <c:xMode val="edge"/>
          <c:yMode val="edge"/>
          <c:x val="0.85519685850013971"/>
          <c:y val="0.28784547673898847"/>
          <c:w val="0.13956759305867825"/>
          <c:h val="0.406841797613726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01691093112322E-3"/>
          <c:y val="3.1370284099801964E-2"/>
          <c:w val="0.98027966178137749"/>
          <c:h val="0.78473481939221734"/>
        </c:manualLayout>
      </c:layout>
      <c:barChart>
        <c:barDir val="col"/>
        <c:grouping val="clustered"/>
        <c:varyColors val="0"/>
        <c:ser>
          <c:idx val="0"/>
          <c:order val="0"/>
          <c:tx>
            <c:strRef>
              <c:f>Лист1!$C$2</c:f>
              <c:strCache>
                <c:ptCount val="1"/>
                <c:pt idx="0">
                  <c:v>category 01</c:v>
                </c:pt>
              </c:strCache>
            </c:strRef>
          </c:tx>
          <c:spPr>
            <a:solidFill>
              <a:schemeClr val="accent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Лист1!$C$3:$C$4</c:f>
              <c:numCache>
                <c:formatCode>0.0%</c:formatCode>
                <c:ptCount val="2"/>
                <c:pt idx="0">
                  <c:v>0.15</c:v>
                </c:pt>
                <c:pt idx="1">
                  <c:v>0.17</c:v>
                </c:pt>
              </c:numCache>
            </c:numRef>
          </c:val>
          <c:extLst>
            <c:ext xmlns:c16="http://schemas.microsoft.com/office/drawing/2014/chart" uri="{C3380CC4-5D6E-409C-BE32-E72D297353CC}">
              <c16:uniqueId val="{00000000-8E98-4464-85E2-AD72152B690B}"/>
            </c:ext>
          </c:extLst>
        </c:ser>
        <c:ser>
          <c:idx val="1"/>
          <c:order val="1"/>
          <c:tx>
            <c:strRef>
              <c:f>Лист1!$D$2</c:f>
              <c:strCache>
                <c:ptCount val="1"/>
                <c:pt idx="0">
                  <c:v>category 02</c:v>
                </c:pt>
              </c:strCache>
            </c:strRef>
          </c:tx>
          <c:spPr>
            <a:solidFill>
              <a:schemeClr val="tx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Лист1!$D$3:$D$4</c:f>
              <c:numCache>
                <c:formatCode>0.0%</c:formatCode>
                <c:ptCount val="2"/>
                <c:pt idx="0">
                  <c:v>0.27</c:v>
                </c:pt>
                <c:pt idx="1">
                  <c:v>0.32</c:v>
                </c:pt>
              </c:numCache>
            </c:numRef>
          </c:val>
          <c:extLst>
            <c:ext xmlns:c16="http://schemas.microsoft.com/office/drawing/2014/chart" uri="{C3380CC4-5D6E-409C-BE32-E72D297353CC}">
              <c16:uniqueId val="{00000001-8E98-4464-85E2-AD72152B690B}"/>
            </c:ext>
          </c:extLst>
        </c:ser>
        <c:ser>
          <c:idx val="2"/>
          <c:order val="2"/>
          <c:tx>
            <c:strRef>
              <c:f>Лист1!$E$2</c:f>
              <c:strCache>
                <c:ptCount val="1"/>
                <c:pt idx="0">
                  <c:v>category 03</c:v>
                </c:pt>
              </c:strCache>
            </c:strRef>
          </c:tx>
          <c:spPr>
            <a:solidFill>
              <a:srgbClr val="4280A5"/>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Лист1!$E$3:$E$4</c:f>
              <c:numCache>
                <c:formatCode>0.0%</c:formatCode>
                <c:ptCount val="2"/>
                <c:pt idx="0">
                  <c:v>0.35</c:v>
                </c:pt>
                <c:pt idx="1">
                  <c:v>0.39</c:v>
                </c:pt>
              </c:numCache>
            </c:numRef>
          </c:val>
          <c:extLst>
            <c:ext xmlns:c16="http://schemas.microsoft.com/office/drawing/2014/chart" uri="{C3380CC4-5D6E-409C-BE32-E72D297353CC}">
              <c16:uniqueId val="{00000002-8E98-4464-85E2-AD72152B690B}"/>
            </c:ext>
          </c:extLst>
        </c:ser>
        <c:ser>
          <c:idx val="3"/>
          <c:order val="3"/>
          <c:tx>
            <c:strRef>
              <c:f>Лист1!$F$2</c:f>
              <c:strCache>
                <c:ptCount val="1"/>
                <c:pt idx="0">
                  <c:v>category 04</c:v>
                </c:pt>
              </c:strCache>
            </c:strRef>
          </c:tx>
          <c:spPr>
            <a:solidFill>
              <a:schemeClr val="tx1"/>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Лист1!$F$3:$F$4</c:f>
              <c:numCache>
                <c:formatCode>0.0%</c:formatCode>
                <c:ptCount val="2"/>
                <c:pt idx="0">
                  <c:v>0.22999999999999998</c:v>
                </c:pt>
                <c:pt idx="1">
                  <c:v>0.12</c:v>
                </c:pt>
              </c:numCache>
            </c:numRef>
          </c:val>
          <c:extLst>
            <c:ext xmlns:c16="http://schemas.microsoft.com/office/drawing/2014/chart" uri="{C3380CC4-5D6E-409C-BE32-E72D297353CC}">
              <c16:uniqueId val="{00000003-8E98-4464-85E2-AD72152B690B}"/>
            </c:ext>
          </c:extLst>
        </c:ser>
        <c:dLbls>
          <c:dLblPos val="ctr"/>
          <c:showLegendKey val="0"/>
          <c:showVal val="1"/>
          <c:showCatName val="0"/>
          <c:showSerName val="0"/>
          <c:showPercent val="0"/>
          <c:showBubbleSize val="0"/>
        </c:dLbls>
        <c:gapWidth val="114"/>
        <c:overlap val="-24"/>
        <c:axId val="803345840"/>
        <c:axId val="803346400"/>
      </c:barChart>
      <c:catAx>
        <c:axId val="803345840"/>
        <c:scaling>
          <c:orientation val="minMax"/>
        </c:scaling>
        <c:delete val="0"/>
        <c:axPos val="b"/>
        <c:numFmt formatCode="General" sourceLinked="1"/>
        <c:majorTickMark val="out"/>
        <c:minorTickMark val="none"/>
        <c:tickLblPos val="nextTo"/>
        <c:spPr>
          <a:noFill/>
          <a:ln w="38100" cap="flat" cmpd="sng" algn="ctr">
            <a:solidFill>
              <a:schemeClr val="accent2"/>
            </a:solidFill>
            <a:round/>
          </a:ln>
          <a:effectLst/>
        </c:spPr>
        <c:txPr>
          <a:bodyPr rot="-60000000" spcFirstLastPara="1" vertOverflow="ellipsis" vert="horz" wrap="square" anchor="ctr" anchorCtr="1"/>
          <a:lstStyle/>
          <a:p>
            <a:pPr>
              <a:defRPr sz="2800" b="1" i="0" u="none" strike="noStrike" kern="1200" cap="all" baseline="0">
                <a:solidFill>
                  <a:schemeClr val="accent2"/>
                </a:solidFill>
                <a:latin typeface="Arial" panose="020B0604020202020204" pitchFamily="34" charset="0"/>
                <a:ea typeface="+mn-ea"/>
                <a:cs typeface="Arial" panose="020B0604020202020204" pitchFamily="34" charset="0"/>
              </a:defRPr>
            </a:pPr>
            <a:endParaRPr lang="en-US"/>
          </a:p>
        </c:txPr>
        <c:crossAx val="803346400"/>
        <c:crosses val="autoZero"/>
        <c:auto val="1"/>
        <c:lblAlgn val="ctr"/>
        <c:lblOffset val="100"/>
        <c:noMultiLvlLbl val="0"/>
      </c:catAx>
      <c:valAx>
        <c:axId val="803346400"/>
        <c:scaling>
          <c:orientation val="minMax"/>
        </c:scaling>
        <c:delete val="1"/>
        <c:axPos val="l"/>
        <c:numFmt formatCode="0.0%" sourceLinked="1"/>
        <c:majorTickMark val="none"/>
        <c:minorTickMark val="none"/>
        <c:tickLblPos val="nextTo"/>
        <c:crossAx val="803345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4280A5"/>
              </a:solidFill>
              <a:ln w="25400">
                <a:solidFill>
                  <a:schemeClr val="bg1"/>
                </a:solidFill>
              </a:ln>
              <a:effectLst/>
            </c:spPr>
            <c:extLst>
              <c:ext xmlns:c16="http://schemas.microsoft.com/office/drawing/2014/chart" uri="{C3380CC4-5D6E-409C-BE32-E72D297353CC}">
                <c16:uniqueId val="{00000001-3A6B-4031-94BF-71C8C1F27BF5}"/>
              </c:ext>
            </c:extLst>
          </c:dPt>
          <c:dPt>
            <c:idx val="1"/>
            <c:bubble3D val="0"/>
            <c:spPr>
              <a:solidFill>
                <a:schemeClr val="tx1"/>
              </a:solidFill>
              <a:ln w="25400">
                <a:solidFill>
                  <a:schemeClr val="bg1"/>
                </a:solidFill>
              </a:ln>
              <a:effectLst/>
            </c:spPr>
            <c:extLst>
              <c:ext xmlns:c16="http://schemas.microsoft.com/office/drawing/2014/chart" uri="{C3380CC4-5D6E-409C-BE32-E72D297353CC}">
                <c16:uniqueId val="{00000003-3A6B-4031-94BF-71C8C1F27BF5}"/>
              </c:ext>
            </c:extLst>
          </c:dPt>
          <c:dPt>
            <c:idx val="2"/>
            <c:bubble3D val="0"/>
            <c:spPr>
              <a:solidFill>
                <a:schemeClr val="accent2"/>
              </a:solidFill>
              <a:ln w="25400">
                <a:solidFill>
                  <a:schemeClr val="bg1"/>
                </a:solidFill>
              </a:ln>
              <a:effectLst/>
            </c:spPr>
            <c:extLst>
              <c:ext xmlns:c16="http://schemas.microsoft.com/office/drawing/2014/chart" uri="{C3380CC4-5D6E-409C-BE32-E72D297353CC}">
                <c16:uniqueId val="{00000005-3A6B-4031-94BF-71C8C1F27BF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5.7</c:v>
                </c:pt>
                <c:pt idx="1">
                  <c:v>4.3</c:v>
                </c:pt>
                <c:pt idx="2">
                  <c:v>3.5</c:v>
                </c:pt>
              </c:numCache>
            </c:numRef>
          </c:val>
          <c:extLst>
            <c:ext xmlns:c16="http://schemas.microsoft.com/office/drawing/2014/chart" uri="{C3380CC4-5D6E-409C-BE32-E72D297353CC}">
              <c16:uniqueId val="{00000006-3A6B-4031-94BF-71C8C1F27BF5}"/>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8.1632653061224497E-3"/>
          <c:y val="0.29124359758428253"/>
          <c:w val="0.3844479736198485"/>
          <c:h val="0.4369302805595902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D34D26"/>
              </a:solidFill>
              <a:ln w="25400">
                <a:solidFill>
                  <a:schemeClr val="bg1"/>
                </a:solidFill>
              </a:ln>
              <a:effectLst/>
            </c:spPr>
            <c:extLst>
              <c:ext xmlns:c16="http://schemas.microsoft.com/office/drawing/2014/chart" uri="{C3380CC4-5D6E-409C-BE32-E72D297353CC}">
                <c16:uniqueId val="{00000001-894C-45D2-88F2-FB8B7CF17DEE}"/>
              </c:ext>
            </c:extLst>
          </c:dPt>
          <c:dPt>
            <c:idx val="1"/>
            <c:bubble3D val="0"/>
            <c:spPr>
              <a:solidFill>
                <a:srgbClr val="60B632"/>
              </a:solidFill>
              <a:ln w="12700">
                <a:solidFill>
                  <a:schemeClr val="bg1"/>
                </a:solidFill>
              </a:ln>
              <a:effectLst/>
            </c:spPr>
            <c:extLst>
              <c:ext xmlns:c16="http://schemas.microsoft.com/office/drawing/2014/chart" uri="{C3380CC4-5D6E-409C-BE32-E72D297353CC}">
                <c16:uniqueId val="{00000003-894C-45D2-88F2-FB8B7CF17DEE}"/>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894C-45D2-88F2-FB8B7CF17DEE}"/>
              </c:ext>
            </c:extLst>
          </c:dPt>
          <c:dPt>
            <c:idx val="3"/>
            <c:bubble3D val="0"/>
            <c:spPr>
              <a:solidFill>
                <a:srgbClr val="002060"/>
              </a:solidFill>
              <a:ln w="25400">
                <a:solidFill>
                  <a:schemeClr val="bg1"/>
                </a:solidFill>
              </a:ln>
              <a:effectLst/>
            </c:spPr>
            <c:extLst>
              <c:ext xmlns:c16="http://schemas.microsoft.com/office/drawing/2014/chart" uri="{C3380CC4-5D6E-409C-BE32-E72D297353CC}">
                <c16:uniqueId val="{00000007-894C-45D2-88F2-FB8B7CF17DE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5.7</c:v>
                </c:pt>
                <c:pt idx="1">
                  <c:v>4.3</c:v>
                </c:pt>
                <c:pt idx="2">
                  <c:v>3.5</c:v>
                </c:pt>
                <c:pt idx="3">
                  <c:v>4.5</c:v>
                </c:pt>
              </c:numCache>
            </c:numRef>
          </c:val>
          <c:extLst>
            <c:ext xmlns:c16="http://schemas.microsoft.com/office/drawing/2014/chart" uri="{C3380CC4-5D6E-409C-BE32-E72D297353CC}">
              <c16:uniqueId val="{00000008-894C-45D2-88F2-FB8B7CF17D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explosion val="3"/>
          <c:dPt>
            <c:idx val="0"/>
            <c:bubble3D val="0"/>
            <c:spPr>
              <a:solidFill>
                <a:schemeClr val="accent2"/>
              </a:solidFill>
              <a:ln w="25400">
                <a:solidFill>
                  <a:schemeClr val="bg1"/>
                </a:solidFill>
              </a:ln>
              <a:effectLst/>
            </c:spPr>
            <c:extLst>
              <c:ext xmlns:c16="http://schemas.microsoft.com/office/drawing/2014/chart" uri="{C3380CC4-5D6E-409C-BE32-E72D297353CC}">
                <c16:uniqueId val="{00000001-DA93-4B01-B741-44B31495505A}"/>
              </c:ext>
            </c:extLst>
          </c:dPt>
          <c:dPt>
            <c:idx val="1"/>
            <c:bubble3D val="0"/>
            <c:spPr>
              <a:solidFill>
                <a:srgbClr val="838383"/>
              </a:solidFill>
              <a:ln w="25400">
                <a:solidFill>
                  <a:schemeClr val="bg1"/>
                </a:solidFill>
              </a:ln>
              <a:effectLst/>
            </c:spPr>
            <c:extLst>
              <c:ext xmlns:c16="http://schemas.microsoft.com/office/drawing/2014/chart" uri="{C3380CC4-5D6E-409C-BE32-E72D297353CC}">
                <c16:uniqueId val="{00000003-DA93-4B01-B741-44B31495505A}"/>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DA93-4B01-B741-44B31495505A}"/>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4.8</c:v>
                </c:pt>
                <c:pt idx="1">
                  <c:v>3.6</c:v>
                </c:pt>
                <c:pt idx="2">
                  <c:v>6.2</c:v>
                </c:pt>
              </c:numCache>
            </c:numRef>
          </c:val>
          <c:extLst>
            <c:ext xmlns:c16="http://schemas.microsoft.com/office/drawing/2014/chart" uri="{C3380CC4-5D6E-409C-BE32-E72D297353CC}">
              <c16:uniqueId val="{00000006-DA93-4B01-B741-44B3149550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18774357750734"/>
          <c:y val="2.2520644990326411E-2"/>
          <c:w val="0.70687892706593491"/>
          <c:h val="0.90439888771251264"/>
        </c:manualLayout>
      </c:layout>
      <c:area3DChart>
        <c:grouping val="standard"/>
        <c:varyColors val="0"/>
        <c:ser>
          <c:idx val="0"/>
          <c:order val="0"/>
          <c:tx>
            <c:strRef>
              <c:f>Sheet1!$B$1</c:f>
              <c:strCache>
                <c:ptCount val="1"/>
                <c:pt idx="0">
                  <c:v>Series 1</c:v>
                </c:pt>
              </c:strCache>
            </c:strRef>
          </c:tx>
          <c:spPr>
            <a:solidFill>
              <a:schemeClr val="accent2"/>
            </a:solidFill>
            <a:ln>
              <a:noFill/>
            </a:ln>
            <a:effectLst/>
            <a:sp3d>
              <a:contourClr>
                <a:schemeClr val="accent2"/>
              </a:contourClr>
            </a:sp3d>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20</c:v>
                </c:pt>
                <c:pt idx="2">
                  <c:v>25</c:v>
                </c:pt>
                <c:pt idx="3">
                  <c:v>12</c:v>
                </c:pt>
                <c:pt idx="4">
                  <c:v>15</c:v>
                </c:pt>
              </c:numCache>
            </c:numRef>
          </c:val>
          <c:extLst>
            <c:ext xmlns:c16="http://schemas.microsoft.com/office/drawing/2014/chart" uri="{C3380CC4-5D6E-409C-BE32-E72D297353CC}">
              <c16:uniqueId val="{00000000-7CF4-4ED7-981D-A629DD3500A7}"/>
            </c:ext>
          </c:extLst>
        </c:ser>
        <c:ser>
          <c:idx val="1"/>
          <c:order val="1"/>
          <c:tx>
            <c:strRef>
              <c:f>Sheet1!$C$1</c:f>
              <c:strCache>
                <c:ptCount val="1"/>
                <c:pt idx="0">
                  <c:v>Series 2</c:v>
                </c:pt>
              </c:strCache>
            </c:strRef>
          </c:tx>
          <c:spPr>
            <a:solidFill>
              <a:schemeClr val="accent4"/>
            </a:solidFill>
            <a:ln>
              <a:noFill/>
            </a:ln>
            <a:effectLst/>
            <a:sp3d/>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25</c:v>
                </c:pt>
                <c:pt idx="2">
                  <c:v>12</c:v>
                </c:pt>
                <c:pt idx="3">
                  <c:v>21</c:v>
                </c:pt>
                <c:pt idx="4">
                  <c:v>25</c:v>
                </c:pt>
              </c:numCache>
            </c:numRef>
          </c:val>
          <c:extLst>
            <c:ext xmlns:c16="http://schemas.microsoft.com/office/drawing/2014/chart" uri="{C3380CC4-5D6E-409C-BE32-E72D297353CC}">
              <c16:uniqueId val="{00000001-7CF4-4ED7-981D-A629DD3500A7}"/>
            </c:ext>
          </c:extLst>
        </c:ser>
        <c:dLbls>
          <c:showLegendKey val="0"/>
          <c:showVal val="0"/>
          <c:showCatName val="0"/>
          <c:showSerName val="0"/>
          <c:showPercent val="0"/>
          <c:showBubbleSize val="0"/>
        </c:dLbls>
        <c:axId val="807561248"/>
        <c:axId val="807561808"/>
        <c:axId val="805962208"/>
      </c:area3DChart>
      <c:catAx>
        <c:axId val="807561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808"/>
        <c:crosses val="autoZero"/>
        <c:auto val="1"/>
        <c:lblAlgn val="ctr"/>
        <c:lblOffset val="100"/>
        <c:noMultiLvlLbl val="0"/>
      </c:catAx>
      <c:valAx>
        <c:axId val="807561808"/>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248"/>
        <c:crosses val="autoZero"/>
        <c:crossBetween val="midCat"/>
      </c:valAx>
      <c:serAx>
        <c:axId val="805962208"/>
        <c:scaling>
          <c:orientation val="minMax"/>
        </c:scaling>
        <c:delete val="1"/>
        <c:axPos val="b"/>
        <c:majorTickMark val="out"/>
        <c:minorTickMark val="none"/>
        <c:tickLblPos val="nextTo"/>
        <c:crossAx val="807561808"/>
        <c:crosses val="autoZero"/>
      </c:serAx>
      <c:spPr>
        <a:noFill/>
        <a:ln>
          <a:noFill/>
        </a:ln>
        <a:effectLst/>
      </c:spPr>
    </c:plotArea>
    <c:legend>
      <c:legendPos val="l"/>
      <c:layout>
        <c:manualLayout>
          <c:xMode val="edge"/>
          <c:yMode val="edge"/>
          <c:x val="7.575757575757576E-3"/>
          <c:y val="0.39327181858949178"/>
          <c:w val="0.20117316217825712"/>
          <c:h val="0.351426409278175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4.7277501852147887E-2"/>
          <c:w val="0.98232931726907635"/>
          <c:h val="0.73399692191586896"/>
        </c:manualLayout>
      </c:layout>
      <c:barChart>
        <c:barDir val="col"/>
        <c:grouping val="clustered"/>
        <c:varyColors val="0"/>
        <c:ser>
          <c:idx val="0"/>
          <c:order val="0"/>
          <c:tx>
            <c:strRef>
              <c:f>Sheet1!$C$2</c:f>
              <c:strCache>
                <c:ptCount val="1"/>
                <c:pt idx="0">
                  <c:v>SALES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Sheet1!$B$3:$B$10</c:f>
              <c:numCache>
                <c:formatCode>General</c:formatCode>
                <c:ptCount val="8"/>
                <c:pt idx="0">
                  <c:v>2010</c:v>
                </c:pt>
                <c:pt idx="1">
                  <c:v>2011</c:v>
                </c:pt>
                <c:pt idx="2">
                  <c:v>2012</c:v>
                </c:pt>
                <c:pt idx="3">
                  <c:v>2013</c:v>
                </c:pt>
                <c:pt idx="4">
                  <c:v>2014</c:v>
                </c:pt>
                <c:pt idx="5">
                  <c:v>2015</c:v>
                </c:pt>
                <c:pt idx="6">
                  <c:v>2016</c:v>
                </c:pt>
                <c:pt idx="7">
                  <c:v>2017</c:v>
                </c:pt>
              </c:numCache>
            </c:numRef>
          </c:cat>
          <c:val>
            <c:numRef>
              <c:f>Sheet1!$C$3:$C$10</c:f>
              <c:numCache>
                <c:formatCode>General</c:formatCode>
                <c:ptCount val="8"/>
                <c:pt idx="0">
                  <c:v>4.3</c:v>
                </c:pt>
                <c:pt idx="1">
                  <c:v>2.4</c:v>
                </c:pt>
                <c:pt idx="2">
                  <c:v>4.2</c:v>
                </c:pt>
                <c:pt idx="3">
                  <c:v>4.5</c:v>
                </c:pt>
                <c:pt idx="4">
                  <c:v>3.5</c:v>
                </c:pt>
                <c:pt idx="5">
                  <c:v>6.2</c:v>
                </c:pt>
                <c:pt idx="6">
                  <c:v>7.1</c:v>
                </c:pt>
                <c:pt idx="7">
                  <c:v>8.9</c:v>
                </c:pt>
              </c:numCache>
            </c:numRef>
          </c:val>
          <c:extLst>
            <c:ext xmlns:c16="http://schemas.microsoft.com/office/drawing/2014/chart" uri="{C3380CC4-5D6E-409C-BE32-E72D297353CC}">
              <c16:uniqueId val="{00000000-1358-48C0-A1B5-3BC6A480D507}"/>
            </c:ext>
          </c:extLst>
        </c:ser>
        <c:dLbls>
          <c:showLegendKey val="0"/>
          <c:showVal val="0"/>
          <c:showCatName val="0"/>
          <c:showSerName val="0"/>
          <c:showPercent val="0"/>
          <c:showBubbleSize val="0"/>
        </c:dLbls>
        <c:gapWidth val="77"/>
        <c:overlap val="-62"/>
        <c:axId val="799491120"/>
        <c:axId val="770813392"/>
      </c:barChart>
      <c:catAx>
        <c:axId val="799491120"/>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70813392"/>
        <c:crosses val="autoZero"/>
        <c:auto val="1"/>
        <c:lblAlgn val="ctr"/>
        <c:lblOffset val="100"/>
        <c:noMultiLvlLbl val="0"/>
      </c:catAx>
      <c:valAx>
        <c:axId val="770813392"/>
        <c:scaling>
          <c:orientation val="minMax"/>
        </c:scaling>
        <c:delete val="1"/>
        <c:axPos val="l"/>
        <c:numFmt formatCode="General" sourceLinked="1"/>
        <c:majorTickMark val="none"/>
        <c:minorTickMark val="none"/>
        <c:tickLblPos val="nextTo"/>
        <c:crossAx val="799491120"/>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Category 1</c:v>
                </c:pt>
              </c:strCache>
            </c:strRef>
          </c:tx>
          <c:spPr>
            <a:ln w="25400" cap="rnd">
              <a:solidFill>
                <a:srgbClr val="0EABF8"/>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Sheet1!$C$3:$N$3</c:f>
              <c:numCache>
                <c:formatCode>#,##0.00</c:formatCode>
                <c:ptCount val="12"/>
                <c:pt idx="0">
                  <c:v>511.64649671401969</c:v>
                </c:pt>
                <c:pt idx="1">
                  <c:v>707.30098643911356</c:v>
                </c:pt>
                <c:pt idx="2">
                  <c:v>1753.8239468993386</c:v>
                </c:pt>
                <c:pt idx="3">
                  <c:v>1936.7358881060788</c:v>
                </c:pt>
                <c:pt idx="4">
                  <c:v>1325.1769539818899</c:v>
                </c:pt>
                <c:pt idx="5">
                  <c:v>756.04510107152441</c:v>
                </c:pt>
                <c:pt idx="6">
                  <c:v>560.73158394668735</c:v>
                </c:pt>
                <c:pt idx="7">
                  <c:v>719.47992290475042</c:v>
                </c:pt>
                <c:pt idx="8">
                  <c:v>949.60616307731652</c:v>
                </c:pt>
                <c:pt idx="9">
                  <c:v>813.42977033375087</c:v>
                </c:pt>
                <c:pt idx="10">
                  <c:v>519.74973857333089</c:v>
                </c:pt>
                <c:pt idx="11">
                  <c:v>628.71416397420865</c:v>
                </c:pt>
              </c:numCache>
            </c:numRef>
          </c:val>
          <c:smooth val="1"/>
          <c:extLst>
            <c:ext xmlns:c16="http://schemas.microsoft.com/office/drawing/2014/chart" uri="{C3380CC4-5D6E-409C-BE32-E72D297353CC}">
              <c16:uniqueId val="{00000000-119D-4417-96A1-3EF8FDFE239A}"/>
            </c:ext>
          </c:extLst>
        </c:ser>
        <c:ser>
          <c:idx val="1"/>
          <c:order val="1"/>
          <c:tx>
            <c:strRef>
              <c:f>Sheet1!$B$4</c:f>
              <c:strCache>
                <c:ptCount val="1"/>
                <c:pt idx="0">
                  <c:v>Category 2</c:v>
                </c:pt>
              </c:strCache>
            </c:strRef>
          </c:tx>
          <c:spPr>
            <a:ln w="25400" cap="rnd">
              <a:solidFill>
                <a:srgbClr val="F6DE55"/>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Sheet1!$C$4:$N$4</c:f>
              <c:numCache>
                <c:formatCode>#,##0.00</c:formatCode>
                <c:ptCount val="12"/>
                <c:pt idx="0">
                  <c:v>609.68767897621137</c:v>
                </c:pt>
                <c:pt idx="1">
                  <c:v>777.6434143488309</c:v>
                </c:pt>
                <c:pt idx="2">
                  <c:v>1239.9669020362278</c:v>
                </c:pt>
                <c:pt idx="3">
                  <c:v>1361.255969611625</c:v>
                </c:pt>
                <c:pt idx="4">
                  <c:v>945.43079636366599</c:v>
                </c:pt>
                <c:pt idx="5">
                  <c:v>660.7090475870973</c:v>
                </c:pt>
                <c:pt idx="6">
                  <c:v>500.80102330385949</c:v>
                </c:pt>
                <c:pt idx="7">
                  <c:v>693.63385582206649</c:v>
                </c:pt>
                <c:pt idx="8">
                  <c:v>909.92935736185541</c:v>
                </c:pt>
                <c:pt idx="9">
                  <c:v>672.52116301836668</c:v>
                </c:pt>
                <c:pt idx="10">
                  <c:v>381.61747676353514</c:v>
                </c:pt>
                <c:pt idx="11">
                  <c:v>406.86109126192218</c:v>
                </c:pt>
              </c:numCache>
            </c:numRef>
          </c:val>
          <c:smooth val="1"/>
          <c:extLst>
            <c:ext xmlns:c16="http://schemas.microsoft.com/office/drawing/2014/chart" uri="{C3380CC4-5D6E-409C-BE32-E72D297353CC}">
              <c16:uniqueId val="{00000001-119D-4417-96A1-3EF8FDFE239A}"/>
            </c:ext>
          </c:extLst>
        </c:ser>
        <c:ser>
          <c:idx val="2"/>
          <c:order val="2"/>
          <c:tx>
            <c:strRef>
              <c:f>Sheet1!$B$5</c:f>
              <c:strCache>
                <c:ptCount val="1"/>
                <c:pt idx="0">
                  <c:v>Category 3</c:v>
                </c:pt>
              </c:strCache>
            </c:strRef>
          </c:tx>
          <c:spPr>
            <a:ln w="25400" cap="rnd">
              <a:solidFill>
                <a:srgbClr val="A94507"/>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Sheet1!$C$5:$N$5</c:f>
              <c:numCache>
                <c:formatCode>#,##0.00</c:formatCode>
                <c:ptCount val="12"/>
                <c:pt idx="0">
                  <c:v>411.12345512182537</c:v>
                </c:pt>
                <c:pt idx="1">
                  <c:v>541.51194787856718</c:v>
                </c:pt>
                <c:pt idx="2">
                  <c:v>1054.3924355638537</c:v>
                </c:pt>
                <c:pt idx="3">
                  <c:v>1158.4572517911781</c:v>
                </c:pt>
                <c:pt idx="4">
                  <c:v>801.94058933541794</c:v>
                </c:pt>
                <c:pt idx="5">
                  <c:v>502.90846675178773</c:v>
                </c:pt>
                <c:pt idx="6">
                  <c:v>379.61101447121888</c:v>
                </c:pt>
                <c:pt idx="7">
                  <c:v>505.70814726906525</c:v>
                </c:pt>
                <c:pt idx="8">
                  <c:v>665.29462581469545</c:v>
                </c:pt>
                <c:pt idx="9">
                  <c:v>546.62615742419405</c:v>
                </c:pt>
                <c:pt idx="10">
                  <c:v>335.10572101717736</c:v>
                </c:pt>
                <c:pt idx="11">
                  <c:v>385.02802047206654</c:v>
                </c:pt>
              </c:numCache>
            </c:numRef>
          </c:val>
          <c:smooth val="1"/>
          <c:extLst>
            <c:ext xmlns:c16="http://schemas.microsoft.com/office/drawing/2014/chart" uri="{C3380CC4-5D6E-409C-BE32-E72D297353CC}">
              <c16:uniqueId val="{00000002-119D-4417-96A1-3EF8FDFE239A}"/>
            </c:ext>
          </c:extLst>
        </c:ser>
        <c:ser>
          <c:idx val="3"/>
          <c:order val="3"/>
          <c:tx>
            <c:strRef>
              <c:f>Sheet1!$B$6</c:f>
              <c:strCache>
                <c:ptCount val="1"/>
                <c:pt idx="0">
                  <c:v>Category 4</c:v>
                </c:pt>
              </c:strCache>
            </c:strRef>
          </c:tx>
          <c:spPr>
            <a:ln w="25400" cap="rnd">
              <a:solidFill>
                <a:schemeClr val="accent2"/>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Sheet1!$C$6:$N$6</c:f>
              <c:numCache>
                <c:formatCode>#,##0.00</c:formatCode>
                <c:ptCount val="12"/>
                <c:pt idx="0">
                  <c:v>112.03618967524528</c:v>
                </c:pt>
                <c:pt idx="1">
                  <c:v>139.59144284775721</c:v>
                </c:pt>
                <c:pt idx="2">
                  <c:v>169.3864577559948</c:v>
                </c:pt>
                <c:pt idx="3">
                  <c:v>177.37989765583035</c:v>
                </c:pt>
                <c:pt idx="4">
                  <c:v>135.21401766069818</c:v>
                </c:pt>
                <c:pt idx="5">
                  <c:v>91.971251596741411</c:v>
                </c:pt>
                <c:pt idx="6">
                  <c:v>77.300436163109879</c:v>
                </c:pt>
                <c:pt idx="7">
                  <c:v>104.01066308037899</c:v>
                </c:pt>
                <c:pt idx="8">
                  <c:v>136.34835700491433</c:v>
                </c:pt>
                <c:pt idx="9">
                  <c:v>153.92753892046449</c:v>
                </c:pt>
                <c:pt idx="10">
                  <c:v>103.94994771466617</c:v>
                </c:pt>
                <c:pt idx="11">
                  <c:v>119.50880618006853</c:v>
                </c:pt>
              </c:numCache>
            </c:numRef>
          </c:val>
          <c:smooth val="1"/>
          <c:extLst>
            <c:ext xmlns:c16="http://schemas.microsoft.com/office/drawing/2014/chart" uri="{C3380CC4-5D6E-409C-BE32-E72D297353CC}">
              <c16:uniqueId val="{00000003-119D-4417-96A1-3EF8FDFE239A}"/>
            </c:ext>
          </c:extLst>
        </c:ser>
        <c:dLbls>
          <c:showLegendKey val="0"/>
          <c:showVal val="0"/>
          <c:showCatName val="0"/>
          <c:showSerName val="0"/>
          <c:showPercent val="0"/>
          <c:showBubbleSize val="0"/>
        </c:dLbls>
        <c:smooth val="0"/>
        <c:axId val="808554784"/>
        <c:axId val="808555344"/>
      </c:lineChart>
      <c:catAx>
        <c:axId val="808554784"/>
        <c:scaling>
          <c:orientation val="minMax"/>
        </c:scaling>
        <c:delete val="0"/>
        <c:axPos val="b"/>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w="25400" cap="flat" cmpd="sng" algn="ctr">
            <a:solidFill>
              <a:schemeClr val="accent2"/>
            </a:solidFill>
            <a:round/>
          </a:ln>
          <a:effectLst/>
        </c:spPr>
        <c:txPr>
          <a:bodyPr rot="-60000000" spcFirstLastPara="1" vertOverflow="ellipsis" vert="horz" wrap="square" anchor="ctr" anchorCtr="1"/>
          <a:lstStyle/>
          <a:p>
            <a:pPr>
              <a:defRPr sz="16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5344"/>
        <c:crosses val="autoZero"/>
        <c:auto val="1"/>
        <c:lblAlgn val="ctr"/>
        <c:lblOffset val="100"/>
        <c:noMultiLvlLbl val="0"/>
      </c:catAx>
      <c:valAx>
        <c:axId val="808555344"/>
        <c:scaling>
          <c:orientation val="minMax"/>
        </c:scaling>
        <c:delete val="0"/>
        <c:axPos val="l"/>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0.00"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4784"/>
        <c:crosses val="autoZero"/>
        <c:crossBetween val="between"/>
      </c:valAx>
      <c:spPr>
        <a:noFill/>
        <a:ln>
          <a:solidFill>
            <a:schemeClr val="accent2">
              <a:lumMod val="60000"/>
              <a:lumOff val="4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BUDGET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0FA-42E0-B1EB-379C62656E50}"/>
            </c:ext>
          </c:extLst>
        </c:ser>
        <c:ser>
          <c:idx val="1"/>
          <c:order val="1"/>
          <c:tx>
            <c:strRef>
              <c:f>Sheet1!$D$2</c:f>
              <c:strCache>
                <c:ptCount val="1"/>
                <c:pt idx="0">
                  <c:v>SALES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0FA-42E0-B1EB-379C62656E50}"/>
            </c:ext>
          </c:extLst>
        </c:ser>
        <c:ser>
          <c:idx val="2"/>
          <c:order val="2"/>
          <c:tx>
            <c:strRef>
              <c:f>Sheet1!$E$2</c:f>
              <c:strCache>
                <c:ptCount val="1"/>
                <c:pt idx="0">
                  <c:v>EXPENSES</c:v>
                </c:pt>
              </c:strCache>
            </c:strRef>
          </c:tx>
          <c:spPr>
            <a:solidFill>
              <a:srgbClr val="D34D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0FA-42E0-B1EB-379C62656E50}"/>
            </c:ext>
          </c:extLst>
        </c:ser>
        <c:dLbls>
          <c:dLblPos val="outEnd"/>
          <c:showLegendKey val="0"/>
          <c:showVal val="1"/>
          <c:showCatName val="0"/>
          <c:showSerName val="0"/>
          <c:showPercent val="0"/>
          <c:showBubbleSize val="0"/>
        </c:dLbls>
        <c:gapWidth val="219"/>
        <c:overlap val="-27"/>
        <c:axId val="802940400"/>
        <c:axId val="802940960"/>
      </c:barChart>
      <c:catAx>
        <c:axId val="802940400"/>
        <c:scaling>
          <c:orientation val="minMax"/>
        </c:scaling>
        <c:delete val="0"/>
        <c:axPos val="b"/>
        <c:numFmt formatCode="General" sourceLinked="1"/>
        <c:majorTickMark val="out"/>
        <c:minorTickMark val="none"/>
        <c:tickLblPos val="nextTo"/>
        <c:spPr>
          <a:noFill/>
          <a:ln w="25400" cap="flat" cmpd="sng" algn="ctr">
            <a:noFill/>
            <a:round/>
          </a:ln>
          <a:effectLst/>
        </c:spPr>
        <c:txPr>
          <a:bodyPr rot="-60000000" spcFirstLastPara="1" vertOverflow="ellipsis" vert="horz" wrap="square" anchor="ctr" anchorCtr="1"/>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2940960"/>
        <c:crosses val="autoZero"/>
        <c:auto val="1"/>
        <c:lblAlgn val="ctr"/>
        <c:lblOffset val="100"/>
        <c:noMultiLvlLbl val="0"/>
      </c:catAx>
      <c:valAx>
        <c:axId val="802940960"/>
        <c:scaling>
          <c:orientation val="minMax"/>
        </c:scaling>
        <c:delete val="1"/>
        <c:axPos val="l"/>
        <c:numFmt formatCode="General" sourceLinked="1"/>
        <c:majorTickMark val="none"/>
        <c:minorTickMark val="none"/>
        <c:tickLblPos val="nextTo"/>
        <c:crossAx val="802940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Sheet1!$C$2</c:f>
              <c:strCache>
                <c:ptCount val="1"/>
                <c:pt idx="0">
                  <c:v>Series 1</c:v>
                </c:pt>
              </c:strCache>
            </c:strRef>
          </c:tx>
          <c:spPr>
            <a:solidFill>
              <a:srgbClr val="0EAB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27C-4CA1-B29E-57D196F42789}"/>
            </c:ext>
          </c:extLst>
        </c:ser>
        <c:ser>
          <c:idx val="1"/>
          <c:order val="1"/>
          <c:tx>
            <c:strRef>
              <c:f>Sheet1!$D$2</c:f>
              <c:strCache>
                <c:ptCount val="1"/>
                <c:pt idx="0">
                  <c:v>Series 2</c:v>
                </c:pt>
              </c:strCache>
            </c:strRef>
          </c:tx>
          <c:spPr>
            <a:solidFill>
              <a:srgbClr val="8383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27C-4CA1-B29E-57D196F42789}"/>
            </c:ext>
          </c:extLst>
        </c:ser>
        <c:ser>
          <c:idx val="2"/>
          <c:order val="2"/>
          <c:tx>
            <c:strRef>
              <c:f>Sheet1!$E$2</c:f>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4280A5"/>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27C-4CA1-B29E-57D196F42789}"/>
            </c:ext>
          </c:extLst>
        </c:ser>
        <c:dLbls>
          <c:showLegendKey val="0"/>
          <c:showVal val="0"/>
          <c:showCatName val="0"/>
          <c:showSerName val="0"/>
          <c:showPercent val="0"/>
          <c:showBubbleSize val="0"/>
        </c:dLbls>
        <c:gapWidth val="133"/>
        <c:overlap val="100"/>
        <c:axId val="801171904"/>
        <c:axId val="801172464"/>
      </c:barChart>
      <c:catAx>
        <c:axId val="801171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1172464"/>
        <c:crosses val="autoZero"/>
        <c:auto val="1"/>
        <c:lblAlgn val="ctr"/>
        <c:lblOffset val="100"/>
        <c:noMultiLvlLbl val="0"/>
      </c:catAx>
      <c:valAx>
        <c:axId val="801172464"/>
        <c:scaling>
          <c:orientation val="minMax"/>
        </c:scaling>
        <c:delete val="0"/>
        <c:axPos val="b"/>
        <c:majorGridlines>
          <c:spPr>
            <a:ln w="9525" cap="flat" cmpd="sng" algn="ctr">
              <a:solidFill>
                <a:schemeClr val="accent2">
                  <a:alpha val="50000"/>
                </a:schemeClr>
              </a:solidFill>
              <a:round/>
            </a:ln>
            <a:effectLst/>
          </c:spPr>
        </c:majorGridlines>
        <c:numFmt formatCode="General"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1171904"/>
        <c:crosses val="autoZero"/>
        <c:crossBetween val="between"/>
      </c:valAx>
      <c:spPr>
        <a:noFill/>
        <a:ln>
          <a:noFill/>
        </a:ln>
        <a:effectLst/>
      </c:spPr>
    </c:plotArea>
    <c:legend>
      <c:legendPos val="r"/>
      <c:layout>
        <c:manualLayout>
          <c:xMode val="edge"/>
          <c:yMode val="edge"/>
          <c:x val="0.85519685850013971"/>
          <c:y val="0.28784547673898847"/>
          <c:w val="0.13956759305867825"/>
          <c:h val="0.406841797613726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01691093112322E-3"/>
          <c:y val="3.1370284099801964E-2"/>
          <c:w val="0.98027966178137749"/>
          <c:h val="0.78473481939221734"/>
        </c:manualLayout>
      </c:layout>
      <c:barChart>
        <c:barDir val="col"/>
        <c:grouping val="clustered"/>
        <c:varyColors val="0"/>
        <c:ser>
          <c:idx val="0"/>
          <c:order val="0"/>
          <c:tx>
            <c:strRef>
              <c:f>Лист1!$C$2</c:f>
              <c:strCache>
                <c:ptCount val="1"/>
                <c:pt idx="0">
                  <c:v>category 01</c:v>
                </c:pt>
              </c:strCache>
            </c:strRef>
          </c:tx>
          <c:spPr>
            <a:solidFill>
              <a:schemeClr val="accent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Лист1!$C$3:$C$4</c:f>
              <c:numCache>
                <c:formatCode>0.0%</c:formatCode>
                <c:ptCount val="2"/>
                <c:pt idx="0">
                  <c:v>0.15</c:v>
                </c:pt>
                <c:pt idx="1">
                  <c:v>0.17</c:v>
                </c:pt>
              </c:numCache>
            </c:numRef>
          </c:val>
          <c:extLst>
            <c:ext xmlns:c16="http://schemas.microsoft.com/office/drawing/2014/chart" uri="{C3380CC4-5D6E-409C-BE32-E72D297353CC}">
              <c16:uniqueId val="{00000000-8E98-4464-85E2-AD72152B690B}"/>
            </c:ext>
          </c:extLst>
        </c:ser>
        <c:ser>
          <c:idx val="1"/>
          <c:order val="1"/>
          <c:tx>
            <c:strRef>
              <c:f>Лист1!$D$2</c:f>
              <c:strCache>
                <c:ptCount val="1"/>
                <c:pt idx="0">
                  <c:v>category 02</c:v>
                </c:pt>
              </c:strCache>
            </c:strRef>
          </c:tx>
          <c:spPr>
            <a:solidFill>
              <a:schemeClr val="tx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Лист1!$D$3:$D$4</c:f>
              <c:numCache>
                <c:formatCode>0.0%</c:formatCode>
                <c:ptCount val="2"/>
                <c:pt idx="0">
                  <c:v>0.27</c:v>
                </c:pt>
                <c:pt idx="1">
                  <c:v>0.32</c:v>
                </c:pt>
              </c:numCache>
            </c:numRef>
          </c:val>
          <c:extLst>
            <c:ext xmlns:c16="http://schemas.microsoft.com/office/drawing/2014/chart" uri="{C3380CC4-5D6E-409C-BE32-E72D297353CC}">
              <c16:uniqueId val="{00000001-8E98-4464-85E2-AD72152B690B}"/>
            </c:ext>
          </c:extLst>
        </c:ser>
        <c:ser>
          <c:idx val="2"/>
          <c:order val="2"/>
          <c:tx>
            <c:strRef>
              <c:f>Лист1!$E$2</c:f>
              <c:strCache>
                <c:ptCount val="1"/>
                <c:pt idx="0">
                  <c:v>category 03</c:v>
                </c:pt>
              </c:strCache>
            </c:strRef>
          </c:tx>
          <c:spPr>
            <a:solidFill>
              <a:srgbClr val="4280A5"/>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Лист1!$E$3:$E$4</c:f>
              <c:numCache>
                <c:formatCode>0.0%</c:formatCode>
                <c:ptCount val="2"/>
                <c:pt idx="0">
                  <c:v>0.35</c:v>
                </c:pt>
                <c:pt idx="1">
                  <c:v>0.39</c:v>
                </c:pt>
              </c:numCache>
            </c:numRef>
          </c:val>
          <c:extLst>
            <c:ext xmlns:c16="http://schemas.microsoft.com/office/drawing/2014/chart" uri="{C3380CC4-5D6E-409C-BE32-E72D297353CC}">
              <c16:uniqueId val="{00000002-8E98-4464-85E2-AD72152B690B}"/>
            </c:ext>
          </c:extLst>
        </c:ser>
        <c:ser>
          <c:idx val="3"/>
          <c:order val="3"/>
          <c:tx>
            <c:strRef>
              <c:f>Лист1!$F$2</c:f>
              <c:strCache>
                <c:ptCount val="1"/>
                <c:pt idx="0">
                  <c:v>category 04</c:v>
                </c:pt>
              </c:strCache>
            </c:strRef>
          </c:tx>
          <c:spPr>
            <a:solidFill>
              <a:schemeClr val="tx1"/>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Лист1!$F$3:$F$4</c:f>
              <c:numCache>
                <c:formatCode>0.0%</c:formatCode>
                <c:ptCount val="2"/>
                <c:pt idx="0">
                  <c:v>0.22999999999999998</c:v>
                </c:pt>
                <c:pt idx="1">
                  <c:v>0.12</c:v>
                </c:pt>
              </c:numCache>
            </c:numRef>
          </c:val>
          <c:extLst>
            <c:ext xmlns:c16="http://schemas.microsoft.com/office/drawing/2014/chart" uri="{C3380CC4-5D6E-409C-BE32-E72D297353CC}">
              <c16:uniqueId val="{00000003-8E98-4464-85E2-AD72152B690B}"/>
            </c:ext>
          </c:extLst>
        </c:ser>
        <c:dLbls>
          <c:dLblPos val="ctr"/>
          <c:showLegendKey val="0"/>
          <c:showVal val="1"/>
          <c:showCatName val="0"/>
          <c:showSerName val="0"/>
          <c:showPercent val="0"/>
          <c:showBubbleSize val="0"/>
        </c:dLbls>
        <c:gapWidth val="114"/>
        <c:overlap val="-24"/>
        <c:axId val="803345840"/>
        <c:axId val="803346400"/>
      </c:barChart>
      <c:catAx>
        <c:axId val="803345840"/>
        <c:scaling>
          <c:orientation val="minMax"/>
        </c:scaling>
        <c:delete val="0"/>
        <c:axPos val="b"/>
        <c:numFmt formatCode="General" sourceLinked="1"/>
        <c:majorTickMark val="out"/>
        <c:minorTickMark val="none"/>
        <c:tickLblPos val="nextTo"/>
        <c:spPr>
          <a:noFill/>
          <a:ln w="38100" cap="flat" cmpd="sng" algn="ctr">
            <a:solidFill>
              <a:schemeClr val="accent2"/>
            </a:solidFill>
            <a:round/>
          </a:ln>
          <a:effectLst/>
        </c:spPr>
        <c:txPr>
          <a:bodyPr rot="-60000000" spcFirstLastPara="1" vertOverflow="ellipsis" vert="horz" wrap="square" anchor="ctr" anchorCtr="1"/>
          <a:lstStyle/>
          <a:p>
            <a:pPr>
              <a:defRPr sz="2800" b="1" i="0" u="none" strike="noStrike" kern="1200" cap="all" baseline="0">
                <a:solidFill>
                  <a:schemeClr val="accent2"/>
                </a:solidFill>
                <a:latin typeface="Arial" panose="020B0604020202020204" pitchFamily="34" charset="0"/>
                <a:ea typeface="+mn-ea"/>
                <a:cs typeface="Arial" panose="020B0604020202020204" pitchFamily="34" charset="0"/>
              </a:defRPr>
            </a:pPr>
            <a:endParaRPr lang="en-US"/>
          </a:p>
        </c:txPr>
        <c:crossAx val="803346400"/>
        <c:crosses val="autoZero"/>
        <c:auto val="1"/>
        <c:lblAlgn val="ctr"/>
        <c:lblOffset val="100"/>
        <c:noMultiLvlLbl val="0"/>
      </c:catAx>
      <c:valAx>
        <c:axId val="803346400"/>
        <c:scaling>
          <c:orientation val="minMax"/>
        </c:scaling>
        <c:delete val="1"/>
        <c:axPos val="l"/>
        <c:numFmt formatCode="0.0%" sourceLinked="1"/>
        <c:majorTickMark val="none"/>
        <c:minorTickMark val="none"/>
        <c:tickLblPos val="nextTo"/>
        <c:crossAx val="803345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4280A5"/>
              </a:solidFill>
              <a:ln w="25400">
                <a:solidFill>
                  <a:schemeClr val="bg1"/>
                </a:solidFill>
              </a:ln>
              <a:effectLst/>
            </c:spPr>
            <c:extLst>
              <c:ext xmlns:c16="http://schemas.microsoft.com/office/drawing/2014/chart" uri="{C3380CC4-5D6E-409C-BE32-E72D297353CC}">
                <c16:uniqueId val="{00000001-3A6B-4031-94BF-71C8C1F27BF5}"/>
              </c:ext>
            </c:extLst>
          </c:dPt>
          <c:dPt>
            <c:idx val="1"/>
            <c:bubble3D val="0"/>
            <c:spPr>
              <a:solidFill>
                <a:schemeClr val="tx1"/>
              </a:solidFill>
              <a:ln w="25400">
                <a:solidFill>
                  <a:schemeClr val="bg1"/>
                </a:solidFill>
              </a:ln>
              <a:effectLst/>
            </c:spPr>
            <c:extLst>
              <c:ext xmlns:c16="http://schemas.microsoft.com/office/drawing/2014/chart" uri="{C3380CC4-5D6E-409C-BE32-E72D297353CC}">
                <c16:uniqueId val="{00000003-3A6B-4031-94BF-71C8C1F27BF5}"/>
              </c:ext>
            </c:extLst>
          </c:dPt>
          <c:dPt>
            <c:idx val="2"/>
            <c:bubble3D val="0"/>
            <c:spPr>
              <a:solidFill>
                <a:schemeClr val="accent2"/>
              </a:solidFill>
              <a:ln w="25400">
                <a:solidFill>
                  <a:schemeClr val="bg1"/>
                </a:solidFill>
              </a:ln>
              <a:effectLst/>
            </c:spPr>
            <c:extLst>
              <c:ext xmlns:c16="http://schemas.microsoft.com/office/drawing/2014/chart" uri="{C3380CC4-5D6E-409C-BE32-E72D297353CC}">
                <c16:uniqueId val="{00000005-3A6B-4031-94BF-71C8C1F27BF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5.7</c:v>
                </c:pt>
                <c:pt idx="1">
                  <c:v>4.3</c:v>
                </c:pt>
                <c:pt idx="2">
                  <c:v>3.5</c:v>
                </c:pt>
              </c:numCache>
            </c:numRef>
          </c:val>
          <c:extLst>
            <c:ext xmlns:c16="http://schemas.microsoft.com/office/drawing/2014/chart" uri="{C3380CC4-5D6E-409C-BE32-E72D297353CC}">
              <c16:uniqueId val="{00000006-3A6B-4031-94BF-71C8C1F27BF5}"/>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8.1632653061224497E-3"/>
          <c:y val="0.29124359758428253"/>
          <c:w val="0.3844479736198485"/>
          <c:h val="0.4369302805595902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D34D26"/>
              </a:solidFill>
              <a:ln w="25400">
                <a:solidFill>
                  <a:schemeClr val="bg1"/>
                </a:solidFill>
              </a:ln>
              <a:effectLst/>
            </c:spPr>
            <c:extLst>
              <c:ext xmlns:c16="http://schemas.microsoft.com/office/drawing/2014/chart" uri="{C3380CC4-5D6E-409C-BE32-E72D297353CC}">
                <c16:uniqueId val="{00000001-894C-45D2-88F2-FB8B7CF17DEE}"/>
              </c:ext>
            </c:extLst>
          </c:dPt>
          <c:dPt>
            <c:idx val="1"/>
            <c:bubble3D val="0"/>
            <c:spPr>
              <a:solidFill>
                <a:srgbClr val="60B632"/>
              </a:solidFill>
              <a:ln w="12700">
                <a:solidFill>
                  <a:schemeClr val="bg1"/>
                </a:solidFill>
              </a:ln>
              <a:effectLst/>
            </c:spPr>
            <c:extLst>
              <c:ext xmlns:c16="http://schemas.microsoft.com/office/drawing/2014/chart" uri="{C3380CC4-5D6E-409C-BE32-E72D297353CC}">
                <c16:uniqueId val="{00000003-894C-45D2-88F2-FB8B7CF17DEE}"/>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894C-45D2-88F2-FB8B7CF17DEE}"/>
              </c:ext>
            </c:extLst>
          </c:dPt>
          <c:dPt>
            <c:idx val="3"/>
            <c:bubble3D val="0"/>
            <c:spPr>
              <a:solidFill>
                <a:srgbClr val="002060"/>
              </a:solidFill>
              <a:ln w="25400">
                <a:solidFill>
                  <a:schemeClr val="bg1"/>
                </a:solidFill>
              </a:ln>
              <a:effectLst/>
            </c:spPr>
            <c:extLst>
              <c:ext xmlns:c16="http://schemas.microsoft.com/office/drawing/2014/chart" uri="{C3380CC4-5D6E-409C-BE32-E72D297353CC}">
                <c16:uniqueId val="{00000007-894C-45D2-88F2-FB8B7CF17DE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5.7</c:v>
                </c:pt>
                <c:pt idx="1">
                  <c:v>4.3</c:v>
                </c:pt>
                <c:pt idx="2">
                  <c:v>3.5</c:v>
                </c:pt>
                <c:pt idx="3">
                  <c:v>4.5</c:v>
                </c:pt>
              </c:numCache>
            </c:numRef>
          </c:val>
          <c:extLst>
            <c:ext xmlns:c16="http://schemas.microsoft.com/office/drawing/2014/chart" uri="{C3380CC4-5D6E-409C-BE32-E72D297353CC}">
              <c16:uniqueId val="{00000008-894C-45D2-88F2-FB8B7CF17D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explosion val="3"/>
          <c:dPt>
            <c:idx val="0"/>
            <c:bubble3D val="0"/>
            <c:spPr>
              <a:solidFill>
                <a:schemeClr val="accent2"/>
              </a:solidFill>
              <a:ln w="25400">
                <a:solidFill>
                  <a:schemeClr val="bg1"/>
                </a:solidFill>
              </a:ln>
              <a:effectLst/>
            </c:spPr>
            <c:extLst>
              <c:ext xmlns:c16="http://schemas.microsoft.com/office/drawing/2014/chart" uri="{C3380CC4-5D6E-409C-BE32-E72D297353CC}">
                <c16:uniqueId val="{00000001-DA93-4B01-B741-44B31495505A}"/>
              </c:ext>
            </c:extLst>
          </c:dPt>
          <c:dPt>
            <c:idx val="1"/>
            <c:bubble3D val="0"/>
            <c:spPr>
              <a:solidFill>
                <a:srgbClr val="838383"/>
              </a:solidFill>
              <a:ln w="25400">
                <a:solidFill>
                  <a:schemeClr val="bg1"/>
                </a:solidFill>
              </a:ln>
              <a:effectLst/>
            </c:spPr>
            <c:extLst>
              <c:ext xmlns:c16="http://schemas.microsoft.com/office/drawing/2014/chart" uri="{C3380CC4-5D6E-409C-BE32-E72D297353CC}">
                <c16:uniqueId val="{00000003-DA93-4B01-B741-44B31495505A}"/>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DA93-4B01-B741-44B31495505A}"/>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4.8</c:v>
                </c:pt>
                <c:pt idx="1">
                  <c:v>3.6</c:v>
                </c:pt>
                <c:pt idx="2">
                  <c:v>6.2</c:v>
                </c:pt>
              </c:numCache>
            </c:numRef>
          </c:val>
          <c:extLst>
            <c:ext xmlns:c16="http://schemas.microsoft.com/office/drawing/2014/chart" uri="{C3380CC4-5D6E-409C-BE32-E72D297353CC}">
              <c16:uniqueId val="{00000006-DA93-4B01-B741-44B3149550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18774357750734"/>
          <c:y val="2.2520644990326411E-2"/>
          <c:w val="0.70687892706593491"/>
          <c:h val="0.90439888771251264"/>
        </c:manualLayout>
      </c:layout>
      <c:area3DChart>
        <c:grouping val="standard"/>
        <c:varyColors val="0"/>
        <c:ser>
          <c:idx val="0"/>
          <c:order val="0"/>
          <c:tx>
            <c:strRef>
              <c:f>Sheet1!$B$1</c:f>
              <c:strCache>
                <c:ptCount val="1"/>
                <c:pt idx="0">
                  <c:v>Series 1</c:v>
                </c:pt>
              </c:strCache>
            </c:strRef>
          </c:tx>
          <c:spPr>
            <a:solidFill>
              <a:schemeClr val="accent2"/>
            </a:solidFill>
            <a:ln>
              <a:noFill/>
            </a:ln>
            <a:effectLst/>
            <a:sp3d>
              <a:contourClr>
                <a:schemeClr val="accent2"/>
              </a:contourClr>
            </a:sp3d>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20</c:v>
                </c:pt>
                <c:pt idx="2">
                  <c:v>25</c:v>
                </c:pt>
                <c:pt idx="3">
                  <c:v>12</c:v>
                </c:pt>
                <c:pt idx="4">
                  <c:v>15</c:v>
                </c:pt>
              </c:numCache>
            </c:numRef>
          </c:val>
          <c:extLst>
            <c:ext xmlns:c16="http://schemas.microsoft.com/office/drawing/2014/chart" uri="{C3380CC4-5D6E-409C-BE32-E72D297353CC}">
              <c16:uniqueId val="{00000000-7CF4-4ED7-981D-A629DD3500A7}"/>
            </c:ext>
          </c:extLst>
        </c:ser>
        <c:ser>
          <c:idx val="1"/>
          <c:order val="1"/>
          <c:tx>
            <c:strRef>
              <c:f>Sheet1!$C$1</c:f>
              <c:strCache>
                <c:ptCount val="1"/>
                <c:pt idx="0">
                  <c:v>Series 2</c:v>
                </c:pt>
              </c:strCache>
            </c:strRef>
          </c:tx>
          <c:spPr>
            <a:solidFill>
              <a:schemeClr val="accent4"/>
            </a:solidFill>
            <a:ln>
              <a:noFill/>
            </a:ln>
            <a:effectLst/>
            <a:sp3d/>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25</c:v>
                </c:pt>
                <c:pt idx="2">
                  <c:v>12</c:v>
                </c:pt>
                <c:pt idx="3">
                  <c:v>21</c:v>
                </c:pt>
                <c:pt idx="4">
                  <c:v>25</c:v>
                </c:pt>
              </c:numCache>
            </c:numRef>
          </c:val>
          <c:extLst>
            <c:ext xmlns:c16="http://schemas.microsoft.com/office/drawing/2014/chart" uri="{C3380CC4-5D6E-409C-BE32-E72D297353CC}">
              <c16:uniqueId val="{00000001-7CF4-4ED7-981D-A629DD3500A7}"/>
            </c:ext>
          </c:extLst>
        </c:ser>
        <c:dLbls>
          <c:showLegendKey val="0"/>
          <c:showVal val="0"/>
          <c:showCatName val="0"/>
          <c:showSerName val="0"/>
          <c:showPercent val="0"/>
          <c:showBubbleSize val="0"/>
        </c:dLbls>
        <c:axId val="807561248"/>
        <c:axId val="807561808"/>
        <c:axId val="805962208"/>
      </c:area3DChart>
      <c:catAx>
        <c:axId val="807561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808"/>
        <c:crosses val="autoZero"/>
        <c:auto val="1"/>
        <c:lblAlgn val="ctr"/>
        <c:lblOffset val="100"/>
        <c:noMultiLvlLbl val="0"/>
      </c:catAx>
      <c:valAx>
        <c:axId val="807561808"/>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248"/>
        <c:crosses val="autoZero"/>
        <c:crossBetween val="midCat"/>
      </c:valAx>
      <c:serAx>
        <c:axId val="805962208"/>
        <c:scaling>
          <c:orientation val="minMax"/>
        </c:scaling>
        <c:delete val="1"/>
        <c:axPos val="b"/>
        <c:majorTickMark val="out"/>
        <c:minorTickMark val="none"/>
        <c:tickLblPos val="nextTo"/>
        <c:crossAx val="807561808"/>
        <c:crosses val="autoZero"/>
      </c:serAx>
      <c:spPr>
        <a:noFill/>
        <a:ln>
          <a:noFill/>
        </a:ln>
        <a:effectLst/>
      </c:spPr>
    </c:plotArea>
    <c:legend>
      <c:legendPos val="l"/>
      <c:layout>
        <c:manualLayout>
          <c:xMode val="edge"/>
          <c:yMode val="edge"/>
          <c:x val="7.575757575757576E-3"/>
          <c:y val="0.39327181858949178"/>
          <c:w val="0.20117316217825712"/>
          <c:h val="0.351426409278175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C0F29-595F-44CB-9CE9-1AE5ADDE4C23}" type="datetimeFigureOut">
              <a:rPr lang="en-US" smtClean="0"/>
              <a:t>6/1/2020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E4D5A-AB07-417B-8A35-9D8B606DD88C}" type="slidenum">
              <a:rPr lang="en-US" smtClean="0"/>
              <a:t>‹#›</a:t>
            </a:fld>
            <a:endParaRPr lang="en-US"/>
          </a:p>
        </p:txBody>
      </p:sp>
    </p:spTree>
    <p:extLst>
      <p:ext uri="{BB962C8B-B14F-4D97-AF65-F5344CB8AC3E}">
        <p14:creationId xmlns:p14="http://schemas.microsoft.com/office/powerpoint/2010/main" val="3158146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b="1"/>
              <a:t>LIZ FINKELMAN: </a:t>
            </a:r>
            <a:r>
              <a:rPr lang="en-US" sz="1200">
                <a:effectLst/>
                <a:latin typeface="Segoe UI" panose="020B0502040204020203" pitchFamily="34" charset="0"/>
                <a:ea typeface="Calibri" panose="020F0502020204030204" pitchFamily="34" charset="0"/>
                <a:cs typeface="Times New Roman" panose="02020603050405020304" pitchFamily="18" charset="0"/>
              </a:rPr>
              <a:t>Today’s webinar will last 90 minutes and will follow the agenda you see on your screens: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Calibri" panose="020F0502020204030204" pitchFamily="34" charset="0"/>
              </a:rPr>
              <a:t>We will begin with 10</a:t>
            </a:r>
            <a:r>
              <a:rPr lang="en-US" sz="1200" baseline="0">
                <a:effectLst/>
                <a:latin typeface="Segoe UI" panose="020B0502040204020203" pitchFamily="34" charset="0"/>
                <a:ea typeface="Calibri" panose="020F0502020204030204" pitchFamily="34" charset="0"/>
              </a:rPr>
              <a:t> minutes of introductory remarks provided by myself and Dr. Kelly Clark, who is the immediate past president of ASAM, and will be moderating today’s discussion.</a:t>
            </a:r>
          </a:p>
          <a:p>
            <a:pPr marL="342900" marR="0" lvl="0" indent="-342900">
              <a:spcBef>
                <a:spcPts val="0"/>
              </a:spcBef>
              <a:spcAft>
                <a:spcPts val="0"/>
              </a:spcAft>
              <a:buFont typeface="Symbol" panose="05050102010706020507" pitchFamily="18" charset="2"/>
              <a:buChar char=""/>
            </a:pPr>
            <a:r>
              <a:rPr lang="en-US" sz="1200" baseline="0">
                <a:effectLst/>
                <a:latin typeface="Segoe UI" panose="020B0502040204020203" pitchFamily="34" charset="0"/>
                <a:ea typeface="Calibri" panose="020F0502020204030204" pitchFamily="34" charset="0"/>
              </a:rPr>
              <a:t>We will then hear from our panel of speakers, who will each speak for 15 minutes</a:t>
            </a:r>
            <a:endParaRPr lang="en-US" sz="16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Calibri" panose="020F0502020204030204" pitchFamily="34" charset="0"/>
              </a:rPr>
              <a:t>We will then move into moderated discussion with the panel before opening it up to questions from the webinar audience</a:t>
            </a:r>
            <a:r>
              <a:rPr lang="en-US" sz="1200" baseline="0">
                <a:effectLst/>
                <a:latin typeface="Segoe UI" panose="020B0502040204020203" pitchFamily="34" charset="0"/>
                <a:ea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en-US" sz="1200" baseline="0">
                <a:effectLst/>
                <a:latin typeface="Segoe UI" panose="020B0502040204020203" pitchFamily="34" charset="0"/>
                <a:ea typeface="Calibri" panose="020F0502020204030204" pitchFamily="34" charset="0"/>
              </a:rPr>
              <a:t>The webinar will conclude by 12:30pm ET. </a:t>
            </a:r>
            <a:endParaRPr lang="en-US" sz="16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www.asam.org/Quality-Science/covid-19-coronavirus/access-to-care-in-opioid-treatment-program</a:t>
            </a:r>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23</a:t>
            </a:fld>
            <a:endParaRPr lang="en-US"/>
          </a:p>
        </p:txBody>
      </p:sp>
    </p:spTree>
    <p:extLst>
      <p:ext uri="{BB962C8B-B14F-4D97-AF65-F5344CB8AC3E}">
        <p14:creationId xmlns:p14="http://schemas.microsoft.com/office/powerpoint/2010/main" val="1693136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97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615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www.asam.org/Quality-Science/covid-19-coronavirus/access-to-care-in-opioid-treatment-program</a:t>
            </a:r>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26</a:t>
            </a:fld>
            <a:endParaRPr lang="en-US"/>
          </a:p>
        </p:txBody>
      </p:sp>
    </p:spTree>
    <p:extLst>
      <p:ext uri="{BB962C8B-B14F-4D97-AF65-F5344CB8AC3E}">
        <p14:creationId xmlns:p14="http://schemas.microsoft.com/office/powerpoint/2010/main" val="378415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fld id="{B61E4D5A-AB07-417B-8A35-9D8B606DD88C}" type="slidenum">
              <a:rPr lang="en-US" smtClean="0"/>
              <a:t>27</a:t>
            </a:fld>
            <a:endParaRPr lang="en-US"/>
          </a:p>
        </p:txBody>
      </p:sp>
    </p:spTree>
    <p:extLst>
      <p:ext uri="{BB962C8B-B14F-4D97-AF65-F5344CB8AC3E}">
        <p14:creationId xmlns:p14="http://schemas.microsoft.com/office/powerpoint/2010/main" val="445985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4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003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1E4D5A-AB07-417B-8A35-9D8B606DD88C}" type="slidenum">
              <a:rPr lang="en-US" smtClean="0"/>
              <a:t>30</a:t>
            </a:fld>
            <a:endParaRPr lang="en-US"/>
          </a:p>
        </p:txBody>
      </p:sp>
    </p:spTree>
    <p:extLst>
      <p:ext uri="{BB962C8B-B14F-4D97-AF65-F5344CB8AC3E}">
        <p14:creationId xmlns:p14="http://schemas.microsoft.com/office/powerpoint/2010/main" val="2719064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79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b="1"/>
              <a:t>LIZ FINKELMAN: </a:t>
            </a:r>
            <a:r>
              <a:rPr lang="en-US" sz="1200">
                <a:effectLst/>
                <a:latin typeface="Segoe UI" panose="020B0502040204020203" pitchFamily="34" charset="0"/>
                <a:ea typeface="Calibri" panose="020F0502020204030204" pitchFamily="34" charset="0"/>
                <a:cs typeface="Times New Roman" panose="02020603050405020304" pitchFamily="18" charset="0"/>
              </a:rPr>
              <a:t>Today’s webinar will last 90 minutes and will follow the agenda you see on your screens: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Calibri" panose="020F0502020204030204" pitchFamily="34" charset="0"/>
              </a:rPr>
              <a:t>We will begin with 10</a:t>
            </a:r>
            <a:r>
              <a:rPr lang="en-US" sz="1200" baseline="0">
                <a:effectLst/>
                <a:latin typeface="Segoe UI" panose="020B0502040204020203" pitchFamily="34" charset="0"/>
                <a:ea typeface="Calibri" panose="020F0502020204030204" pitchFamily="34" charset="0"/>
              </a:rPr>
              <a:t> minutes of introductory remarks provided by myself and Dr. Kelly Clark, who is the immediate past president of ASAM, and will be moderating today’s discussion.</a:t>
            </a:r>
          </a:p>
          <a:p>
            <a:pPr marL="342900" marR="0" lvl="0" indent="-342900">
              <a:spcBef>
                <a:spcPts val="0"/>
              </a:spcBef>
              <a:spcAft>
                <a:spcPts val="0"/>
              </a:spcAft>
              <a:buFont typeface="Symbol" panose="05050102010706020507" pitchFamily="18" charset="2"/>
              <a:buChar char=""/>
            </a:pPr>
            <a:r>
              <a:rPr lang="en-US" sz="1200" baseline="0">
                <a:effectLst/>
                <a:latin typeface="Segoe UI" panose="020B0502040204020203" pitchFamily="34" charset="0"/>
                <a:ea typeface="Calibri" panose="020F0502020204030204" pitchFamily="34" charset="0"/>
              </a:rPr>
              <a:t>We will then hear from our panel of speakers, who will each speak for 15 minutes</a:t>
            </a:r>
            <a:endParaRPr lang="en-US" sz="16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Calibri" panose="020F0502020204030204" pitchFamily="34" charset="0"/>
              </a:rPr>
              <a:t>We will then move into moderated discussion with the panel before opening it up to questions from the webinar audience</a:t>
            </a:r>
            <a:r>
              <a:rPr lang="en-US" sz="1200" baseline="0">
                <a:effectLst/>
                <a:latin typeface="Segoe UI" panose="020B0502040204020203" pitchFamily="34" charset="0"/>
                <a:ea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en-US" sz="1200" baseline="0">
                <a:effectLst/>
                <a:latin typeface="Segoe UI" panose="020B0502040204020203" pitchFamily="34" charset="0"/>
                <a:ea typeface="Calibri" panose="020F0502020204030204" pitchFamily="34" charset="0"/>
              </a:rPr>
              <a:t>The webinar will conclude by 12:30pm ET. </a:t>
            </a:r>
            <a:endParaRPr lang="en-US" sz="16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689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001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159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fld id="{B61E4D5A-AB07-417B-8A35-9D8B606DD88C}" type="slidenum">
              <a:rPr lang="en-US" smtClean="0"/>
              <a:t>36</a:t>
            </a:fld>
            <a:endParaRPr lang="en-US"/>
          </a:p>
        </p:txBody>
      </p:sp>
    </p:spTree>
    <p:extLst>
      <p:ext uri="{BB962C8B-B14F-4D97-AF65-F5344CB8AC3E}">
        <p14:creationId xmlns:p14="http://schemas.microsoft.com/office/powerpoint/2010/main" val="2878408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11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507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679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368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528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43</a:t>
            </a:fld>
            <a:endParaRPr lang="en-US"/>
          </a:p>
        </p:txBody>
      </p:sp>
    </p:spTree>
    <p:extLst>
      <p:ext uri="{BB962C8B-B14F-4D97-AF65-F5344CB8AC3E}">
        <p14:creationId xmlns:p14="http://schemas.microsoft.com/office/powerpoint/2010/main" val="172773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44</a:t>
            </a:fld>
            <a:endParaRPr lang="en-US"/>
          </a:p>
        </p:txBody>
      </p:sp>
    </p:spTree>
    <p:extLst>
      <p:ext uri="{BB962C8B-B14F-4D97-AF65-F5344CB8AC3E}">
        <p14:creationId xmlns:p14="http://schemas.microsoft.com/office/powerpoint/2010/main" val="286397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LIZ FINKELMAN: </a:t>
            </a:r>
            <a:r>
              <a:rPr lang="en-US"/>
              <a:t>Questions and comments from the webinar audience can be submitted at any point during the webinar, and we will do our best to get to as many of them as we can before the webinar concludes. Please use the comment box on your screen to submit a question.</a:t>
            </a:r>
          </a:p>
          <a:p>
            <a:endParaRPr lang="en-US"/>
          </a:p>
          <a:p>
            <a:r>
              <a:rPr lang="en-US"/>
              <a:t>You can submit questions via the Q&amp;A box located along the bottom of your screen. Simply type your question in the box at any time, and click “send.”</a:t>
            </a:r>
          </a:p>
          <a:p>
            <a:endParaRPr lang="en-US"/>
          </a:p>
          <a:p>
            <a:r>
              <a:rPr lang="en-US"/>
              <a:t>This webinar is being recorded. Please understand that any questions you submit may be read aloud and included in our recording.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9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45</a:t>
            </a:fld>
            <a:endParaRPr lang="en-US"/>
          </a:p>
        </p:txBody>
      </p:sp>
    </p:spTree>
    <p:extLst>
      <p:ext uri="{BB962C8B-B14F-4D97-AF65-F5344CB8AC3E}">
        <p14:creationId xmlns:p14="http://schemas.microsoft.com/office/powerpoint/2010/main" val="2362689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46</a:t>
            </a:fld>
            <a:endParaRPr lang="en-US"/>
          </a:p>
        </p:txBody>
      </p:sp>
    </p:spTree>
    <p:extLst>
      <p:ext uri="{BB962C8B-B14F-4D97-AF65-F5344CB8AC3E}">
        <p14:creationId xmlns:p14="http://schemas.microsoft.com/office/powerpoint/2010/main" val="4056780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LIZ FINKELMAN: </a:t>
            </a:r>
            <a:r>
              <a:rPr lang="en-US" b="0"/>
              <a:t>Now,</a:t>
            </a:r>
            <a:r>
              <a:rPr lang="en-US" b="0" baseline="0"/>
              <a:t> I am pleased to introduce this terrific and talented group of experts, whom you will have the pleasure of hearing from today. </a:t>
            </a:r>
          </a:p>
          <a:p>
            <a:endParaRPr lang="en-US" baseline="0"/>
          </a:p>
          <a:p>
            <a:r>
              <a:rPr lang="en-US" baseline="0"/>
              <a:t>Today’s discussion will be moderated by Dr. Kelly Clark, who is the Immediate Past President of the American Society of Addiction Medicine.</a:t>
            </a:r>
          </a:p>
          <a:p>
            <a:endParaRPr lang="en-US" baseline="0"/>
          </a:p>
          <a:p>
            <a:r>
              <a:rPr lang="en-US" baseline="0"/>
              <a:t>Joining Dr. Clark are:</a:t>
            </a:r>
          </a:p>
          <a:p>
            <a:pPr marL="171450" indent="-171450">
              <a:buFont typeface="Arial" panose="020B0604020202020204" pitchFamily="34" charset="0"/>
              <a:buChar char="•"/>
            </a:pPr>
            <a:r>
              <a:rPr lang="en-US" baseline="0"/>
              <a:t>    Dr. Brian Hurley, who is the Director of Addiction Medicine at the Los Angeles County Department of Health Services;</a:t>
            </a:r>
          </a:p>
          <a:p>
            <a:pPr marL="171450" indent="-171450">
              <a:buFont typeface="Arial" panose="020B0604020202020204" pitchFamily="34" charset="0"/>
              <a:buChar char="•"/>
            </a:pPr>
            <a:r>
              <a:rPr lang="en-US" baseline="0"/>
              <a:t>    Dr. Chris Bundy, who is the Executive Medical Director of the Washington Physicians Health Program; and</a:t>
            </a:r>
          </a:p>
          <a:p>
            <a:pPr marL="171450" indent="-171450">
              <a:buFont typeface="Arial" panose="020B0604020202020204" pitchFamily="34" charset="0"/>
              <a:buChar char="•"/>
            </a:pPr>
            <a:r>
              <a:rPr lang="en-US" baseline="0"/>
              <a:t>    Ms. Cortney Lovell, who is a recovery coach and Co-Founder of Our Wellness Collective.</a:t>
            </a:r>
          </a:p>
          <a:p>
            <a:pPr marL="171450" indent="-171450">
              <a:buFont typeface="Arial" panose="020B0604020202020204" pitchFamily="34" charset="0"/>
              <a:buChar char="•"/>
            </a:pPr>
            <a:endParaRPr lang="en-US" baseline="0"/>
          </a:p>
          <a:p>
            <a:pPr marL="0" indent="0">
              <a:buFont typeface="Arial" panose="020B0604020202020204" pitchFamily="34" charset="0"/>
              <a:buNone/>
            </a:pPr>
            <a:r>
              <a:rPr lang="en-US" baseline="0"/>
              <a:t>Viewers can download and read their impressive biographies on the webinar event page to learn more.</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And with that, let me turn the presentation over to Dr. Clark.</a:t>
            </a:r>
          </a:p>
          <a:p>
            <a:pPr marL="171450"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fld id="{FD949B89-C07F-4832-9A91-1EB75491950D}" type="slidenum">
              <a:rPr lang="en-US" smtClean="0"/>
              <a:t>47</a:t>
            </a:fld>
            <a:endParaRPr lang="en-US"/>
          </a:p>
        </p:txBody>
      </p:sp>
    </p:spTree>
    <p:extLst>
      <p:ext uri="{BB962C8B-B14F-4D97-AF65-F5344CB8AC3E}">
        <p14:creationId xmlns:p14="http://schemas.microsoft.com/office/powerpoint/2010/main" val="3282236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949B89-C07F-4832-9A91-1EB75491950D}" type="slidenum">
              <a:rPr lang="en-US" smtClean="0"/>
              <a:t>48</a:t>
            </a:fld>
            <a:endParaRPr lang="en-US"/>
          </a:p>
        </p:txBody>
      </p:sp>
    </p:spTree>
    <p:extLst>
      <p:ext uri="{BB962C8B-B14F-4D97-AF65-F5344CB8AC3E}">
        <p14:creationId xmlns:p14="http://schemas.microsoft.com/office/powerpoint/2010/main" val="527376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LIZ FINKELMAN: </a:t>
            </a:r>
            <a:r>
              <a:rPr lang="en-US"/>
              <a:t>I’d like to conclude the webinar by extending our special thanks to ASAM and the webinar speakers, and to all the webinar attendees for participating. </a:t>
            </a:r>
          </a:p>
          <a:p>
            <a:endParaRPr lang="en-US"/>
          </a:p>
          <a:p>
            <a:r>
              <a:rPr lang="en-US"/>
              <a:t>This webinar has been recorded.</a:t>
            </a:r>
            <a:r>
              <a:rPr lang="en-US" baseline="0"/>
              <a:t> You </a:t>
            </a:r>
            <a:r>
              <a:rPr lang="en-US" b="0" baseline="0"/>
              <a:t>can find the webinar recording, speaker slides, as well as information on continuing education credits and more at nam.edu/</a:t>
            </a:r>
            <a:r>
              <a:rPr lang="en-US" b="0" baseline="0" err="1"/>
              <a:t>TreatmentWebinars</a:t>
            </a:r>
            <a:r>
              <a:rPr lang="en-US" b="0" baseline="0"/>
              <a:t>. </a:t>
            </a:r>
          </a:p>
          <a:p>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Thanks again</a:t>
            </a:r>
            <a:r>
              <a:rPr lang="en-US" baseline="0"/>
              <a:t> for your participation. Please stay safe and well, and enjoy the rest of your day.</a:t>
            </a:r>
            <a:endParaRPr lang="en-US"/>
          </a:p>
        </p:txBody>
      </p:sp>
      <p:sp>
        <p:nvSpPr>
          <p:cNvPr id="4" name="Slide Number Placeholder 3"/>
          <p:cNvSpPr>
            <a:spLocks noGrp="1"/>
          </p:cNvSpPr>
          <p:nvPr>
            <p:ph type="sldNum" sz="quarter" idx="10"/>
          </p:nvPr>
        </p:nvSpPr>
        <p:spPr/>
        <p:txBody>
          <a:bodyPr/>
          <a:lstStyle/>
          <a:p>
            <a:fld id="{FD949B89-C07F-4832-9A91-1EB75491950D}" type="slidenum">
              <a:rPr lang="en-US" smtClean="0"/>
              <a:t>49</a:t>
            </a:fld>
            <a:endParaRPr lang="en-US"/>
          </a:p>
        </p:txBody>
      </p:sp>
    </p:spTree>
    <p:extLst>
      <p:ext uri="{BB962C8B-B14F-4D97-AF65-F5344CB8AC3E}">
        <p14:creationId xmlns:p14="http://schemas.microsoft.com/office/powerpoint/2010/main" val="274872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LIZ FINKELMAN: </a:t>
            </a:r>
            <a:r>
              <a:rPr lang="en-US" sz="1200" kern="1200">
                <a:solidFill>
                  <a:schemeClr val="tx1"/>
                </a:solidFill>
                <a:effectLst/>
                <a:latin typeface="+mn-lt"/>
                <a:ea typeface="+mn-ea"/>
                <a:cs typeface="+mn-cs"/>
              </a:rPr>
              <a:t>We hope you will join the conversation on social media and tweet over the course of the webinar by using the (hashtags):</a:t>
            </a:r>
            <a:r>
              <a:rPr lang="en-US" sz="1200" kern="1200" baseline="0">
                <a:solidFill>
                  <a:schemeClr val="tx1"/>
                </a:solidFill>
                <a:effectLst/>
                <a:latin typeface="+mn-lt"/>
                <a:ea typeface="+mn-ea"/>
                <a:cs typeface="+mn-cs"/>
              </a:rPr>
              <a:t> </a:t>
            </a:r>
            <a:r>
              <a:rPr lang="en-US" sz="1200">
                <a:solidFill>
                  <a:srgbClr val="0F466B"/>
                </a:solidFill>
                <a:latin typeface="Segoe UI" panose="020B0502040204020203" pitchFamily="34" charset="0"/>
                <a:ea typeface="Segoe UI" panose="020B0502040204020203" pitchFamily="34" charset="0"/>
                <a:cs typeface="Segoe UI" panose="020B0502040204020203" pitchFamily="34" charset="0"/>
              </a:rPr>
              <a:t>COVID19SUDTreatment and </a:t>
            </a:r>
            <a:r>
              <a:rPr lang="en-US" sz="1200" err="1">
                <a:solidFill>
                  <a:srgbClr val="0F466B"/>
                </a:solidFill>
                <a:latin typeface="Segoe UI" panose="020B0502040204020203" pitchFamily="34" charset="0"/>
                <a:ea typeface="Segoe UI" panose="020B0502040204020203" pitchFamily="34" charset="0"/>
                <a:cs typeface="Segoe UI" panose="020B0502040204020203" pitchFamily="34" charset="0"/>
              </a:rPr>
              <a:t>OpioidCollaborative</a:t>
            </a:r>
            <a:r>
              <a:rPr lang="en-US" sz="1200">
                <a:solidFill>
                  <a:srgbClr val="0F466B"/>
                </a:solidFill>
                <a:latin typeface="Segoe UI" panose="020B0502040204020203" pitchFamily="34" charset="0"/>
                <a:ea typeface="Segoe UI" panose="020B0502040204020203" pitchFamily="34" charset="0"/>
                <a:cs typeface="Segoe UI" panose="020B0502040204020203" pitchFamily="34" charset="0"/>
              </a:rPr>
              <a:t>.</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90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LIZ FINKELMAN:</a:t>
            </a:r>
            <a:r>
              <a:rPr lang="en-US" b="1" baseline="0"/>
              <a:t> </a:t>
            </a:r>
            <a:r>
              <a:rPr lang="en-US" b="0" baseline="0"/>
              <a:t>Now, I am going to spend just a couple minutes providing an overview of the NAM’s Action Collaborative on Countering the U.S. Opioid Epidemic.</a:t>
            </a:r>
            <a:endParaRPr lang="en-US" b="0"/>
          </a:p>
        </p:txBody>
      </p:sp>
      <p:sp>
        <p:nvSpPr>
          <p:cNvPr id="4" name="Slide Number Placeholder 3"/>
          <p:cNvSpPr>
            <a:spLocks noGrp="1"/>
          </p:cNvSpPr>
          <p:nvPr>
            <p:ph type="sldNum" sz="quarter" idx="10"/>
          </p:nvPr>
        </p:nvSpPr>
        <p:spPr/>
        <p:txBody>
          <a:bodyPr/>
          <a:lstStyle/>
          <a:p>
            <a:fld id="{FD949B89-C07F-4832-9A91-1EB75491950D}" type="slidenum">
              <a:rPr lang="en-US" smtClean="0"/>
              <a:t>6</a:t>
            </a:fld>
            <a:endParaRPr lang="en-US"/>
          </a:p>
        </p:txBody>
      </p:sp>
    </p:spTree>
    <p:extLst>
      <p:ext uri="{BB962C8B-B14F-4D97-AF65-F5344CB8AC3E}">
        <p14:creationId xmlns:p14="http://schemas.microsoft.com/office/powerpoint/2010/main" val="47177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LIZ FINKELMAN</a:t>
            </a:r>
            <a:r>
              <a:rPr lang="en-US" b="0"/>
              <a:t>: </a:t>
            </a:r>
          </a:p>
          <a:p>
            <a:endParaRPr lang="en-US" b="0"/>
          </a:p>
          <a:p>
            <a:r>
              <a:rPr lang="en-US" b="0"/>
              <a:t>Recognizing the need for a cohesive and collaborative response to the nation’s opioid epidemic, the National Academy of Medicine (NAM), established the Action Collaborative on Countering the U.S. Opioid Epidemic in 2018 as a public-private partnership to foster greater coordination and collective action across the health system and beyond in addressing the opioid addiction crisis. The Action Collaborative uses a systems approach to convene and catalyze public, private, and non-profit stakeholders to develop, curate, and disseminate multi-sector solutions designed to reduce opioid misuse, and improve outcomes for individuals, families, and communities affected by the opioid crisis. </a:t>
            </a:r>
          </a:p>
          <a:p>
            <a:endParaRPr lang="en-US" b="0"/>
          </a:p>
          <a:p>
            <a:r>
              <a:rPr lang="en-US" b="0"/>
              <a:t>The Action Collaborative embeds three foundational goals that guide its work:</a:t>
            </a:r>
          </a:p>
          <a:p>
            <a:pPr marL="228600" indent="-228600">
              <a:buFont typeface="+mj-lt"/>
              <a:buAutoNum type="arabicPeriod"/>
            </a:pPr>
            <a:r>
              <a:rPr lang="en-US" b="0"/>
              <a:t>The first is to identify and raise the visibility of complex challenges, outstanding research gaps and needs of the opioid crisis that require a collective, multi-sectoral response.</a:t>
            </a:r>
          </a:p>
          <a:p>
            <a:pPr marL="228600" indent="-228600">
              <a:buFont typeface="+mj-lt"/>
              <a:buAutoNum type="arabicPeriod"/>
            </a:pPr>
            <a:r>
              <a:rPr lang="en-US" b="0"/>
              <a:t>The second is to elevate and accelerate evidence-based, multi-sectoral, and </a:t>
            </a:r>
            <a:r>
              <a:rPr lang="en-US" b="0" err="1"/>
              <a:t>interprofessional</a:t>
            </a:r>
            <a:r>
              <a:rPr lang="en-US" b="0"/>
              <a:t> solutions to improve outcomes for those affected by the opioid crisis.</a:t>
            </a:r>
          </a:p>
          <a:p>
            <a:pPr marL="228600" indent="-228600">
              <a:buFont typeface="+mj-lt"/>
              <a:buAutoNum type="arabicPeriod"/>
            </a:pPr>
            <a:r>
              <a:rPr lang="en-US" b="0"/>
              <a:t>And lastly, the Action Collaborative aims to catalyze action on shared priorities and solutions to help overcome the crisis and improve outcomes for all.</a:t>
            </a:r>
          </a:p>
          <a:p>
            <a:endParaRPr lang="en-US" b="0"/>
          </a:p>
          <a:p>
            <a:r>
              <a:rPr lang="en-US" b="0"/>
              <a:t>The Action </a:t>
            </a:r>
            <a:r>
              <a:rPr lang="en-US" b="0" err="1"/>
              <a:t>Collaborative’s</a:t>
            </a:r>
            <a:r>
              <a:rPr lang="en-US" b="0"/>
              <a:t> work is organized around four core priority</a:t>
            </a:r>
            <a:r>
              <a:rPr lang="en-US" b="0" baseline="0"/>
              <a:t> areas, which represent among the highest-priority elements of the nation’s response to the opioid crisis. These include:</a:t>
            </a:r>
            <a:endParaRPr lang="en-US" b="0"/>
          </a:p>
          <a:p>
            <a:pPr marL="171450" indent="-171450">
              <a:buFont typeface="Arial" panose="020B0604020202020204" pitchFamily="34" charset="0"/>
              <a:buChar char="•"/>
            </a:pPr>
            <a:r>
              <a:rPr lang="en-US" b="0"/>
              <a:t>Strengthening</a:t>
            </a:r>
            <a:r>
              <a:rPr lang="en-US" b="0" baseline="0"/>
              <a:t> </a:t>
            </a:r>
            <a:r>
              <a:rPr lang="en-US" b="1" baseline="0"/>
              <a:t>h</a:t>
            </a:r>
            <a:r>
              <a:rPr lang="en-US" b="1"/>
              <a:t>ealth professional education and training </a:t>
            </a:r>
            <a:r>
              <a:rPr lang="en-US" b="0"/>
              <a:t>around SUDs and pain management;</a:t>
            </a:r>
          </a:p>
          <a:p>
            <a:pPr marL="171450" indent="-171450">
              <a:buFont typeface="Arial" panose="020B0604020202020204" pitchFamily="34" charset="0"/>
              <a:buChar char="•"/>
            </a:pPr>
            <a:r>
              <a:rPr lang="en-US" b="0"/>
              <a:t>Improving</a:t>
            </a:r>
            <a:r>
              <a:rPr lang="en-US" b="0" baseline="0"/>
              <a:t> </a:t>
            </a:r>
            <a:r>
              <a:rPr lang="en-US" b="1" baseline="0"/>
              <a:t>p</a:t>
            </a:r>
            <a:r>
              <a:rPr lang="en-US" b="1"/>
              <a:t>ain management guidelines and evidence standards</a:t>
            </a:r>
            <a:r>
              <a:rPr lang="en-US" b="0"/>
              <a:t>;</a:t>
            </a:r>
          </a:p>
          <a:p>
            <a:pPr marL="171450" indent="-171450">
              <a:buFont typeface="Arial" panose="020B0604020202020204" pitchFamily="34" charset="0"/>
              <a:buChar char="•"/>
            </a:pPr>
            <a:r>
              <a:rPr lang="en-US" b="0"/>
              <a:t>Accelerating, sustaining and scaling, </a:t>
            </a:r>
            <a:r>
              <a:rPr lang="en-US" b="1"/>
              <a:t>prevention, treatment and recovery services</a:t>
            </a:r>
            <a:r>
              <a:rPr lang="en-US" b="0"/>
              <a:t>, and </a:t>
            </a:r>
          </a:p>
          <a:p>
            <a:pPr marL="171450" indent="-171450">
              <a:buFont typeface="Arial" panose="020B0604020202020204" pitchFamily="34" charset="0"/>
              <a:buChar char="•"/>
            </a:pPr>
            <a:r>
              <a:rPr lang="en-US" b="0"/>
              <a:t>Elevating</a:t>
            </a:r>
            <a:r>
              <a:rPr lang="en-US" b="0" baseline="0"/>
              <a:t> pressing </a:t>
            </a:r>
            <a:r>
              <a:rPr lang="en-US" b="1" baseline="0"/>
              <a:t>r</a:t>
            </a:r>
            <a:r>
              <a:rPr lang="en-US" b="1"/>
              <a:t>esearch, data, and metrics needs</a:t>
            </a:r>
            <a:r>
              <a:rPr lang="en-US" b="0"/>
              <a:t>.</a:t>
            </a:r>
          </a:p>
          <a:p>
            <a:endParaRPr lang="en-US" b="0"/>
          </a:p>
          <a:p>
            <a:r>
              <a:rPr lang="en-US" b="0"/>
              <a:t>Around these areas we</a:t>
            </a:r>
            <a:r>
              <a:rPr lang="en-US" b="0" baseline="0"/>
              <a:t> are producing several policy and technical white papers, as well as webinars, public meetings, and other dissemination activities.</a:t>
            </a:r>
            <a:endParaRPr lang="en-US" b="0"/>
          </a:p>
        </p:txBody>
      </p:sp>
      <p:sp>
        <p:nvSpPr>
          <p:cNvPr id="4" name="Slide Number Placeholder 3"/>
          <p:cNvSpPr>
            <a:spLocks noGrp="1"/>
          </p:cNvSpPr>
          <p:nvPr>
            <p:ph type="sldNum" sz="quarter" idx="10"/>
          </p:nvPr>
        </p:nvSpPr>
        <p:spPr/>
        <p:txBody>
          <a:bodyPr/>
          <a:lstStyle/>
          <a:p>
            <a:fld id="{FD949B89-C07F-4832-9A91-1EB75491950D}" type="slidenum">
              <a:rPr lang="en-US" smtClean="0"/>
              <a:t>7</a:t>
            </a:fld>
            <a:endParaRPr lang="en-US"/>
          </a:p>
        </p:txBody>
      </p:sp>
    </p:spTree>
    <p:extLst>
      <p:ext uri="{BB962C8B-B14F-4D97-AF65-F5344CB8AC3E}">
        <p14:creationId xmlns:p14="http://schemas.microsoft.com/office/powerpoint/2010/main" val="90596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LIZ FINKELMAN</a:t>
            </a:r>
            <a:r>
              <a:rPr lang="en-US" b="0"/>
              <a:t>: </a:t>
            </a:r>
          </a:p>
          <a:p>
            <a:endParaRPr lang="en-US" b="0"/>
          </a:p>
          <a:p>
            <a:r>
              <a:rPr lang="en-US" b="0"/>
              <a:t>Of course, with the emergence of the global COVID-19 pandemic earlier this year, the Action Collaborative is pivoting to focus on ways in which we can support</a:t>
            </a:r>
            <a:r>
              <a:rPr lang="en-US" b="0" baseline="0"/>
              <a:t> the SUD and pain communities during this challenging time. </a:t>
            </a:r>
          </a:p>
          <a:p>
            <a:endParaRPr lang="en-US" b="0" baseline="0"/>
          </a:p>
          <a:p>
            <a:r>
              <a:rPr lang="en-US" b="0" baseline="0"/>
              <a:t>As such, we are undertaking a series of activities to be responsive in the near and longer term.</a:t>
            </a:r>
          </a:p>
          <a:p>
            <a:pPr marL="171450" indent="-171450">
              <a:buFont typeface="Arial" panose="020B0604020202020204" pitchFamily="34" charset="0"/>
              <a:buChar char="•"/>
            </a:pPr>
            <a:r>
              <a:rPr lang="en-US" b="0" baseline="0"/>
              <a:t>We have created a resources page on the Action Collaborative website </a:t>
            </a:r>
            <a:r>
              <a:rPr lang="en-US" b="0"/>
              <a:t>to collate and share emerging COVID-19 resources across the Action </a:t>
            </a:r>
            <a:r>
              <a:rPr lang="en-US" b="0" err="1"/>
              <a:t>Collaborative’s</a:t>
            </a:r>
            <a:r>
              <a:rPr lang="en-US" b="0"/>
              <a:t> membership </a:t>
            </a:r>
          </a:p>
          <a:p>
            <a:pPr marL="171450" indent="-171450">
              <a:buFont typeface="Arial" panose="020B0604020202020204" pitchFamily="34" charset="0"/>
              <a:buChar char="•"/>
            </a:pPr>
            <a:r>
              <a:rPr lang="en-US" b="0"/>
              <a:t>We are conducting virtual town halls for Action Collaborative members to share updates on ongoing efforts to address the impacts of COVID-19 on the OUD/SUD and pain populations. </a:t>
            </a:r>
          </a:p>
          <a:p>
            <a:pPr marL="171450" indent="-171450">
              <a:buFont typeface="Arial" panose="020B0604020202020204" pitchFamily="34" charset="0"/>
              <a:buChar char="•"/>
            </a:pPr>
            <a:r>
              <a:rPr lang="en-US" b="0"/>
              <a:t>In the coming weeks, our</a:t>
            </a:r>
            <a:r>
              <a:rPr lang="en-US" b="0" baseline="0"/>
              <a:t> steering committee of cross-sectoral leaders will be releasing a statement highlighting critical priorities and actions that need to be taken in the immediate or very near term to protect the health and well-being of individuals with SUDs and pain in the context of the COVID-19 pandemic </a:t>
            </a:r>
          </a:p>
          <a:p>
            <a:pPr marL="171450" indent="-171450">
              <a:buFont typeface="Arial" panose="020B0604020202020204" pitchFamily="34" charset="0"/>
              <a:buChar char="•"/>
            </a:pPr>
            <a:r>
              <a:rPr lang="en-US" b="0" baseline="0"/>
              <a:t>We will also be highlighting pressing and immediate research priorities and needs </a:t>
            </a:r>
          </a:p>
          <a:p>
            <a:pPr marL="171450" indent="-171450">
              <a:buFont typeface="Arial" panose="020B0604020202020204" pitchFamily="34" charset="0"/>
              <a:buChar char="•"/>
            </a:pPr>
            <a:r>
              <a:rPr lang="en-US" b="0" baseline="0"/>
              <a:t>And of course, producing publications and conducting webinars, such as these, on high priority topics.</a:t>
            </a:r>
          </a:p>
          <a:p>
            <a:pPr marL="171450" indent="-171450">
              <a:buFont typeface="Arial" panose="020B0604020202020204" pitchFamily="34" charset="0"/>
              <a:buChar char="•"/>
            </a:pPr>
            <a:endParaRPr lang="en-US" b="0" baseline="0"/>
          </a:p>
          <a:p>
            <a:pPr marL="0" indent="0">
              <a:buFont typeface="Arial" panose="020B0604020202020204" pitchFamily="34" charset="0"/>
              <a:buNone/>
            </a:pPr>
            <a:r>
              <a:rPr lang="en-US" b="0" baseline="0"/>
              <a:t>I have only scratched the surface of our activities and efforts, so I encourage the viewers to visit the Action </a:t>
            </a:r>
            <a:r>
              <a:rPr lang="en-US" b="0" baseline="0" err="1"/>
              <a:t>Collaborative’s</a:t>
            </a:r>
            <a:r>
              <a:rPr lang="en-US" b="0" baseline="0"/>
              <a:t> website to learn more and to sign-up for updates.</a:t>
            </a:r>
            <a:endParaRPr lang="en-US" b="0"/>
          </a:p>
        </p:txBody>
      </p:sp>
      <p:sp>
        <p:nvSpPr>
          <p:cNvPr id="4" name="Slide Number Placeholder 3"/>
          <p:cNvSpPr>
            <a:spLocks noGrp="1"/>
          </p:cNvSpPr>
          <p:nvPr>
            <p:ph type="sldNum" sz="quarter" idx="10"/>
          </p:nvPr>
        </p:nvSpPr>
        <p:spPr/>
        <p:txBody>
          <a:bodyPr/>
          <a:lstStyle/>
          <a:p>
            <a:fld id="{FD949B89-C07F-4832-9A91-1EB75491950D}" type="slidenum">
              <a:rPr lang="en-US" smtClean="0"/>
              <a:t>8</a:t>
            </a:fld>
            <a:endParaRPr lang="en-US"/>
          </a:p>
        </p:txBody>
      </p:sp>
    </p:spTree>
    <p:extLst>
      <p:ext uri="{BB962C8B-B14F-4D97-AF65-F5344CB8AC3E}">
        <p14:creationId xmlns:p14="http://schemas.microsoft.com/office/powerpoint/2010/main" val="362074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LIZ FINKELMAN: </a:t>
            </a:r>
            <a:r>
              <a:rPr lang="en-US" b="0"/>
              <a:t>Now,</a:t>
            </a:r>
            <a:r>
              <a:rPr lang="en-US" b="0" baseline="0"/>
              <a:t> I am pleased to introduce this terrific and talented group of experts, whom you will have the pleasure of hearing from today. </a:t>
            </a:r>
          </a:p>
          <a:p>
            <a:endParaRPr lang="en-US" baseline="0"/>
          </a:p>
          <a:p>
            <a:r>
              <a:rPr lang="en-US" baseline="0"/>
              <a:t>Today’s discussion will be moderated by Dr. Kelly Clark, who is the Immediate Past President of the American Society of Addiction Medicine.</a:t>
            </a:r>
          </a:p>
          <a:p>
            <a:endParaRPr lang="en-US" baseline="0"/>
          </a:p>
          <a:p>
            <a:r>
              <a:rPr lang="en-US" baseline="0"/>
              <a:t>Joining Dr. Clark are:</a:t>
            </a:r>
          </a:p>
          <a:p>
            <a:pPr marL="171450" indent="-171450">
              <a:buFont typeface="Arial" panose="020B0604020202020204" pitchFamily="34" charset="0"/>
              <a:buChar char="•"/>
            </a:pPr>
            <a:r>
              <a:rPr lang="en-US" baseline="0"/>
              <a:t>    Dr. Brian Hurley, who is the Director of Addiction Medicine at the Los Angeles County Department of Health Services;</a:t>
            </a:r>
          </a:p>
          <a:p>
            <a:pPr marL="171450" indent="-171450">
              <a:buFont typeface="Arial" panose="020B0604020202020204" pitchFamily="34" charset="0"/>
              <a:buChar char="•"/>
            </a:pPr>
            <a:r>
              <a:rPr lang="en-US" baseline="0"/>
              <a:t>    Dr. Chris Bundy, who is the Executive Medical Director of the Washington Physicians Health Program; and</a:t>
            </a:r>
          </a:p>
          <a:p>
            <a:pPr marL="171450" indent="-171450">
              <a:buFont typeface="Arial" panose="020B0604020202020204" pitchFamily="34" charset="0"/>
              <a:buChar char="•"/>
            </a:pPr>
            <a:r>
              <a:rPr lang="en-US" baseline="0"/>
              <a:t>    Ms. Cortney Lovell, who is a recovery coach and Co-Founder of Our Wellness Collective.</a:t>
            </a:r>
          </a:p>
          <a:p>
            <a:pPr marL="171450" indent="-171450">
              <a:buFont typeface="Arial" panose="020B0604020202020204" pitchFamily="34" charset="0"/>
              <a:buChar char="•"/>
            </a:pPr>
            <a:endParaRPr lang="en-US" baseline="0"/>
          </a:p>
          <a:p>
            <a:pPr marL="0" indent="0">
              <a:buFont typeface="Arial" panose="020B0604020202020204" pitchFamily="34" charset="0"/>
              <a:buNone/>
            </a:pPr>
            <a:r>
              <a:rPr lang="en-US" baseline="0"/>
              <a:t>Viewers can download and read their impressive biographies on the webinar event page to learn more.</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And with that, let me turn the presentation over to Dr. Clark.</a:t>
            </a:r>
          </a:p>
          <a:p>
            <a:pPr marL="171450"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fld id="{FD949B89-C07F-4832-9A91-1EB75491950D}" type="slidenum">
              <a:rPr lang="en-US" smtClean="0"/>
              <a:t>9</a:t>
            </a:fld>
            <a:endParaRPr lang="en-US"/>
          </a:p>
        </p:txBody>
      </p:sp>
    </p:spTree>
    <p:extLst>
      <p:ext uri="{BB962C8B-B14F-4D97-AF65-F5344CB8AC3E}">
        <p14:creationId xmlns:p14="http://schemas.microsoft.com/office/powerpoint/2010/main" val="271583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4D5A-AB07-417B-8A35-9D8B606D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161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14.xml"/><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5.xml"/><Relationship Id="rId1" Type="http://schemas.openxmlformats.org/officeDocument/2006/relationships/tags" Target="../tags/tag1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5.xml"/><Relationship Id="rId1" Type="http://schemas.openxmlformats.org/officeDocument/2006/relationships/tags" Target="../tags/tag1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xml"/><Relationship Id="rId4" Type="http://schemas.microsoft.com/office/2007/relationships/hdphoto" Target="../media/hdphoto1.wdp"/></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35B2A3-248C-47BF-83AA-5E9EBB0154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2875" y="2462161"/>
            <a:ext cx="9246250" cy="1933678"/>
          </a:xfrm>
          <a:prstGeom prst="rect">
            <a:avLst/>
          </a:prstGeom>
        </p:spPr>
      </p:pic>
    </p:spTree>
    <p:custDataLst>
      <p:tags r:id="rId1"/>
    </p:custDataLst>
    <p:extLst>
      <p:ext uri="{BB962C8B-B14F-4D97-AF65-F5344CB8AC3E}">
        <p14:creationId xmlns:p14="http://schemas.microsoft.com/office/powerpoint/2010/main" val="59114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876300" y="571411"/>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280844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D7EFFD-80E9-4E4A-A36A-9E5A31D52F34}" type="datetimeFigureOut">
              <a:rPr lang="en-US" smtClean="0"/>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320540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FFD-80E9-4E4A-A36A-9E5A31D52F34}" type="datetimeFigureOut">
              <a:rPr lang="en-US" smtClean="0"/>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1629C-FEE5-4877-A063-8D0BD8A25ED7}" type="slidenum">
              <a:rPr lang="en-US" smtClean="0"/>
              <a:t>‹#›</a:t>
            </a:fld>
            <a:endParaRPr lang="en-US"/>
          </a:p>
        </p:txBody>
      </p:sp>
      <p:pic>
        <p:nvPicPr>
          <p:cNvPr id="5" name="Graphic 4">
            <a:extLst>
              <a:ext uri="{FF2B5EF4-FFF2-40B4-BE49-F238E27FC236}">
                <a16:creationId xmlns:a16="http://schemas.microsoft.com/office/drawing/2014/main" id="{0AD08371-3FD4-4674-B768-181433484B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5596" y="1604716"/>
            <a:ext cx="8860808" cy="3648568"/>
          </a:xfrm>
          <a:prstGeom prst="rect">
            <a:avLst/>
          </a:prstGeom>
        </p:spPr>
      </p:pic>
    </p:spTree>
    <p:extLst>
      <p:ext uri="{BB962C8B-B14F-4D97-AF65-F5344CB8AC3E}">
        <p14:creationId xmlns:p14="http://schemas.microsoft.com/office/powerpoint/2010/main" val="1562739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3793657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1857071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934986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1853656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79529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65E8C19-3EA6-4952-829F-40A962A0B46F}"/>
              </a:ext>
            </a:extLst>
          </p:cNvPr>
          <p:cNvSpPr>
            <a:spLocks noGrp="1"/>
          </p:cNvSpPr>
          <p:nvPr>
            <p:ph type="body" sz="quarter" idx="12" hasCustomPrompt="1"/>
          </p:nvPr>
        </p:nvSpPr>
        <p:spPr>
          <a:xfrm>
            <a:off x="1029075" y="2362372"/>
            <a:ext cx="10133849" cy="2133256"/>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a:t>
            </a:r>
          </a:p>
        </p:txBody>
      </p:sp>
    </p:spTree>
    <p:extLst>
      <p:ext uri="{BB962C8B-B14F-4D97-AF65-F5344CB8AC3E}">
        <p14:creationId xmlns:p14="http://schemas.microsoft.com/office/powerpoint/2010/main" val="12632265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35B2A3-248C-47BF-83AA-5E9EBB0154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2875" y="2462161"/>
            <a:ext cx="9246250" cy="1933678"/>
          </a:xfrm>
          <a:prstGeom prst="rect">
            <a:avLst/>
          </a:prstGeom>
        </p:spPr>
      </p:pic>
    </p:spTree>
    <p:custDataLst>
      <p:tags r:id="rId1"/>
    </p:custDataLst>
    <p:extLst>
      <p:ext uri="{BB962C8B-B14F-4D97-AF65-F5344CB8AC3E}">
        <p14:creationId xmlns:p14="http://schemas.microsoft.com/office/powerpoint/2010/main" val="31359849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0D874-6575-404D-92AA-CA90D099C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718" y="2337110"/>
            <a:ext cx="9012564" cy="2183779"/>
          </a:xfrm>
          <a:prstGeom prst="rect">
            <a:avLst/>
          </a:prstGeom>
        </p:spPr>
      </p:pic>
    </p:spTree>
    <p:extLst>
      <p:ext uri="{BB962C8B-B14F-4D97-AF65-F5344CB8AC3E}">
        <p14:creationId xmlns:p14="http://schemas.microsoft.com/office/powerpoint/2010/main" val="134623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516082" y="647273"/>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9357830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E14D6-BC35-4C39-BB57-D89EB7EB2A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04" t="14822" r="17833" b="32477"/>
          <a:stretch/>
        </p:blipFill>
        <p:spPr>
          <a:xfrm>
            <a:off x="991362" y="2500884"/>
            <a:ext cx="10209275" cy="1856232"/>
          </a:xfrm>
          <a:prstGeom prst="rect">
            <a:avLst/>
          </a:prstGeom>
        </p:spPr>
      </p:pic>
    </p:spTree>
    <p:extLst>
      <p:ext uri="{BB962C8B-B14F-4D97-AF65-F5344CB8AC3E}">
        <p14:creationId xmlns:p14="http://schemas.microsoft.com/office/powerpoint/2010/main" val="9161114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164EBDF-DDC7-49D0-A016-93323DAD6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39" y="2500884"/>
            <a:ext cx="10782921" cy="1856232"/>
          </a:xfrm>
          <a:prstGeom prst="rect">
            <a:avLst/>
          </a:prstGeom>
        </p:spPr>
      </p:pic>
    </p:spTree>
    <p:extLst>
      <p:ext uri="{BB962C8B-B14F-4D97-AF65-F5344CB8AC3E}">
        <p14:creationId xmlns:p14="http://schemas.microsoft.com/office/powerpoint/2010/main" val="10764939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652DC-A9B4-472C-B432-3D4EFE763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064" y="2413913"/>
            <a:ext cx="10603871" cy="2030173"/>
          </a:xfrm>
          <a:prstGeom prst="rect">
            <a:avLst/>
          </a:prstGeom>
        </p:spPr>
      </p:pic>
    </p:spTree>
    <p:extLst>
      <p:ext uri="{BB962C8B-B14F-4D97-AF65-F5344CB8AC3E}">
        <p14:creationId xmlns:p14="http://schemas.microsoft.com/office/powerpoint/2010/main" val="12726179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id="{983F89D5-9A8F-45AE-9EEF-B3343013D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9879"/>
          <a:stretch/>
        </p:blipFill>
        <p:spPr>
          <a:xfrm>
            <a:off x="1013456" y="2525026"/>
            <a:ext cx="10165088" cy="1807947"/>
          </a:xfrm>
          <a:prstGeom prst="rect">
            <a:avLst/>
          </a:prstGeom>
        </p:spPr>
      </p:pic>
    </p:spTree>
    <p:extLst>
      <p:ext uri="{BB962C8B-B14F-4D97-AF65-F5344CB8AC3E}">
        <p14:creationId xmlns:p14="http://schemas.microsoft.com/office/powerpoint/2010/main" val="32793507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5D7B32-475F-4977-BAC0-6509F4E138BC}"/>
              </a:ext>
            </a:extLst>
          </p:cNvPr>
          <p:cNvSpPr txBox="1"/>
          <p:nvPr userDrawn="1"/>
        </p:nvSpPr>
        <p:spPr>
          <a:xfrm>
            <a:off x="714001" y="1874728"/>
            <a:ext cx="10763997" cy="3108543"/>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ASAM, founded in 1954, is a professional medical society representing over 6,000 physicians, clinicians and associated professionals in the field of addiction medicine. ASAM is dedicated to increasing access and improving the quality of addiction treatment, educating physicians and the public, supporting research and prevention, and promoting the appropriate role of physicians in the care of patients with addiction.</a:t>
            </a:r>
            <a:endParaRPr lang="uk-UA"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356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0277F96-9B4C-4D85-A65F-076A2386796D}"/>
              </a:ext>
            </a:extLst>
          </p:cNvPr>
          <p:cNvSpPr>
            <a:spLocks noGrp="1"/>
          </p:cNvSpPr>
          <p:nvPr>
            <p:ph type="body" sz="quarter" idx="10" hasCustomPrompt="1"/>
          </p:nvPr>
        </p:nvSpPr>
        <p:spPr>
          <a:xfrm>
            <a:off x="799827" y="462910"/>
            <a:ext cx="7230470" cy="614386"/>
          </a:xfrm>
          <a:prstGeom prst="rect">
            <a:avLst/>
          </a:prstGeom>
        </p:spPr>
        <p:txBody>
          <a:bodyPr/>
          <a:lstStyle>
            <a:lvl1pPr marL="0" indent="0">
              <a:buNone/>
              <a:defRPr sz="4400" b="1">
                <a:solidFill>
                  <a:srgbClr val="0EABF8"/>
                </a:solidFill>
                <a:latin typeface="Arial" panose="020B0604020202020204" pitchFamily="34" charset="0"/>
                <a:cs typeface="Arial" panose="020B0604020202020204" pitchFamily="34" charset="0"/>
              </a:defRPr>
            </a:lvl1pPr>
          </a:lstStyle>
          <a:p>
            <a:pPr lvl="0"/>
            <a:r>
              <a:rPr lang="en-US"/>
              <a:t>Title of Activity</a:t>
            </a:r>
          </a:p>
        </p:txBody>
      </p:sp>
      <p:sp>
        <p:nvSpPr>
          <p:cNvPr id="17" name="Text Placeholder 15">
            <a:extLst>
              <a:ext uri="{FF2B5EF4-FFF2-40B4-BE49-F238E27FC236}">
                <a16:creationId xmlns:a16="http://schemas.microsoft.com/office/drawing/2014/main" id="{BB366826-7449-4FBC-85BA-D9FD1CA3502B}"/>
              </a:ext>
            </a:extLst>
          </p:cNvPr>
          <p:cNvSpPr>
            <a:spLocks noGrp="1"/>
          </p:cNvSpPr>
          <p:nvPr>
            <p:ph type="body" sz="quarter" idx="11" hasCustomPrompt="1"/>
          </p:nvPr>
        </p:nvSpPr>
        <p:spPr>
          <a:xfrm>
            <a:off x="799827" y="1094632"/>
            <a:ext cx="4161526" cy="614386"/>
          </a:xfrm>
          <a:prstGeom prst="rect">
            <a:avLst/>
          </a:prstGeom>
        </p:spPr>
        <p:txBody>
          <a:bodyPr/>
          <a:lstStyle>
            <a:lvl1pPr marL="0" indent="0">
              <a:buNone/>
              <a:defRPr sz="4000" b="0">
                <a:solidFill>
                  <a:srgbClr val="F6DE55"/>
                </a:solidFill>
                <a:latin typeface="Arial" panose="020B0604020202020204" pitchFamily="34" charset="0"/>
                <a:cs typeface="Arial" panose="020B0604020202020204" pitchFamily="34" charset="0"/>
              </a:defRPr>
            </a:lvl1pPr>
          </a:lstStyle>
          <a:p>
            <a:pPr lvl="0"/>
            <a:r>
              <a:rPr lang="en-US"/>
              <a:t>Date of Activity</a:t>
            </a:r>
          </a:p>
        </p:txBody>
      </p:sp>
      <p:cxnSp>
        <p:nvCxnSpPr>
          <p:cNvPr id="18" name="Straight Connector 17">
            <a:extLst>
              <a:ext uri="{FF2B5EF4-FFF2-40B4-BE49-F238E27FC236}">
                <a16:creationId xmlns:a16="http://schemas.microsoft.com/office/drawing/2014/main" id="{697AB819-BACD-4BDC-A8DC-51FC69DC54A9}"/>
              </a:ext>
            </a:extLst>
          </p:cNvPr>
          <p:cNvCxnSpPr/>
          <p:nvPr userDrawn="1"/>
        </p:nvCxnSpPr>
        <p:spPr>
          <a:xfrm>
            <a:off x="949874" y="3006950"/>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799827" y="4112195"/>
            <a:ext cx="7156896" cy="477791"/>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Disclosure Information</a:t>
            </a:r>
          </a:p>
        </p:txBody>
      </p:sp>
      <p:sp>
        <p:nvSpPr>
          <p:cNvPr id="21" name="Title 1">
            <a:extLst>
              <a:ext uri="{FF2B5EF4-FFF2-40B4-BE49-F238E27FC236}">
                <a16:creationId xmlns:a16="http://schemas.microsoft.com/office/drawing/2014/main" id="{A7F60995-5985-4E7F-847E-932C9602C84B}"/>
              </a:ext>
            </a:extLst>
          </p:cNvPr>
          <p:cNvSpPr txBox="1">
            <a:spLocks/>
          </p:cNvSpPr>
          <p:nvPr userDrawn="1"/>
        </p:nvSpPr>
        <p:spPr>
          <a:xfrm>
            <a:off x="799827" y="2153400"/>
            <a:ext cx="8718076" cy="7017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 lastClr="FFFFFF"/>
                </a:solidFill>
                <a:effectLst/>
                <a:uLnTx/>
                <a:uFillTx/>
                <a:latin typeface="+mn-lt"/>
                <a:ea typeface="Roboto Condensed" panose="02000000000000000000" pitchFamily="2" charset="0"/>
                <a:cs typeface="+mn-cs"/>
              </a:rPr>
              <a:t>Financial Disclosures</a:t>
            </a:r>
            <a:endParaRPr kumimoji="0" lang="en-US" sz="4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7" name="Text Placeholder 19">
            <a:extLst>
              <a:ext uri="{FF2B5EF4-FFF2-40B4-BE49-F238E27FC236}">
                <a16:creationId xmlns:a16="http://schemas.microsoft.com/office/drawing/2014/main" id="{CBDF5108-1841-4E5B-BC87-15E6F4EB6A5B}"/>
              </a:ext>
            </a:extLst>
          </p:cNvPr>
          <p:cNvSpPr>
            <a:spLocks noGrp="1"/>
          </p:cNvSpPr>
          <p:nvPr>
            <p:ph type="body" sz="quarter" idx="14" hasCustomPrompt="1"/>
          </p:nvPr>
        </p:nvSpPr>
        <p:spPr>
          <a:xfrm>
            <a:off x="799828" y="3497809"/>
            <a:ext cx="7156896" cy="614386"/>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a:t>Faculty Name, Credentials</a:t>
            </a:r>
          </a:p>
        </p:txBody>
      </p:sp>
    </p:spTree>
    <p:custDataLst>
      <p:tags r:id="rId1"/>
    </p:custDataLst>
    <p:extLst>
      <p:ext uri="{BB962C8B-B14F-4D97-AF65-F5344CB8AC3E}">
        <p14:creationId xmlns:p14="http://schemas.microsoft.com/office/powerpoint/2010/main" val="277983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876300" y="571411"/>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4822014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516082" y="647273"/>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8784870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8260611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1092367" y="2971800"/>
            <a:ext cx="3930010"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AGENDA</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1" y="2294885"/>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550330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36276899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DC57DB2-C4D0-4571-B051-8096F3270F9E}"/>
              </a:ext>
            </a:extLst>
          </p:cNvPr>
          <p:cNvSpPr>
            <a:spLocks noGrp="1"/>
          </p:cNvSpPr>
          <p:nvPr>
            <p:ph type="body" sz="quarter" idx="10" hasCustomPrompt="1"/>
          </p:nvPr>
        </p:nvSpPr>
        <p:spPr>
          <a:xfrm>
            <a:off x="547333" y="337192"/>
            <a:ext cx="6972583"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LEARNING OBJECTIVES</a:t>
            </a:r>
          </a:p>
        </p:txBody>
      </p:sp>
      <p:sp>
        <p:nvSpPr>
          <p:cNvPr id="4" name="Text Placeholder 19">
            <a:extLst>
              <a:ext uri="{FF2B5EF4-FFF2-40B4-BE49-F238E27FC236}">
                <a16:creationId xmlns:a16="http://schemas.microsoft.com/office/drawing/2014/main" id="{5E1EBD57-E821-4CF7-B756-3AC6907C2C1A}"/>
              </a:ext>
            </a:extLst>
          </p:cNvPr>
          <p:cNvSpPr>
            <a:spLocks noGrp="1"/>
          </p:cNvSpPr>
          <p:nvPr>
            <p:ph type="body" sz="quarter" idx="14" hasCustomPrompt="1"/>
          </p:nvPr>
        </p:nvSpPr>
        <p:spPr>
          <a:xfrm>
            <a:off x="547332" y="1538905"/>
            <a:ext cx="10698423" cy="614386"/>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At the end of the course, you will be able to:</a:t>
            </a:r>
          </a:p>
        </p:txBody>
      </p:sp>
      <p:sp>
        <p:nvSpPr>
          <p:cNvPr id="5" name="Text Placeholder 19">
            <a:extLst>
              <a:ext uri="{FF2B5EF4-FFF2-40B4-BE49-F238E27FC236}">
                <a16:creationId xmlns:a16="http://schemas.microsoft.com/office/drawing/2014/main" id="{37671265-9599-4732-83E2-10DCAC044853}"/>
              </a:ext>
            </a:extLst>
          </p:cNvPr>
          <p:cNvSpPr>
            <a:spLocks noGrp="1"/>
          </p:cNvSpPr>
          <p:nvPr>
            <p:ph type="body" sz="quarter" idx="18" hasCustomPrompt="1"/>
          </p:nvPr>
        </p:nvSpPr>
        <p:spPr>
          <a:xfrm>
            <a:off x="547332" y="2153291"/>
            <a:ext cx="10698423" cy="2678016"/>
          </a:xfrm>
          <a:prstGeom prst="rect">
            <a:avLst/>
          </a:prstGeom>
        </p:spPr>
        <p:txBody>
          <a:bodyPr/>
          <a:lstStyle>
            <a:lvl1pPr marL="342900" indent="-342900" algn="l">
              <a:buFont typeface="Arial" panose="020B0604020202020204" pitchFamily="34" charset="0"/>
              <a:buChar char="•"/>
              <a:defRPr sz="28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3860188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860354" y="2971800"/>
            <a:ext cx="4257555"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ACTIVITY 1</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404260" y="387608"/>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Activity Title</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6404259" y="956479"/>
            <a:ext cx="4927387" cy="120143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404259" y="2634287"/>
            <a:ext cx="5350469"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Prompting Questions</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6404259" y="3176997"/>
            <a:ext cx="5350469" cy="1489349"/>
          </a:xfrm>
          <a:prstGeom prst="rect">
            <a:avLst/>
          </a:prstGeom>
        </p:spPr>
        <p:txBody>
          <a:bodyPr/>
          <a:lstStyle>
            <a:lvl1pPr marL="463550" indent="-463550">
              <a:buFont typeface="Arial" panose="020B0604020202020204" pitchFamily="34" charset="0"/>
              <a:buChar char="•"/>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1">
            <a:extLst>
              <a:ext uri="{FF2B5EF4-FFF2-40B4-BE49-F238E27FC236}">
                <a16:creationId xmlns:a16="http://schemas.microsoft.com/office/drawing/2014/main" id="{CD629726-CAE8-4897-AC46-589A67E4677E}"/>
              </a:ext>
            </a:extLst>
          </p:cNvPr>
          <p:cNvSpPr>
            <a:spLocks noGrp="1"/>
          </p:cNvSpPr>
          <p:nvPr>
            <p:ph type="body" sz="quarter" idx="15" hasCustomPrompt="1"/>
          </p:nvPr>
        </p:nvSpPr>
        <p:spPr>
          <a:xfrm>
            <a:off x="6404260" y="5110447"/>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Time Allocated</a:t>
            </a:r>
          </a:p>
        </p:txBody>
      </p:sp>
      <p:sp>
        <p:nvSpPr>
          <p:cNvPr id="15" name="Text Placeholder 11">
            <a:extLst>
              <a:ext uri="{FF2B5EF4-FFF2-40B4-BE49-F238E27FC236}">
                <a16:creationId xmlns:a16="http://schemas.microsoft.com/office/drawing/2014/main" id="{C4B91B4E-4451-4367-83B3-8A95F12FA3AF}"/>
              </a:ext>
            </a:extLst>
          </p:cNvPr>
          <p:cNvSpPr>
            <a:spLocks noGrp="1"/>
          </p:cNvSpPr>
          <p:nvPr>
            <p:ph type="body" sz="quarter" idx="16" hasCustomPrompt="1"/>
          </p:nvPr>
        </p:nvSpPr>
        <p:spPr>
          <a:xfrm>
            <a:off x="6425005" y="5667733"/>
            <a:ext cx="4906641" cy="802659"/>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23762511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9" name="Picture 8" descr="A person sitting at a desk&#10;&#10;Description automatically generated">
            <a:extLst>
              <a:ext uri="{FF2B5EF4-FFF2-40B4-BE49-F238E27FC236}">
                <a16:creationId xmlns:a16="http://schemas.microsoft.com/office/drawing/2014/main" id="{5D94D226-0D92-4AD2-AC26-3CD1C301D9D4}"/>
              </a:ext>
            </a:extLst>
          </p:cNvPr>
          <p:cNvPicPr>
            <a:picLocks noChangeAspect="1"/>
          </p:cNvPicPr>
          <p:nvPr userDrawn="1"/>
        </p:nvPicPr>
        <p:blipFill rotWithShape="1">
          <a:blip r:embed="rId3">
            <a:alphaModFix/>
            <a:extLst>
              <a:ext uri="{BEBA8EAE-BF5A-486C-A8C5-ECC9F3942E4B}">
                <a14:imgProps xmlns:a14="http://schemas.microsoft.com/office/drawing/2010/main">
                  <a14:imgLayer r:embed="rId4">
                    <a14:imgEffect>
                      <a14:colorTemperature colorTemp="4700"/>
                    </a14:imgEffect>
                    <a14:imgEffect>
                      <a14:saturation sat="89000"/>
                    </a14:imgEffect>
                  </a14:imgLayer>
                </a14:imgProps>
              </a:ext>
              <a:ext uri="{28A0092B-C50C-407E-A947-70E740481C1C}">
                <a14:useLocalDpi xmlns:a14="http://schemas.microsoft.com/office/drawing/2010/main" val="0"/>
              </a:ext>
            </a:extLst>
          </a:blip>
          <a:srcRect l="7249" t="17775" r="22241" b="12095"/>
          <a:stretch/>
        </p:blipFill>
        <p:spPr>
          <a:xfrm>
            <a:off x="4721086" y="0"/>
            <a:ext cx="9160565" cy="6858000"/>
          </a:xfrm>
          <a:prstGeom prst="rect">
            <a:avLst/>
          </a:prstGeom>
        </p:spPr>
      </p:pic>
      <p:sp>
        <p:nvSpPr>
          <p:cNvPr id="10" name="Rectangle 9">
            <a:extLst>
              <a:ext uri="{FF2B5EF4-FFF2-40B4-BE49-F238E27FC236}">
                <a16:creationId xmlns:a16="http://schemas.microsoft.com/office/drawing/2014/main" id="{F6E2AC5C-2777-4FA8-9D26-662CA4F4A11B}"/>
              </a:ext>
            </a:extLst>
          </p:cNvPr>
          <p:cNvSpPr/>
          <p:nvPr userDrawn="1"/>
        </p:nvSpPr>
        <p:spPr>
          <a:xfrm>
            <a:off x="-249382" y="0"/>
            <a:ext cx="6390861"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793469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sitting at a desk&#10;&#10;Description automatically generated">
            <a:extLst>
              <a:ext uri="{FF2B5EF4-FFF2-40B4-BE49-F238E27FC236}">
                <a16:creationId xmlns:a16="http://schemas.microsoft.com/office/drawing/2014/main" id="{3AE3BAC2-F42C-4D54-BD22-2A658D5605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8" t="-660" r="34049"/>
          <a:stretch/>
        </p:blipFill>
        <p:spPr>
          <a:xfrm>
            <a:off x="5788234" y="-75414"/>
            <a:ext cx="6403766" cy="6999401"/>
          </a:xfrm>
          <a:prstGeom prst="rect">
            <a:avLst/>
          </a:prstGeom>
        </p:spPr>
      </p:pic>
    </p:spTree>
    <p:custDataLst>
      <p:tags r:id="rId1"/>
    </p:custDataLst>
    <p:extLst>
      <p:ext uri="{BB962C8B-B14F-4D97-AF65-F5344CB8AC3E}">
        <p14:creationId xmlns:p14="http://schemas.microsoft.com/office/powerpoint/2010/main" val="30398903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icture containing person, table, indoor, sitting&#10;&#10;Description automatically generated">
            <a:extLst>
              <a:ext uri="{FF2B5EF4-FFF2-40B4-BE49-F238E27FC236}">
                <a16:creationId xmlns:a16="http://schemas.microsoft.com/office/drawing/2014/main" id="{D8F0693D-B534-478D-9EE5-FFD39D95C0A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817" r="19910" b="1482"/>
          <a:stretch/>
        </p:blipFill>
        <p:spPr>
          <a:xfrm>
            <a:off x="5689599" y="0"/>
            <a:ext cx="6502401" cy="6858000"/>
          </a:xfrm>
          <a:prstGeom prst="rect">
            <a:avLst/>
          </a:prstGeom>
        </p:spPr>
      </p:pic>
    </p:spTree>
    <p:custDataLst>
      <p:tags r:id="rId1"/>
    </p:custDataLst>
    <p:extLst>
      <p:ext uri="{BB962C8B-B14F-4D97-AF65-F5344CB8AC3E}">
        <p14:creationId xmlns:p14="http://schemas.microsoft.com/office/powerpoint/2010/main" val="23172428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using a computer&#10;&#10;Description automatically generated">
            <a:extLst>
              <a:ext uri="{FF2B5EF4-FFF2-40B4-BE49-F238E27FC236}">
                <a16:creationId xmlns:a16="http://schemas.microsoft.com/office/drawing/2014/main" id="{798D1397-BF79-433F-A1ED-C78FE1E09A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58" t="112" r="24564"/>
          <a:stretch/>
        </p:blipFill>
        <p:spPr>
          <a:xfrm>
            <a:off x="5837382" y="0"/>
            <a:ext cx="6428509" cy="6875236"/>
          </a:xfrm>
          <a:prstGeom prst="rect">
            <a:avLst/>
          </a:prstGeom>
        </p:spPr>
      </p:pic>
    </p:spTree>
    <p:custDataLst>
      <p:tags r:id="rId1"/>
    </p:custDataLst>
    <p:extLst>
      <p:ext uri="{BB962C8B-B14F-4D97-AF65-F5344CB8AC3E}">
        <p14:creationId xmlns:p14="http://schemas.microsoft.com/office/powerpoint/2010/main" val="11795816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F6C78F1F-23A0-4E5A-9181-7AB59DB67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93" t="9846" r="31524" b="1"/>
          <a:stretch/>
        </p:blipFill>
        <p:spPr>
          <a:xfrm>
            <a:off x="0" y="0"/>
            <a:ext cx="4620532"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ECA813C8-AF31-4313-BECD-FD6FB3A944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
        <p:nvSpPr>
          <p:cNvPr id="13" name="Text Placeholder 15">
            <a:extLst>
              <a:ext uri="{FF2B5EF4-FFF2-40B4-BE49-F238E27FC236}">
                <a16:creationId xmlns:a16="http://schemas.microsoft.com/office/drawing/2014/main" id="{18FB8B4E-16B5-4BB9-9983-C849185C1349}"/>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5">
            <a:extLst>
              <a:ext uri="{FF2B5EF4-FFF2-40B4-BE49-F238E27FC236}">
                <a16:creationId xmlns:a16="http://schemas.microsoft.com/office/drawing/2014/main" id="{0DC6B0FD-076E-4FA1-A1EC-7B993F7EEA0B}"/>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15" name="Straight Connector 14">
            <a:extLst>
              <a:ext uri="{FF2B5EF4-FFF2-40B4-BE49-F238E27FC236}">
                <a16:creationId xmlns:a16="http://schemas.microsoft.com/office/drawing/2014/main" id="{BBF82AEE-A657-4912-945C-0D223D749251}"/>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874DB5C0-A476-4922-B593-0480F84E0B99}"/>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5678527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2777430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73333" y="0"/>
            <a:ext cx="6096000"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996560" y="2259026"/>
            <a:ext cx="3930010" cy="914400"/>
          </a:xfrm>
          <a:prstGeom prst="rect">
            <a:avLst/>
          </a:prstGeom>
        </p:spPr>
        <p:txBody>
          <a:bodyPr anchor="ct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a:t>SUBTITLE</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3794078"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0" y="2294885"/>
            <a:ext cx="3794077"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4" name="Text Placeholder 9">
            <a:extLst>
              <a:ext uri="{FF2B5EF4-FFF2-40B4-BE49-F238E27FC236}">
                <a16:creationId xmlns:a16="http://schemas.microsoft.com/office/drawing/2014/main" id="{6D1805A8-4E82-4C50-A00D-4BC120CD4104}"/>
              </a:ext>
            </a:extLst>
          </p:cNvPr>
          <p:cNvSpPr>
            <a:spLocks noGrp="1"/>
          </p:cNvSpPr>
          <p:nvPr>
            <p:ph type="body" sz="quarter" idx="21" hasCustomPrompt="1"/>
          </p:nvPr>
        </p:nvSpPr>
        <p:spPr>
          <a:xfrm>
            <a:off x="800145" y="3211559"/>
            <a:ext cx="4322839" cy="1421854"/>
          </a:xfrm>
          <a:prstGeom prst="rect">
            <a:avLst/>
          </a:prstGeom>
        </p:spPr>
        <p:txBody>
          <a:bodyPr/>
          <a:lstStyle>
            <a:lvl1pPr marL="0" indent="0" algn="ctr">
              <a:buNone/>
              <a:defRPr sz="11500">
                <a:solidFill>
                  <a:schemeClr val="bg1"/>
                </a:solidFill>
                <a:latin typeface="Arial" panose="020B0604020202020204" pitchFamily="34" charset="0"/>
                <a:cs typeface="Arial" panose="020B0604020202020204" pitchFamily="34" charset="0"/>
              </a:defRPr>
            </a:lvl1pPr>
          </a:lstStyle>
          <a:p>
            <a:pPr lvl="0"/>
            <a:r>
              <a:rPr lang="en-US"/>
              <a:t>TITLE</a:t>
            </a:r>
          </a:p>
        </p:txBody>
      </p:sp>
      <p:pic>
        <p:nvPicPr>
          <p:cNvPr id="24" name="Picture 23" descr="A close up of a logo&#10;&#10;Description automatically generated">
            <a:extLst>
              <a:ext uri="{FF2B5EF4-FFF2-40B4-BE49-F238E27FC236}">
                <a16:creationId xmlns:a16="http://schemas.microsoft.com/office/drawing/2014/main" id="{B04B4FE6-5C1F-4567-B853-F21DFE761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558" y="5711020"/>
            <a:ext cx="990592" cy="1028829"/>
          </a:xfrm>
          <a:prstGeom prst="rect">
            <a:avLst/>
          </a:prstGeom>
        </p:spPr>
      </p:pic>
    </p:spTree>
    <p:extLst>
      <p:ext uri="{BB962C8B-B14F-4D97-AF65-F5344CB8AC3E}">
        <p14:creationId xmlns:p14="http://schemas.microsoft.com/office/powerpoint/2010/main" val="19771077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50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9BA639C7-00B4-4BFD-A95C-20D16E2D8B0E}"/>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2461203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1092367" y="2971800"/>
            <a:ext cx="3930010"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AGENDA</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1" y="2294885"/>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15214475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7526550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01015B65-2548-48AF-9A4B-79BF68AECF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45" t="3018" r="20386" b="48"/>
          <a:stretch/>
        </p:blipFill>
        <p:spPr>
          <a:xfrm>
            <a:off x="7571467" y="0"/>
            <a:ext cx="4620533" cy="6870988"/>
          </a:xfrm>
          <a:prstGeom prst="rect">
            <a:avLst/>
          </a:prstGeom>
        </p:spPr>
      </p:pic>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24744364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093096" y="105969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093096" y="1788141"/>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093096" y="2643957"/>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8" name="Picture 7" descr="A person wearing a white shirt&#10;&#10;Description automatically generated">
            <a:extLst>
              <a:ext uri="{FF2B5EF4-FFF2-40B4-BE49-F238E27FC236}">
                <a16:creationId xmlns:a16="http://schemas.microsoft.com/office/drawing/2014/main" id="{ECA6BBC0-D5FB-4B67-A098-9DAA929716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87" t="444" r="36563" b="-78"/>
          <a:stretch/>
        </p:blipFill>
        <p:spPr>
          <a:xfrm>
            <a:off x="7571466" y="0"/>
            <a:ext cx="4620533" cy="6858000"/>
          </a:xfrm>
          <a:prstGeom prst="rect">
            <a:avLst/>
          </a:prstGeom>
        </p:spPr>
      </p:pic>
    </p:spTree>
    <p:extLst>
      <p:ext uri="{BB962C8B-B14F-4D97-AF65-F5344CB8AC3E}">
        <p14:creationId xmlns:p14="http://schemas.microsoft.com/office/powerpoint/2010/main" val="14064766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rgbClr val="0EABF8"/>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759015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98EF8F81-3586-4A01-8143-790C8F8A80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707" t="183" r="6335" b="-183"/>
          <a:stretch/>
        </p:blipFill>
        <p:spPr>
          <a:xfrm>
            <a:off x="7571465" y="0"/>
            <a:ext cx="4620535" cy="6858000"/>
          </a:xfrm>
          <a:prstGeom prst="rect">
            <a:avLst/>
          </a:prstGeom>
        </p:spPr>
      </p:pic>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Freeform 70">
            <a:extLst>
              <a:ext uri="{FF2B5EF4-FFF2-40B4-BE49-F238E27FC236}">
                <a16:creationId xmlns:a16="http://schemas.microsoft.com/office/drawing/2014/main" id="{69F330CF-2CC4-4BF4-AA12-6AD17B3DAFAB}"/>
              </a:ext>
            </a:extLst>
          </p:cNvPr>
          <p:cNvSpPr>
            <a:spLocks noEditPoints="1"/>
          </p:cNvSpPr>
          <p:nvPr userDrawn="1"/>
        </p:nvSpPr>
        <p:spPr bwMode="auto">
          <a:xfrm>
            <a:off x="1189637" y="1833558"/>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Freeform 70">
            <a:extLst>
              <a:ext uri="{FF2B5EF4-FFF2-40B4-BE49-F238E27FC236}">
                <a16:creationId xmlns:a16="http://schemas.microsoft.com/office/drawing/2014/main" id="{DDCDBA85-D516-4389-B936-E97A305F48C2}"/>
              </a:ext>
            </a:extLst>
          </p:cNvPr>
          <p:cNvSpPr>
            <a:spLocks noEditPoints="1"/>
          </p:cNvSpPr>
          <p:nvPr userDrawn="1"/>
        </p:nvSpPr>
        <p:spPr bwMode="auto">
          <a:xfrm>
            <a:off x="1235497" y="3752567"/>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9210915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pic>
        <p:nvPicPr>
          <p:cNvPr id="12" name="Picture 11" descr="A couple of people that are talking to each other&#10;&#10;Description automatically generated">
            <a:extLst>
              <a:ext uri="{FF2B5EF4-FFF2-40B4-BE49-F238E27FC236}">
                <a16:creationId xmlns:a16="http://schemas.microsoft.com/office/drawing/2014/main" id="{3C616094-22E3-416F-A752-5932599919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26" r="19630" b="1051"/>
          <a:stretch/>
        </p:blipFill>
        <p:spPr>
          <a:xfrm>
            <a:off x="7571465" y="0"/>
            <a:ext cx="4620535" cy="6858000"/>
          </a:xfrm>
          <a:prstGeom prst="rect">
            <a:avLst/>
          </a:prstGeom>
        </p:spPr>
      </p:pic>
      <p:sp>
        <p:nvSpPr>
          <p:cNvPr id="14" name="Oval 13">
            <a:extLst>
              <a:ext uri="{FF2B5EF4-FFF2-40B4-BE49-F238E27FC236}">
                <a16:creationId xmlns:a16="http://schemas.microsoft.com/office/drawing/2014/main" id="{B0ACB60E-B8DE-4A4C-B416-A1890945E955}"/>
              </a:ext>
            </a:extLst>
          </p:cNvPr>
          <p:cNvSpPr/>
          <p:nvPr userDrawn="1"/>
        </p:nvSpPr>
        <p:spPr>
          <a:xfrm>
            <a:off x="1235497" y="1889348"/>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Freeform 28">
            <a:extLst>
              <a:ext uri="{FF2B5EF4-FFF2-40B4-BE49-F238E27FC236}">
                <a16:creationId xmlns:a16="http://schemas.microsoft.com/office/drawing/2014/main" id="{AF1094DF-CC92-44C7-AF19-09A6E494E37A}"/>
              </a:ext>
            </a:extLst>
          </p:cNvPr>
          <p:cNvSpPr>
            <a:spLocks/>
          </p:cNvSpPr>
          <p:nvPr userDrawn="1"/>
        </p:nvSpPr>
        <p:spPr bwMode="auto">
          <a:xfrm>
            <a:off x="1405405" y="2125545"/>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
        <p:nvSpPr>
          <p:cNvPr id="16" name="Oval 15">
            <a:extLst>
              <a:ext uri="{FF2B5EF4-FFF2-40B4-BE49-F238E27FC236}">
                <a16:creationId xmlns:a16="http://schemas.microsoft.com/office/drawing/2014/main" id="{0C847519-99ED-4481-91FC-65248C61377C}"/>
              </a:ext>
            </a:extLst>
          </p:cNvPr>
          <p:cNvSpPr/>
          <p:nvPr userDrawn="1"/>
        </p:nvSpPr>
        <p:spPr>
          <a:xfrm>
            <a:off x="1235497" y="3808357"/>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Freeform 28">
            <a:extLst>
              <a:ext uri="{FF2B5EF4-FFF2-40B4-BE49-F238E27FC236}">
                <a16:creationId xmlns:a16="http://schemas.microsoft.com/office/drawing/2014/main" id="{3C680B57-56E8-4E4E-B310-C12E46F15ABF}"/>
              </a:ext>
            </a:extLst>
          </p:cNvPr>
          <p:cNvSpPr>
            <a:spLocks/>
          </p:cNvSpPr>
          <p:nvPr userDrawn="1"/>
        </p:nvSpPr>
        <p:spPr bwMode="auto">
          <a:xfrm>
            <a:off x="1405405" y="4044554"/>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20567910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250" fill="hold"/>
                                            <p:tgtEl>
                                              <p:spTgt spid="15"/>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125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14:bounceEnd="80000">
                                          <p:cBhvr additive="base">
                                            <p:cTn id="19" dur="125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0-#ppt_w/2"/>
                                              </p:val>
                                            </p:tav>
                                            <p:tav tm="100000">
                                              <p:val>
                                                <p:strVal val="#ppt_x"/>
                                              </p:val>
                                            </p:tav>
                                          </p:tavLst>
                                        </p:anim>
                                        <p:anim calcmode="lin" valueType="num">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0-#ppt_w/2"/>
                                              </p:val>
                                            </p:tav>
                                            <p:tav tm="100000">
                                              <p:val>
                                                <p:strVal val="#ppt_x"/>
                                              </p:val>
                                            </p:tav>
                                          </p:tavLst>
                                        </p:anim>
                                        <p:anim calcmode="lin" valueType="num">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large white building&#10;&#10;Description automatically generated">
            <a:extLst>
              <a:ext uri="{FF2B5EF4-FFF2-40B4-BE49-F238E27FC236}">
                <a16:creationId xmlns:a16="http://schemas.microsoft.com/office/drawing/2014/main" id="{5F02EBE7-F0F7-4BC6-82E2-CC98665319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52" t="62" r="38068" b="-2"/>
          <a:stretch/>
        </p:blipFill>
        <p:spPr>
          <a:xfrm>
            <a:off x="7571464" y="1"/>
            <a:ext cx="4620535" cy="6858000"/>
          </a:xfrm>
          <a:prstGeom prst="rect">
            <a:avLst/>
          </a:prstGeom>
        </p:spPr>
      </p:pic>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2294246" y="2503734"/>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3547376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E9E0DB48-68DC-4B37-B1B8-67C6BB7F70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10" r="18659"/>
          <a:stretch/>
        </p:blipFill>
        <p:spPr>
          <a:xfrm>
            <a:off x="7571464" y="0"/>
            <a:ext cx="4620536" cy="6865369"/>
          </a:xfrm>
          <a:prstGeom prst="rect">
            <a:avLst/>
          </a:prstGeom>
        </p:spPr>
      </p:pic>
      <p:sp>
        <p:nvSpPr>
          <p:cNvPr id="5" name="Text Placeholder 15">
            <a:extLst>
              <a:ext uri="{FF2B5EF4-FFF2-40B4-BE49-F238E27FC236}">
                <a16:creationId xmlns:a16="http://schemas.microsoft.com/office/drawing/2014/main" id="{6C772153-2029-41DE-A154-F1D9243A2622}"/>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89114FE0-6D1E-40A7-BB29-AD782D048810}"/>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04813989-273A-4570-B8C6-6C500F280CD6}"/>
              </a:ext>
            </a:extLst>
          </p:cNvPr>
          <p:cNvSpPr>
            <a:spLocks noGrp="1"/>
          </p:cNvSpPr>
          <p:nvPr>
            <p:ph type="body" sz="quarter" idx="14" hasCustomPrompt="1"/>
          </p:nvPr>
        </p:nvSpPr>
        <p:spPr>
          <a:xfrm>
            <a:off x="1399483" y="2180350"/>
            <a:ext cx="4748796" cy="355171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Nunc </a:t>
            </a:r>
            <a:r>
              <a:rPr lang="en-US" err="1"/>
              <a:t>viverra</a:t>
            </a:r>
            <a:r>
              <a:rPr lang="en-US"/>
              <a:t> </a:t>
            </a:r>
            <a:r>
              <a:rPr lang="en-US" err="1"/>
              <a:t>imperdiet</a:t>
            </a:r>
            <a:r>
              <a:rPr lang="en-US"/>
              <a:t> </a:t>
            </a:r>
            <a:r>
              <a:rPr lang="en-US" err="1"/>
              <a:t>enim</a:t>
            </a:r>
            <a:r>
              <a:rPr lang="en-US"/>
              <a:t>. </a:t>
            </a:r>
          </a:p>
        </p:txBody>
      </p:sp>
    </p:spTree>
    <p:extLst>
      <p:ext uri="{BB962C8B-B14F-4D97-AF65-F5344CB8AC3E}">
        <p14:creationId xmlns:p14="http://schemas.microsoft.com/office/powerpoint/2010/main" val="11444557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56F6FFC-02F0-41A4-AF9D-FDF90E3AAFE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4" name="Picture 3" descr="A picture containing person, indoor, man, looking&#10;&#10;Description automatically generated">
            <a:extLst>
              <a:ext uri="{FF2B5EF4-FFF2-40B4-BE49-F238E27FC236}">
                <a16:creationId xmlns:a16="http://schemas.microsoft.com/office/drawing/2014/main" id="{405B52F1-2946-4F80-94EE-C503A9A2EF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4" r="30249" b="5448"/>
          <a:stretch/>
        </p:blipFill>
        <p:spPr>
          <a:xfrm>
            <a:off x="7571465" y="0"/>
            <a:ext cx="4620536" cy="6858000"/>
          </a:xfrm>
          <a:prstGeom prst="rect">
            <a:avLst/>
          </a:prstGeom>
        </p:spPr>
      </p:pic>
      <p:sp>
        <p:nvSpPr>
          <p:cNvPr id="9" name="Oval 8">
            <a:extLst>
              <a:ext uri="{FF2B5EF4-FFF2-40B4-BE49-F238E27FC236}">
                <a16:creationId xmlns:a16="http://schemas.microsoft.com/office/drawing/2014/main" id="{EBFFC0B9-95E8-4547-A49D-E1E2BB8F82D3}"/>
              </a:ext>
            </a:extLst>
          </p:cNvPr>
          <p:cNvSpPr/>
          <p:nvPr userDrawn="1"/>
        </p:nvSpPr>
        <p:spPr>
          <a:xfrm>
            <a:off x="743117" y="143647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Freeform 17">
            <a:extLst>
              <a:ext uri="{FF2B5EF4-FFF2-40B4-BE49-F238E27FC236}">
                <a16:creationId xmlns:a16="http://schemas.microsoft.com/office/drawing/2014/main" id="{6F2598FE-467F-49B6-A259-B79A0DFC3EF7}"/>
              </a:ext>
            </a:extLst>
          </p:cNvPr>
          <p:cNvSpPr>
            <a:spLocks noEditPoints="1"/>
          </p:cNvSpPr>
          <p:nvPr userDrawn="1"/>
        </p:nvSpPr>
        <p:spPr bwMode="auto">
          <a:xfrm>
            <a:off x="1022519" y="1651227"/>
            <a:ext cx="355595" cy="484900"/>
          </a:xfrm>
          <a:custGeom>
            <a:avLst/>
            <a:gdLst>
              <a:gd name="T0" fmla="*/ 64 w 128"/>
              <a:gd name="T1" fmla="*/ 104 h 176"/>
              <a:gd name="T2" fmla="*/ 48 w 128"/>
              <a:gd name="T3" fmla="*/ 120 h 176"/>
              <a:gd name="T4" fmla="*/ 52 w 128"/>
              <a:gd name="T5" fmla="*/ 131 h 176"/>
              <a:gd name="T6" fmla="*/ 52 w 128"/>
              <a:gd name="T7" fmla="*/ 132 h 176"/>
              <a:gd name="T8" fmla="*/ 64 w 128"/>
              <a:gd name="T9" fmla="*/ 144 h 176"/>
              <a:gd name="T10" fmla="*/ 76 w 128"/>
              <a:gd name="T11" fmla="*/ 132 h 176"/>
              <a:gd name="T12" fmla="*/ 76 w 128"/>
              <a:gd name="T13" fmla="*/ 131 h 176"/>
              <a:gd name="T14" fmla="*/ 80 w 128"/>
              <a:gd name="T15" fmla="*/ 120 h 176"/>
              <a:gd name="T16" fmla="*/ 64 w 128"/>
              <a:gd name="T17" fmla="*/ 104 h 176"/>
              <a:gd name="T18" fmla="*/ 68 w 128"/>
              <a:gd name="T19" fmla="*/ 127 h 176"/>
              <a:gd name="T20" fmla="*/ 68 w 128"/>
              <a:gd name="T21" fmla="*/ 132 h 176"/>
              <a:gd name="T22" fmla="*/ 64 w 128"/>
              <a:gd name="T23" fmla="*/ 136 h 176"/>
              <a:gd name="T24" fmla="*/ 60 w 128"/>
              <a:gd name="T25" fmla="*/ 132 h 176"/>
              <a:gd name="T26" fmla="*/ 60 w 128"/>
              <a:gd name="T27" fmla="*/ 127 h 176"/>
              <a:gd name="T28" fmla="*/ 56 w 128"/>
              <a:gd name="T29" fmla="*/ 120 h 176"/>
              <a:gd name="T30" fmla="*/ 64 w 128"/>
              <a:gd name="T31" fmla="*/ 112 h 176"/>
              <a:gd name="T32" fmla="*/ 72 w 128"/>
              <a:gd name="T33" fmla="*/ 120 h 176"/>
              <a:gd name="T34" fmla="*/ 68 w 128"/>
              <a:gd name="T35" fmla="*/ 127 h 176"/>
              <a:gd name="T36" fmla="*/ 112 w 128"/>
              <a:gd name="T37" fmla="*/ 72 h 176"/>
              <a:gd name="T38" fmla="*/ 112 w 128"/>
              <a:gd name="T39" fmla="*/ 48 h 176"/>
              <a:gd name="T40" fmla="*/ 64 w 128"/>
              <a:gd name="T41" fmla="*/ 0 h 176"/>
              <a:gd name="T42" fmla="*/ 16 w 128"/>
              <a:gd name="T43" fmla="*/ 48 h 176"/>
              <a:gd name="T44" fmla="*/ 16 w 128"/>
              <a:gd name="T45" fmla="*/ 72 h 176"/>
              <a:gd name="T46" fmla="*/ 0 w 128"/>
              <a:gd name="T47" fmla="*/ 88 h 176"/>
              <a:gd name="T48" fmla="*/ 0 w 128"/>
              <a:gd name="T49" fmla="*/ 160 h 176"/>
              <a:gd name="T50" fmla="*/ 16 w 128"/>
              <a:gd name="T51" fmla="*/ 176 h 176"/>
              <a:gd name="T52" fmla="*/ 112 w 128"/>
              <a:gd name="T53" fmla="*/ 176 h 176"/>
              <a:gd name="T54" fmla="*/ 128 w 128"/>
              <a:gd name="T55" fmla="*/ 160 h 176"/>
              <a:gd name="T56" fmla="*/ 128 w 128"/>
              <a:gd name="T57" fmla="*/ 88 h 176"/>
              <a:gd name="T58" fmla="*/ 112 w 128"/>
              <a:gd name="T59" fmla="*/ 72 h 176"/>
              <a:gd name="T60" fmla="*/ 24 w 128"/>
              <a:gd name="T61" fmla="*/ 48 h 176"/>
              <a:gd name="T62" fmla="*/ 64 w 128"/>
              <a:gd name="T63" fmla="*/ 8 h 176"/>
              <a:gd name="T64" fmla="*/ 104 w 128"/>
              <a:gd name="T65" fmla="*/ 48 h 176"/>
              <a:gd name="T66" fmla="*/ 104 w 128"/>
              <a:gd name="T67" fmla="*/ 72 h 176"/>
              <a:gd name="T68" fmla="*/ 24 w 128"/>
              <a:gd name="T69" fmla="*/ 72 h 176"/>
              <a:gd name="T70" fmla="*/ 24 w 128"/>
              <a:gd name="T71" fmla="*/ 48 h 176"/>
              <a:gd name="T72" fmla="*/ 120 w 128"/>
              <a:gd name="T73" fmla="*/ 160 h 176"/>
              <a:gd name="T74" fmla="*/ 112 w 128"/>
              <a:gd name="T75" fmla="*/ 168 h 176"/>
              <a:gd name="T76" fmla="*/ 16 w 128"/>
              <a:gd name="T77" fmla="*/ 168 h 176"/>
              <a:gd name="T78" fmla="*/ 8 w 128"/>
              <a:gd name="T79" fmla="*/ 160 h 176"/>
              <a:gd name="T80" fmla="*/ 8 w 128"/>
              <a:gd name="T81" fmla="*/ 88 h 176"/>
              <a:gd name="T82" fmla="*/ 16 w 128"/>
              <a:gd name="T83" fmla="*/ 80 h 176"/>
              <a:gd name="T84" fmla="*/ 112 w 128"/>
              <a:gd name="T85" fmla="*/ 80 h 176"/>
              <a:gd name="T86" fmla="*/ 120 w 128"/>
              <a:gd name="T87" fmla="*/ 88 h 176"/>
              <a:gd name="T88" fmla="*/ 120 w 128"/>
              <a:gd name="T8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76">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moveTo>
                  <a:pt x="112" y="72"/>
                </a:moveTo>
                <a:cubicBezTo>
                  <a:pt x="112" y="48"/>
                  <a:pt x="112" y="48"/>
                  <a:pt x="112" y="48"/>
                </a:cubicBezTo>
                <a:cubicBezTo>
                  <a:pt x="112" y="21"/>
                  <a:pt x="91" y="0"/>
                  <a:pt x="64" y="0"/>
                </a:cubicBezTo>
                <a:cubicBezTo>
                  <a:pt x="37" y="0"/>
                  <a:pt x="16" y="21"/>
                  <a:pt x="16" y="48"/>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24" y="48"/>
                </a:moveTo>
                <a:cubicBezTo>
                  <a:pt x="24" y="26"/>
                  <a:pt x="42" y="8"/>
                  <a:pt x="64" y="8"/>
                </a:cubicBezTo>
                <a:cubicBezTo>
                  <a:pt x="86" y="8"/>
                  <a:pt x="104" y="26"/>
                  <a:pt x="104" y="48"/>
                </a:cubicBezTo>
                <a:cubicBezTo>
                  <a:pt x="104" y="72"/>
                  <a:pt x="104" y="72"/>
                  <a:pt x="104" y="72"/>
                </a:cubicBezTo>
                <a:cubicBezTo>
                  <a:pt x="24" y="72"/>
                  <a:pt x="24" y="72"/>
                  <a:pt x="24" y="72"/>
                </a:cubicBezTo>
                <a:lnTo>
                  <a:pt x="24" y="48"/>
                </a:lnTo>
                <a:close/>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1" name="Oval 10">
            <a:extLst>
              <a:ext uri="{FF2B5EF4-FFF2-40B4-BE49-F238E27FC236}">
                <a16:creationId xmlns:a16="http://schemas.microsoft.com/office/drawing/2014/main" id="{CBE6FDCF-B9B0-4D28-9296-496BB9CA3314}"/>
              </a:ext>
            </a:extLst>
          </p:cNvPr>
          <p:cNvSpPr/>
          <p:nvPr userDrawn="1"/>
        </p:nvSpPr>
        <p:spPr>
          <a:xfrm>
            <a:off x="743117" y="326428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Freeform 35">
            <a:extLst>
              <a:ext uri="{FF2B5EF4-FFF2-40B4-BE49-F238E27FC236}">
                <a16:creationId xmlns:a16="http://schemas.microsoft.com/office/drawing/2014/main" id="{9DF47C25-56A4-47FF-9C66-F783B05CF284}"/>
              </a:ext>
            </a:extLst>
          </p:cNvPr>
          <p:cNvSpPr>
            <a:spLocks noEditPoints="1"/>
          </p:cNvSpPr>
          <p:nvPr userDrawn="1"/>
        </p:nvSpPr>
        <p:spPr bwMode="auto">
          <a:xfrm>
            <a:off x="957865" y="3485014"/>
            <a:ext cx="484901" cy="398697"/>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Oval 12">
            <a:extLst>
              <a:ext uri="{FF2B5EF4-FFF2-40B4-BE49-F238E27FC236}">
                <a16:creationId xmlns:a16="http://schemas.microsoft.com/office/drawing/2014/main" id="{CB4E11A6-E439-4444-A18F-3C83793BCBFA}"/>
              </a:ext>
            </a:extLst>
          </p:cNvPr>
          <p:cNvSpPr/>
          <p:nvPr userDrawn="1"/>
        </p:nvSpPr>
        <p:spPr>
          <a:xfrm>
            <a:off x="743117" y="507555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Freeform 77">
            <a:extLst>
              <a:ext uri="{FF2B5EF4-FFF2-40B4-BE49-F238E27FC236}">
                <a16:creationId xmlns:a16="http://schemas.microsoft.com/office/drawing/2014/main" id="{D03397F3-AE60-426F-B8A5-B1323882631C}"/>
              </a:ext>
            </a:extLst>
          </p:cNvPr>
          <p:cNvSpPr>
            <a:spLocks noEditPoints="1"/>
          </p:cNvSpPr>
          <p:nvPr userDrawn="1"/>
        </p:nvSpPr>
        <p:spPr bwMode="auto">
          <a:xfrm>
            <a:off x="957865" y="5306466"/>
            <a:ext cx="484901" cy="452571"/>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Text Placeholder 15">
            <a:extLst>
              <a:ext uri="{FF2B5EF4-FFF2-40B4-BE49-F238E27FC236}">
                <a16:creationId xmlns:a16="http://schemas.microsoft.com/office/drawing/2014/main" id="{7F406C91-A88B-44DB-80C0-BBAE09906D6B}"/>
              </a:ext>
            </a:extLst>
          </p:cNvPr>
          <p:cNvSpPr>
            <a:spLocks noGrp="1"/>
          </p:cNvSpPr>
          <p:nvPr>
            <p:ph type="body" sz="quarter" idx="11" hasCustomPrompt="1"/>
          </p:nvPr>
        </p:nvSpPr>
        <p:spPr>
          <a:xfrm>
            <a:off x="1936919" y="143647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Text Placeholder 15">
            <a:extLst>
              <a:ext uri="{FF2B5EF4-FFF2-40B4-BE49-F238E27FC236}">
                <a16:creationId xmlns:a16="http://schemas.microsoft.com/office/drawing/2014/main" id="{AC759363-BAEF-402F-B0AE-7D5D923033CC}"/>
              </a:ext>
            </a:extLst>
          </p:cNvPr>
          <p:cNvSpPr>
            <a:spLocks noGrp="1"/>
          </p:cNvSpPr>
          <p:nvPr>
            <p:ph type="body" sz="quarter" idx="12" hasCustomPrompt="1"/>
          </p:nvPr>
        </p:nvSpPr>
        <p:spPr>
          <a:xfrm>
            <a:off x="1936919" y="327010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7" name="Text Placeholder 15">
            <a:extLst>
              <a:ext uri="{FF2B5EF4-FFF2-40B4-BE49-F238E27FC236}">
                <a16:creationId xmlns:a16="http://schemas.microsoft.com/office/drawing/2014/main" id="{D00B9FDF-775D-443C-9453-137E233DB259}"/>
              </a:ext>
            </a:extLst>
          </p:cNvPr>
          <p:cNvSpPr>
            <a:spLocks noGrp="1"/>
          </p:cNvSpPr>
          <p:nvPr>
            <p:ph type="body" sz="quarter" idx="13" hasCustomPrompt="1"/>
          </p:nvPr>
        </p:nvSpPr>
        <p:spPr>
          <a:xfrm>
            <a:off x="1918238" y="507555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8" name="Text Placeholder 19">
            <a:extLst>
              <a:ext uri="{FF2B5EF4-FFF2-40B4-BE49-F238E27FC236}">
                <a16:creationId xmlns:a16="http://schemas.microsoft.com/office/drawing/2014/main" id="{1592E719-933B-4229-928A-C00E2C507762}"/>
              </a:ext>
            </a:extLst>
          </p:cNvPr>
          <p:cNvSpPr>
            <a:spLocks noGrp="1"/>
          </p:cNvSpPr>
          <p:nvPr>
            <p:ph type="body" sz="quarter" idx="14" hasCustomPrompt="1"/>
          </p:nvPr>
        </p:nvSpPr>
        <p:spPr>
          <a:xfrm>
            <a:off x="1918239" y="21098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9" name="Text Placeholder 19">
            <a:extLst>
              <a:ext uri="{FF2B5EF4-FFF2-40B4-BE49-F238E27FC236}">
                <a16:creationId xmlns:a16="http://schemas.microsoft.com/office/drawing/2014/main" id="{AA46DB94-6E6A-4052-8FBB-FA1761B32399}"/>
              </a:ext>
            </a:extLst>
          </p:cNvPr>
          <p:cNvSpPr>
            <a:spLocks noGrp="1"/>
          </p:cNvSpPr>
          <p:nvPr>
            <p:ph type="body" sz="quarter" idx="15" hasCustomPrompt="1"/>
          </p:nvPr>
        </p:nvSpPr>
        <p:spPr>
          <a:xfrm>
            <a:off x="1918237" y="39383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20" name="Text Placeholder 19">
            <a:extLst>
              <a:ext uri="{FF2B5EF4-FFF2-40B4-BE49-F238E27FC236}">
                <a16:creationId xmlns:a16="http://schemas.microsoft.com/office/drawing/2014/main" id="{6D33557D-B1EA-4128-A491-F1C4D8DE6B1F}"/>
              </a:ext>
            </a:extLst>
          </p:cNvPr>
          <p:cNvSpPr>
            <a:spLocks noGrp="1"/>
          </p:cNvSpPr>
          <p:nvPr>
            <p:ph type="body" sz="quarter" idx="16" hasCustomPrompt="1"/>
          </p:nvPr>
        </p:nvSpPr>
        <p:spPr>
          <a:xfrm>
            <a:off x="1918237" y="5689938"/>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41453493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25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80000">
                                          <p:cBhvr additive="base">
                                            <p:cTn id="11" dur="125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14:bounceEnd="80000">
                                          <p:cBhvr additive="base">
                                            <p:cTn id="15" dur="125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80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80000">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14:bounceEnd="80000">
                                          <p:cBhvr additive="base">
                                            <p:cTn id="23" dur="125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80000">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14:bounceEnd="80000">
                                          <p:cBhvr additive="base">
                                            <p:cTn id="2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0-#ppt_w/2"/>
                                              </p:val>
                                            </p:tav>
                                            <p:tav tm="100000">
                                              <p:val>
                                                <p:strVal val="#ppt_x"/>
                                              </p:val>
                                            </p:tav>
                                          </p:tavLst>
                                        </p:anim>
                                        <p:anim calcmode="lin" valueType="num">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50" fill="hold"/>
                                            <p:tgtEl>
                                              <p:spTgt spid="13"/>
                                            </p:tgtEl>
                                            <p:attrNameLst>
                                              <p:attrName>ppt_x</p:attrName>
                                            </p:attrNameLst>
                                          </p:cBhvr>
                                          <p:tavLst>
                                            <p:tav tm="0">
                                              <p:val>
                                                <p:strVal val="0-#ppt_w/2"/>
                                              </p:val>
                                            </p:tav>
                                            <p:tav tm="100000">
                                              <p:val>
                                                <p:strVal val="#ppt_x"/>
                                              </p:val>
                                            </p:tav>
                                          </p:tavLst>
                                        </p:anim>
                                        <p:anim calcmode="lin" valueType="num">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382138" y="2503734"/>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382138" y="4467153"/>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pic>
        <p:nvPicPr>
          <p:cNvPr id="10" name="Picture 9" descr="A picture containing person, indoor, sitting, man&#10;&#10;Description automatically generated">
            <a:extLst>
              <a:ext uri="{FF2B5EF4-FFF2-40B4-BE49-F238E27FC236}">
                <a16:creationId xmlns:a16="http://schemas.microsoft.com/office/drawing/2014/main" id="{E9F88336-11C0-4839-9D18-B9D106F53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575" t="1" r="22438" b="8747"/>
          <a:stretch/>
        </p:blipFill>
        <p:spPr>
          <a:xfrm>
            <a:off x="7571464" y="0"/>
            <a:ext cx="4620536" cy="6858000"/>
          </a:xfrm>
          <a:prstGeom prst="rect">
            <a:avLst/>
          </a:prstGeom>
        </p:spPr>
      </p:pic>
    </p:spTree>
    <p:extLst>
      <p:ext uri="{BB962C8B-B14F-4D97-AF65-F5344CB8AC3E}">
        <p14:creationId xmlns:p14="http://schemas.microsoft.com/office/powerpoint/2010/main" val="4012478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DC57DB2-C4D0-4571-B051-8096F3270F9E}"/>
              </a:ext>
            </a:extLst>
          </p:cNvPr>
          <p:cNvSpPr>
            <a:spLocks noGrp="1"/>
          </p:cNvSpPr>
          <p:nvPr>
            <p:ph type="body" sz="quarter" idx="10" hasCustomPrompt="1"/>
          </p:nvPr>
        </p:nvSpPr>
        <p:spPr>
          <a:xfrm>
            <a:off x="547333" y="337192"/>
            <a:ext cx="6972583"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LEARNING OBJECTIVES</a:t>
            </a:r>
          </a:p>
        </p:txBody>
      </p:sp>
      <p:sp>
        <p:nvSpPr>
          <p:cNvPr id="4" name="Text Placeholder 19">
            <a:extLst>
              <a:ext uri="{FF2B5EF4-FFF2-40B4-BE49-F238E27FC236}">
                <a16:creationId xmlns:a16="http://schemas.microsoft.com/office/drawing/2014/main" id="{5E1EBD57-E821-4CF7-B756-3AC6907C2C1A}"/>
              </a:ext>
            </a:extLst>
          </p:cNvPr>
          <p:cNvSpPr>
            <a:spLocks noGrp="1"/>
          </p:cNvSpPr>
          <p:nvPr>
            <p:ph type="body" sz="quarter" idx="14" hasCustomPrompt="1"/>
          </p:nvPr>
        </p:nvSpPr>
        <p:spPr>
          <a:xfrm>
            <a:off x="547332" y="1538905"/>
            <a:ext cx="10698423" cy="614386"/>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At the end of the course, you will be able to:</a:t>
            </a:r>
          </a:p>
        </p:txBody>
      </p:sp>
      <p:sp>
        <p:nvSpPr>
          <p:cNvPr id="5" name="Text Placeholder 19">
            <a:extLst>
              <a:ext uri="{FF2B5EF4-FFF2-40B4-BE49-F238E27FC236}">
                <a16:creationId xmlns:a16="http://schemas.microsoft.com/office/drawing/2014/main" id="{37671265-9599-4732-83E2-10DCAC044853}"/>
              </a:ext>
            </a:extLst>
          </p:cNvPr>
          <p:cNvSpPr>
            <a:spLocks noGrp="1"/>
          </p:cNvSpPr>
          <p:nvPr>
            <p:ph type="body" sz="quarter" idx="18" hasCustomPrompt="1"/>
          </p:nvPr>
        </p:nvSpPr>
        <p:spPr>
          <a:xfrm>
            <a:off x="547332" y="2153291"/>
            <a:ext cx="10698423" cy="2678016"/>
          </a:xfrm>
          <a:prstGeom prst="rect">
            <a:avLst/>
          </a:prstGeom>
        </p:spPr>
        <p:txBody>
          <a:bodyPr/>
          <a:lstStyle>
            <a:lvl1pPr marL="342900" indent="-342900" algn="l">
              <a:buFont typeface="Arial" panose="020B0604020202020204" pitchFamily="34" charset="0"/>
              <a:buChar char="•"/>
              <a:defRPr sz="28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8809461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11" name="Picture 10" descr="A person wearing a white shirt&#10;&#10;Description automatically generated">
            <a:extLst>
              <a:ext uri="{FF2B5EF4-FFF2-40B4-BE49-F238E27FC236}">
                <a16:creationId xmlns:a16="http://schemas.microsoft.com/office/drawing/2014/main" id="{7AC75C8C-0F05-419D-BB6F-DB0CCE79B0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63" t="-1860" r="26203" b="8063"/>
          <a:stretch/>
        </p:blipFill>
        <p:spPr>
          <a:xfrm>
            <a:off x="7571464" y="-191069"/>
            <a:ext cx="4620536" cy="7049069"/>
          </a:xfrm>
          <a:prstGeom prst="rect">
            <a:avLst/>
          </a:prstGeom>
        </p:spPr>
      </p:pic>
      <p:sp>
        <p:nvSpPr>
          <p:cNvPr id="12" name="Text Placeholder 15">
            <a:extLst>
              <a:ext uri="{FF2B5EF4-FFF2-40B4-BE49-F238E27FC236}">
                <a16:creationId xmlns:a16="http://schemas.microsoft.com/office/drawing/2014/main" id="{C80B3C06-D4F2-4F1D-A143-2079FAEF13DA}"/>
              </a:ext>
            </a:extLst>
          </p:cNvPr>
          <p:cNvSpPr>
            <a:spLocks noGrp="1"/>
          </p:cNvSpPr>
          <p:nvPr>
            <p:ph type="body" sz="quarter" idx="11" hasCustomPrompt="1"/>
          </p:nvPr>
        </p:nvSpPr>
        <p:spPr>
          <a:xfrm>
            <a:off x="1105469"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3" name="Text Placeholder 15">
            <a:extLst>
              <a:ext uri="{FF2B5EF4-FFF2-40B4-BE49-F238E27FC236}">
                <a16:creationId xmlns:a16="http://schemas.microsoft.com/office/drawing/2014/main" id="{D9D00582-B60F-4970-AC56-BD6F7A38672C}"/>
              </a:ext>
            </a:extLst>
          </p:cNvPr>
          <p:cNvSpPr>
            <a:spLocks noGrp="1"/>
          </p:cNvSpPr>
          <p:nvPr>
            <p:ph type="body" sz="quarter" idx="12" hasCustomPrompt="1"/>
          </p:nvPr>
        </p:nvSpPr>
        <p:spPr>
          <a:xfrm>
            <a:off x="4300491"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5">
            <a:extLst>
              <a:ext uri="{FF2B5EF4-FFF2-40B4-BE49-F238E27FC236}">
                <a16:creationId xmlns:a16="http://schemas.microsoft.com/office/drawing/2014/main" id="{2B933F9C-3DF4-4DC0-A3A9-A25FFC220A99}"/>
              </a:ext>
            </a:extLst>
          </p:cNvPr>
          <p:cNvSpPr>
            <a:spLocks noGrp="1"/>
          </p:cNvSpPr>
          <p:nvPr>
            <p:ph type="body" sz="quarter" idx="13" hasCustomPrompt="1"/>
          </p:nvPr>
        </p:nvSpPr>
        <p:spPr>
          <a:xfrm>
            <a:off x="1149917"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5" name="Text Placeholder 15">
            <a:extLst>
              <a:ext uri="{FF2B5EF4-FFF2-40B4-BE49-F238E27FC236}">
                <a16:creationId xmlns:a16="http://schemas.microsoft.com/office/drawing/2014/main" id="{EEF846FD-06FB-411E-A5B1-7386D5AF42D4}"/>
              </a:ext>
            </a:extLst>
          </p:cNvPr>
          <p:cNvSpPr>
            <a:spLocks noGrp="1"/>
          </p:cNvSpPr>
          <p:nvPr>
            <p:ph type="body" sz="quarter" idx="14" hasCustomPrompt="1"/>
          </p:nvPr>
        </p:nvSpPr>
        <p:spPr>
          <a:xfrm>
            <a:off x="4344939"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Freeform 431">
            <a:extLst>
              <a:ext uri="{FF2B5EF4-FFF2-40B4-BE49-F238E27FC236}">
                <a16:creationId xmlns:a16="http://schemas.microsoft.com/office/drawing/2014/main" id="{D42ACB12-2D83-4FF7-812C-BD93917E4804}"/>
              </a:ext>
            </a:extLst>
          </p:cNvPr>
          <p:cNvSpPr>
            <a:spLocks noEditPoints="1"/>
          </p:cNvSpPr>
          <p:nvPr userDrawn="1"/>
        </p:nvSpPr>
        <p:spPr bwMode="auto">
          <a:xfrm>
            <a:off x="2057771" y="1222821"/>
            <a:ext cx="578442" cy="719138"/>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7" name="Freeform 465">
            <a:extLst>
              <a:ext uri="{FF2B5EF4-FFF2-40B4-BE49-F238E27FC236}">
                <a16:creationId xmlns:a16="http://schemas.microsoft.com/office/drawing/2014/main" id="{BF3A0197-BDBC-451A-B720-6135DEF1FB76}"/>
              </a:ext>
            </a:extLst>
          </p:cNvPr>
          <p:cNvSpPr>
            <a:spLocks noEditPoints="1"/>
          </p:cNvSpPr>
          <p:nvPr userDrawn="1"/>
        </p:nvSpPr>
        <p:spPr bwMode="auto">
          <a:xfrm>
            <a:off x="5391053" y="1216955"/>
            <a:ext cx="757226" cy="725004"/>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463">
            <a:extLst>
              <a:ext uri="{FF2B5EF4-FFF2-40B4-BE49-F238E27FC236}">
                <a16:creationId xmlns:a16="http://schemas.microsoft.com/office/drawing/2014/main" id="{441A9F23-D90C-4EEF-A381-BD1981C48ED4}"/>
              </a:ext>
            </a:extLst>
          </p:cNvPr>
          <p:cNvSpPr>
            <a:spLocks noEditPoints="1"/>
          </p:cNvSpPr>
          <p:nvPr userDrawn="1"/>
        </p:nvSpPr>
        <p:spPr bwMode="auto">
          <a:xfrm>
            <a:off x="1944412" y="4060863"/>
            <a:ext cx="894056" cy="719138"/>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2" name="Freeform 18">
            <a:extLst>
              <a:ext uri="{FF2B5EF4-FFF2-40B4-BE49-F238E27FC236}">
                <a16:creationId xmlns:a16="http://schemas.microsoft.com/office/drawing/2014/main" id="{7AAF5826-CE60-4C1F-9577-3C57256D2A31}"/>
              </a:ext>
            </a:extLst>
          </p:cNvPr>
          <p:cNvSpPr>
            <a:spLocks noEditPoints="1"/>
          </p:cNvSpPr>
          <p:nvPr userDrawn="1"/>
        </p:nvSpPr>
        <p:spPr bwMode="auto">
          <a:xfrm>
            <a:off x="5516626" y="4060863"/>
            <a:ext cx="594976" cy="720171"/>
          </a:xfrm>
          <a:custGeom>
            <a:avLst/>
            <a:gdLst>
              <a:gd name="T0" fmla="*/ 112 w 128"/>
              <a:gd name="T1" fmla="*/ 72 h 176"/>
              <a:gd name="T2" fmla="*/ 112 w 128"/>
              <a:gd name="T3" fmla="*/ 48 h 176"/>
              <a:gd name="T4" fmla="*/ 64 w 128"/>
              <a:gd name="T5" fmla="*/ 0 h 176"/>
              <a:gd name="T6" fmla="*/ 16 w 128"/>
              <a:gd name="T7" fmla="*/ 48 h 176"/>
              <a:gd name="T8" fmla="*/ 20 w 128"/>
              <a:gd name="T9" fmla="*/ 52 h 176"/>
              <a:gd name="T10" fmla="*/ 24 w 128"/>
              <a:gd name="T11" fmla="*/ 48 h 176"/>
              <a:gd name="T12" fmla="*/ 64 w 128"/>
              <a:gd name="T13" fmla="*/ 8 h 176"/>
              <a:gd name="T14" fmla="*/ 104 w 128"/>
              <a:gd name="T15" fmla="*/ 48 h 176"/>
              <a:gd name="T16" fmla="*/ 104 w 128"/>
              <a:gd name="T17" fmla="*/ 72 h 176"/>
              <a:gd name="T18" fmla="*/ 16 w 128"/>
              <a:gd name="T19" fmla="*/ 72 h 176"/>
              <a:gd name="T20" fmla="*/ 0 w 128"/>
              <a:gd name="T21" fmla="*/ 88 h 176"/>
              <a:gd name="T22" fmla="*/ 0 w 128"/>
              <a:gd name="T23" fmla="*/ 160 h 176"/>
              <a:gd name="T24" fmla="*/ 16 w 128"/>
              <a:gd name="T25" fmla="*/ 176 h 176"/>
              <a:gd name="T26" fmla="*/ 112 w 128"/>
              <a:gd name="T27" fmla="*/ 176 h 176"/>
              <a:gd name="T28" fmla="*/ 128 w 128"/>
              <a:gd name="T29" fmla="*/ 160 h 176"/>
              <a:gd name="T30" fmla="*/ 128 w 128"/>
              <a:gd name="T31" fmla="*/ 88 h 176"/>
              <a:gd name="T32" fmla="*/ 112 w 128"/>
              <a:gd name="T33" fmla="*/ 72 h 176"/>
              <a:gd name="T34" fmla="*/ 120 w 128"/>
              <a:gd name="T35" fmla="*/ 160 h 176"/>
              <a:gd name="T36" fmla="*/ 112 w 128"/>
              <a:gd name="T37" fmla="*/ 168 h 176"/>
              <a:gd name="T38" fmla="*/ 16 w 128"/>
              <a:gd name="T39" fmla="*/ 168 h 176"/>
              <a:gd name="T40" fmla="*/ 8 w 128"/>
              <a:gd name="T41" fmla="*/ 160 h 176"/>
              <a:gd name="T42" fmla="*/ 8 w 128"/>
              <a:gd name="T43" fmla="*/ 88 h 176"/>
              <a:gd name="T44" fmla="*/ 16 w 128"/>
              <a:gd name="T45" fmla="*/ 80 h 176"/>
              <a:gd name="T46" fmla="*/ 112 w 128"/>
              <a:gd name="T47" fmla="*/ 80 h 176"/>
              <a:gd name="T48" fmla="*/ 120 w 128"/>
              <a:gd name="T49" fmla="*/ 88 h 176"/>
              <a:gd name="T50" fmla="*/ 120 w 128"/>
              <a:gd name="T51" fmla="*/ 160 h 176"/>
              <a:gd name="T52" fmla="*/ 64 w 128"/>
              <a:gd name="T53" fmla="*/ 104 h 176"/>
              <a:gd name="T54" fmla="*/ 48 w 128"/>
              <a:gd name="T55" fmla="*/ 120 h 176"/>
              <a:gd name="T56" fmla="*/ 52 w 128"/>
              <a:gd name="T57" fmla="*/ 131 h 176"/>
              <a:gd name="T58" fmla="*/ 52 w 128"/>
              <a:gd name="T59" fmla="*/ 132 h 176"/>
              <a:gd name="T60" fmla="*/ 64 w 128"/>
              <a:gd name="T61" fmla="*/ 144 h 176"/>
              <a:gd name="T62" fmla="*/ 76 w 128"/>
              <a:gd name="T63" fmla="*/ 132 h 176"/>
              <a:gd name="T64" fmla="*/ 76 w 128"/>
              <a:gd name="T65" fmla="*/ 131 h 176"/>
              <a:gd name="T66" fmla="*/ 80 w 128"/>
              <a:gd name="T67" fmla="*/ 120 h 176"/>
              <a:gd name="T68" fmla="*/ 64 w 128"/>
              <a:gd name="T69" fmla="*/ 104 h 176"/>
              <a:gd name="T70" fmla="*/ 68 w 128"/>
              <a:gd name="T71" fmla="*/ 127 h 176"/>
              <a:gd name="T72" fmla="*/ 68 w 128"/>
              <a:gd name="T73" fmla="*/ 132 h 176"/>
              <a:gd name="T74" fmla="*/ 64 w 128"/>
              <a:gd name="T75" fmla="*/ 136 h 176"/>
              <a:gd name="T76" fmla="*/ 60 w 128"/>
              <a:gd name="T77" fmla="*/ 132 h 176"/>
              <a:gd name="T78" fmla="*/ 60 w 128"/>
              <a:gd name="T79" fmla="*/ 127 h 176"/>
              <a:gd name="T80" fmla="*/ 56 w 128"/>
              <a:gd name="T81" fmla="*/ 120 h 176"/>
              <a:gd name="T82" fmla="*/ 64 w 128"/>
              <a:gd name="T83" fmla="*/ 112 h 176"/>
              <a:gd name="T84" fmla="*/ 72 w 128"/>
              <a:gd name="T85" fmla="*/ 120 h 176"/>
              <a:gd name="T86" fmla="*/ 68 w 128"/>
              <a:gd name="T87" fmla="*/ 1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76">
                <a:moveTo>
                  <a:pt x="112" y="72"/>
                </a:moveTo>
                <a:cubicBezTo>
                  <a:pt x="112" y="48"/>
                  <a:pt x="112" y="48"/>
                  <a:pt x="112" y="48"/>
                </a:cubicBezTo>
                <a:cubicBezTo>
                  <a:pt x="112" y="21"/>
                  <a:pt x="91" y="0"/>
                  <a:pt x="64" y="0"/>
                </a:cubicBezTo>
                <a:cubicBezTo>
                  <a:pt x="37" y="0"/>
                  <a:pt x="16" y="21"/>
                  <a:pt x="16" y="48"/>
                </a:cubicBezTo>
                <a:cubicBezTo>
                  <a:pt x="16" y="50"/>
                  <a:pt x="18" y="52"/>
                  <a:pt x="20" y="52"/>
                </a:cubicBezTo>
                <a:cubicBezTo>
                  <a:pt x="22" y="52"/>
                  <a:pt x="24" y="50"/>
                  <a:pt x="24" y="48"/>
                </a:cubicBezTo>
                <a:cubicBezTo>
                  <a:pt x="24" y="26"/>
                  <a:pt x="42" y="8"/>
                  <a:pt x="64" y="8"/>
                </a:cubicBezTo>
                <a:cubicBezTo>
                  <a:pt x="86" y="8"/>
                  <a:pt x="104" y="26"/>
                  <a:pt x="104" y="48"/>
                </a:cubicBezTo>
                <a:cubicBezTo>
                  <a:pt x="104" y="72"/>
                  <a:pt x="104" y="72"/>
                  <a:pt x="104" y="72"/>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3" name="Text Placeholder 19">
            <a:extLst>
              <a:ext uri="{FF2B5EF4-FFF2-40B4-BE49-F238E27FC236}">
                <a16:creationId xmlns:a16="http://schemas.microsoft.com/office/drawing/2014/main" id="{1BF965A2-0392-44C8-8C14-2E8CC5845AB6}"/>
              </a:ext>
            </a:extLst>
          </p:cNvPr>
          <p:cNvSpPr>
            <a:spLocks noGrp="1"/>
          </p:cNvSpPr>
          <p:nvPr>
            <p:ph type="body" sz="quarter" idx="15" hasCustomPrompt="1"/>
          </p:nvPr>
        </p:nvSpPr>
        <p:spPr>
          <a:xfrm>
            <a:off x="774123" y="2763929"/>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4" name="Text Placeholder 19">
            <a:extLst>
              <a:ext uri="{FF2B5EF4-FFF2-40B4-BE49-F238E27FC236}">
                <a16:creationId xmlns:a16="http://schemas.microsoft.com/office/drawing/2014/main" id="{1355F0DA-F00A-406B-9058-7C551412088C}"/>
              </a:ext>
            </a:extLst>
          </p:cNvPr>
          <p:cNvSpPr>
            <a:spLocks noGrp="1"/>
          </p:cNvSpPr>
          <p:nvPr>
            <p:ph type="body" sz="quarter" idx="16" hasCustomPrompt="1"/>
          </p:nvPr>
        </p:nvSpPr>
        <p:spPr>
          <a:xfrm>
            <a:off x="3924697" y="2774240"/>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5" name="Text Placeholder 19">
            <a:extLst>
              <a:ext uri="{FF2B5EF4-FFF2-40B4-BE49-F238E27FC236}">
                <a16:creationId xmlns:a16="http://schemas.microsoft.com/office/drawing/2014/main" id="{C35A09AF-D065-4C79-89AE-5CA95801CAF2}"/>
              </a:ext>
            </a:extLst>
          </p:cNvPr>
          <p:cNvSpPr>
            <a:spLocks noGrp="1"/>
          </p:cNvSpPr>
          <p:nvPr>
            <p:ph type="body" sz="quarter" idx="17" hasCustomPrompt="1"/>
          </p:nvPr>
        </p:nvSpPr>
        <p:spPr>
          <a:xfrm>
            <a:off x="788677" y="557605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6" name="Text Placeholder 19">
            <a:extLst>
              <a:ext uri="{FF2B5EF4-FFF2-40B4-BE49-F238E27FC236}">
                <a16:creationId xmlns:a16="http://schemas.microsoft.com/office/drawing/2014/main" id="{CA9DA496-C929-4DA1-BA10-8484E1FA887E}"/>
              </a:ext>
            </a:extLst>
          </p:cNvPr>
          <p:cNvSpPr>
            <a:spLocks noGrp="1"/>
          </p:cNvSpPr>
          <p:nvPr>
            <p:ph type="body" sz="quarter" idx="18" hasCustomPrompt="1"/>
          </p:nvPr>
        </p:nvSpPr>
        <p:spPr>
          <a:xfrm>
            <a:off x="3924697" y="557378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871129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18" name="Picture 17" descr="A group of people sitting at a table&#10;&#10;Description automatically generated">
            <a:extLst>
              <a:ext uri="{FF2B5EF4-FFF2-40B4-BE49-F238E27FC236}">
                <a16:creationId xmlns:a16="http://schemas.microsoft.com/office/drawing/2014/main" id="{59007E77-7E26-4CAA-8267-914DF0F9EA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555" r="21844" b="18554"/>
          <a:stretch/>
        </p:blipFill>
        <p:spPr>
          <a:xfrm>
            <a:off x="1" y="1"/>
            <a:ext cx="4620536" cy="6858000"/>
          </a:xfrm>
          <a:prstGeom prst="rect">
            <a:avLst/>
          </a:prstGeom>
        </p:spPr>
      </p:pic>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32810345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pic>
        <p:nvPicPr>
          <p:cNvPr id="16" name="Picture 15" descr="A blurry image of a person&#10;&#10;Description automatically generated">
            <a:extLst>
              <a:ext uri="{FF2B5EF4-FFF2-40B4-BE49-F238E27FC236}">
                <a16:creationId xmlns:a16="http://schemas.microsoft.com/office/drawing/2014/main" id="{E99D5450-C215-46A2-BB6B-71E3F099A6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11" t="820" r="11843" b="1348"/>
          <a:stretch/>
        </p:blipFill>
        <p:spPr>
          <a:xfrm>
            <a:off x="-13680" y="0"/>
            <a:ext cx="4631464" cy="6858000"/>
          </a:xfrm>
          <a:prstGeom prst="rect">
            <a:avLst/>
          </a:prstGeom>
        </p:spPr>
      </p:pic>
    </p:spTree>
    <p:extLst>
      <p:ext uri="{BB962C8B-B14F-4D97-AF65-F5344CB8AC3E}">
        <p14:creationId xmlns:p14="http://schemas.microsoft.com/office/powerpoint/2010/main" val="41348170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1" name="Picture 10" descr="A picture containing indoor, table, cup, wall&#10;&#10;Description automatically generated">
            <a:extLst>
              <a:ext uri="{FF2B5EF4-FFF2-40B4-BE49-F238E27FC236}">
                <a16:creationId xmlns:a16="http://schemas.microsoft.com/office/drawing/2014/main" id="{CE340F70-5D47-4AAD-92F7-970E2FDE6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0" t="-2" r="32384" b="7139"/>
          <a:stretch/>
        </p:blipFill>
        <p:spPr>
          <a:xfrm>
            <a:off x="7571464" y="0"/>
            <a:ext cx="4620536" cy="6858000"/>
          </a:xfrm>
          <a:prstGeom prst="rect">
            <a:avLst/>
          </a:prstGeom>
        </p:spPr>
      </p:pic>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spTree>
    <p:extLst>
      <p:ext uri="{BB962C8B-B14F-4D97-AF65-F5344CB8AC3E}">
        <p14:creationId xmlns:p14="http://schemas.microsoft.com/office/powerpoint/2010/main" val="994649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pic>
        <p:nvPicPr>
          <p:cNvPr id="7" name="Picture 6" descr="A picture containing person, indoor, building&#10;&#10;Description automatically generated">
            <a:extLst>
              <a:ext uri="{FF2B5EF4-FFF2-40B4-BE49-F238E27FC236}">
                <a16:creationId xmlns:a16="http://schemas.microsoft.com/office/drawing/2014/main" id="{BC1B2CAF-64BC-4642-8275-4B53205C1C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10" r="24911" b="5869"/>
          <a:stretch/>
        </p:blipFill>
        <p:spPr>
          <a:xfrm>
            <a:off x="7499193" y="0"/>
            <a:ext cx="4692807" cy="6854587"/>
          </a:xfrm>
          <a:prstGeom prst="rect">
            <a:avLst/>
          </a:prstGeom>
        </p:spPr>
      </p:pic>
    </p:spTree>
    <p:extLst>
      <p:ext uri="{BB962C8B-B14F-4D97-AF65-F5344CB8AC3E}">
        <p14:creationId xmlns:p14="http://schemas.microsoft.com/office/powerpoint/2010/main" val="30378716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1644518" y="1872919"/>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644519" y="2503891"/>
            <a:ext cx="5152066" cy="3583010"/>
          </a:xfrm>
          <a:prstGeom prst="rect">
            <a:avLst/>
          </a:prstGeom>
        </p:spPr>
        <p:txBody>
          <a:bodyPr/>
          <a:lstStyle>
            <a:lvl1pPr marL="0" indent="0" algn="l">
              <a:buNone/>
              <a:defRPr sz="2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r>
              <a:rPr lang="en-US" err="1"/>
              <a:t>nunc</a:t>
            </a:r>
            <a:r>
              <a:rPr lang="en-US"/>
              <a:t> </a:t>
            </a:r>
            <a:r>
              <a:rPr lang="en-US" err="1"/>
              <a:t>viverra</a:t>
            </a:r>
            <a:r>
              <a:rPr lang="en-US"/>
              <a:t> </a:t>
            </a:r>
            <a:r>
              <a:rPr lang="en-US" err="1"/>
              <a:t>imperdiet</a:t>
            </a:r>
            <a:r>
              <a:rPr lang="en-US"/>
              <a:t> </a:t>
            </a:r>
            <a:r>
              <a:rPr lang="en-US" err="1"/>
              <a:t>enim</a:t>
            </a:r>
            <a:r>
              <a:rPr lang="en-US"/>
              <a:t>. </a:t>
            </a:r>
          </a:p>
        </p:txBody>
      </p:sp>
      <p:sp>
        <p:nvSpPr>
          <p:cNvPr id="6" name="Text Placeholder 15">
            <a:extLst>
              <a:ext uri="{FF2B5EF4-FFF2-40B4-BE49-F238E27FC236}">
                <a16:creationId xmlns:a16="http://schemas.microsoft.com/office/drawing/2014/main" id="{CD5397F3-B0F7-485D-9E60-7E96A1F2A02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7" name="Picture 6" descr="A person sitting at a table&#10;&#10;Description automatically generated">
            <a:extLst>
              <a:ext uri="{FF2B5EF4-FFF2-40B4-BE49-F238E27FC236}">
                <a16:creationId xmlns:a16="http://schemas.microsoft.com/office/drawing/2014/main" id="{BEBC863E-C5FC-4987-AD80-F7CDF158D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594" r="20060" b="1195"/>
          <a:stretch/>
        </p:blipFill>
        <p:spPr>
          <a:xfrm>
            <a:off x="7571468" y="0"/>
            <a:ext cx="4620532" cy="6858000"/>
          </a:xfrm>
          <a:prstGeom prst="rect">
            <a:avLst/>
          </a:prstGeom>
        </p:spPr>
      </p:pic>
    </p:spTree>
    <p:extLst>
      <p:ext uri="{BB962C8B-B14F-4D97-AF65-F5344CB8AC3E}">
        <p14:creationId xmlns:p14="http://schemas.microsoft.com/office/powerpoint/2010/main" val="2814029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Table 4">
            <a:extLst>
              <a:ext uri="{FF2B5EF4-FFF2-40B4-BE49-F238E27FC236}">
                <a16:creationId xmlns:a16="http://schemas.microsoft.com/office/drawing/2014/main" id="{F0898ACA-5147-4124-A6AF-6EC36D102F00}"/>
              </a:ext>
            </a:extLst>
          </p:cNvPr>
          <p:cNvGraphicFramePr>
            <a:graphicFrameLocks noGrp="1"/>
          </p:cNvGraphicFramePr>
          <p:nvPr userDrawn="1">
            <p:extLst>
              <p:ext uri="{D42A27DB-BD31-4B8C-83A1-F6EECF244321}">
                <p14:modId xmlns:p14="http://schemas.microsoft.com/office/powerpoint/2010/main" val="1378143788"/>
              </p:ext>
            </p:extLst>
          </p:nvPr>
        </p:nvGraphicFramePr>
        <p:xfrm>
          <a:off x="547334" y="1760774"/>
          <a:ext cx="11162445" cy="4760034"/>
        </p:xfrm>
        <a:graphic>
          <a:graphicData uri="http://schemas.openxmlformats.org/drawingml/2006/table">
            <a:tbl>
              <a:tblPr firstRow="1" bandRow="1">
                <a:tableStyleId>{F5AB1C69-6EDB-4FF4-983F-18BD219EF322}</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793339">
                <a:tc>
                  <a:txBody>
                    <a:bodyPr/>
                    <a:lstStyle/>
                    <a:p>
                      <a:pPr lvl="0" algn="ctr"/>
                      <a:r>
                        <a:rPr lang="en-US" sz="2100"/>
                        <a:t>description</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1</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2</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3</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4</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extLst>
                  <a:ext uri="{0D108BD9-81ED-4DB2-BD59-A6C34878D82A}">
                    <a16:rowId xmlns:a16="http://schemas.microsoft.com/office/drawing/2014/main" val="10000"/>
                  </a:ext>
                </a:extLst>
              </a:tr>
              <a:tr h="793339">
                <a:tc>
                  <a:txBody>
                    <a:bodyPr/>
                    <a:lstStyle/>
                    <a:p>
                      <a:pPr algn="ctr"/>
                      <a:r>
                        <a:rPr lang="en-US" sz="2100"/>
                        <a:t>feature one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1"/>
                  </a:ext>
                </a:extLst>
              </a:tr>
              <a:tr h="793339">
                <a:tc>
                  <a:txBody>
                    <a:bodyPr/>
                    <a:lstStyle/>
                    <a:p>
                      <a:pPr algn="ctr"/>
                      <a:r>
                        <a:rPr lang="en-US" sz="2100"/>
                        <a:t>feature two</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2"/>
                  </a:ext>
                </a:extLst>
              </a:tr>
              <a:tr h="793339">
                <a:tc>
                  <a:txBody>
                    <a:bodyPr/>
                    <a:lstStyle/>
                    <a:p>
                      <a:pPr algn="ctr"/>
                      <a:r>
                        <a:rPr lang="en-US" sz="2100"/>
                        <a:t>feature three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3"/>
                  </a:ext>
                </a:extLst>
              </a:tr>
              <a:tr h="793339">
                <a:tc>
                  <a:txBody>
                    <a:bodyPr/>
                    <a:lstStyle/>
                    <a:p>
                      <a:pPr algn="ctr"/>
                      <a:r>
                        <a:rPr lang="en-US" sz="2100"/>
                        <a:t>feature four</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4"/>
                  </a:ext>
                </a:extLst>
              </a:tr>
              <a:tr h="793339">
                <a:tc>
                  <a:txBody>
                    <a:bodyPr/>
                    <a:lstStyle/>
                    <a:p>
                      <a:pPr algn="ctr"/>
                      <a:r>
                        <a:rPr lang="en-US" sz="2100"/>
                        <a:t>feature five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FD2B6235-3E2D-45BB-A4BF-D2FF48BA05A1}"/>
              </a:ext>
            </a:extLst>
          </p:cNvPr>
          <p:cNvGrpSpPr/>
          <p:nvPr userDrawn="1"/>
        </p:nvGrpSpPr>
        <p:grpSpPr>
          <a:xfrm>
            <a:off x="3661580" y="2761416"/>
            <a:ext cx="346608" cy="3639384"/>
            <a:chOff x="5981700" y="3619500"/>
            <a:chExt cx="457200" cy="4800600"/>
          </a:xfrm>
        </p:grpSpPr>
        <p:sp>
          <p:nvSpPr>
            <p:cNvPr id="8" name="Oval 7">
              <a:extLst>
                <a:ext uri="{FF2B5EF4-FFF2-40B4-BE49-F238E27FC236}">
                  <a16:creationId xmlns:a16="http://schemas.microsoft.com/office/drawing/2014/main" id="{71A7D6BC-C410-4399-BF5F-C7973173BA16}"/>
                </a:ext>
              </a:extLst>
            </p:cNvPr>
            <p:cNvSpPr/>
            <p:nvPr/>
          </p:nvSpPr>
          <p:spPr>
            <a:xfrm>
              <a:off x="59817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9" name="Oval 8">
              <a:extLst>
                <a:ext uri="{FF2B5EF4-FFF2-40B4-BE49-F238E27FC236}">
                  <a16:creationId xmlns:a16="http://schemas.microsoft.com/office/drawing/2014/main" id="{8D706656-689F-4BCD-98A5-299EC6E7766C}"/>
                </a:ext>
              </a:extLst>
            </p:cNvPr>
            <p:cNvSpPr/>
            <p:nvPr/>
          </p:nvSpPr>
          <p:spPr>
            <a:xfrm>
              <a:off x="5981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Oval 9">
              <a:extLst>
                <a:ext uri="{FF2B5EF4-FFF2-40B4-BE49-F238E27FC236}">
                  <a16:creationId xmlns:a16="http://schemas.microsoft.com/office/drawing/2014/main" id="{249FD786-F41C-4D43-89F1-000C064BF107}"/>
                </a:ext>
              </a:extLst>
            </p:cNvPr>
            <p:cNvSpPr/>
            <p:nvPr/>
          </p:nvSpPr>
          <p:spPr>
            <a:xfrm>
              <a:off x="5981700" y="57912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Oval 10">
              <a:extLst>
                <a:ext uri="{FF2B5EF4-FFF2-40B4-BE49-F238E27FC236}">
                  <a16:creationId xmlns:a16="http://schemas.microsoft.com/office/drawing/2014/main" id="{0F28D043-8767-4311-BBBB-A6BE29C1404A}"/>
                </a:ext>
              </a:extLst>
            </p:cNvPr>
            <p:cNvSpPr/>
            <p:nvPr/>
          </p:nvSpPr>
          <p:spPr>
            <a:xfrm>
              <a:off x="59817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2" name="Oval 11">
              <a:extLst>
                <a:ext uri="{FF2B5EF4-FFF2-40B4-BE49-F238E27FC236}">
                  <a16:creationId xmlns:a16="http://schemas.microsoft.com/office/drawing/2014/main" id="{9EFF0AA9-45EB-47CB-B9FE-DEB17769986B}"/>
                </a:ext>
              </a:extLst>
            </p:cNvPr>
            <p:cNvSpPr/>
            <p:nvPr/>
          </p:nvSpPr>
          <p:spPr>
            <a:xfrm>
              <a:off x="59817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3" name="Group 12">
            <a:extLst>
              <a:ext uri="{FF2B5EF4-FFF2-40B4-BE49-F238E27FC236}">
                <a16:creationId xmlns:a16="http://schemas.microsoft.com/office/drawing/2014/main" id="{700AD558-38BB-440E-B02B-8E008598C3F9}"/>
              </a:ext>
            </a:extLst>
          </p:cNvPr>
          <p:cNvGrpSpPr/>
          <p:nvPr userDrawn="1"/>
        </p:nvGrpSpPr>
        <p:grpSpPr>
          <a:xfrm>
            <a:off x="5922696" y="2761416"/>
            <a:ext cx="346608" cy="3639384"/>
            <a:chOff x="8915400" y="3619500"/>
            <a:chExt cx="457200" cy="4800600"/>
          </a:xfrm>
        </p:grpSpPr>
        <p:sp>
          <p:nvSpPr>
            <p:cNvPr id="14" name="Oval 13">
              <a:extLst>
                <a:ext uri="{FF2B5EF4-FFF2-40B4-BE49-F238E27FC236}">
                  <a16:creationId xmlns:a16="http://schemas.microsoft.com/office/drawing/2014/main" id="{B5C5016B-021B-4580-B7D7-731262F2E398}"/>
                </a:ext>
              </a:extLst>
            </p:cNvPr>
            <p:cNvSpPr/>
            <p:nvPr/>
          </p:nvSpPr>
          <p:spPr>
            <a:xfrm>
              <a:off x="89154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Oval 14">
              <a:extLst>
                <a:ext uri="{FF2B5EF4-FFF2-40B4-BE49-F238E27FC236}">
                  <a16:creationId xmlns:a16="http://schemas.microsoft.com/office/drawing/2014/main" id="{73FDB841-6852-44A9-8069-FD258EC74165}"/>
                </a:ext>
              </a:extLst>
            </p:cNvPr>
            <p:cNvSpPr/>
            <p:nvPr/>
          </p:nvSpPr>
          <p:spPr>
            <a:xfrm>
              <a:off x="89154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Oval 15">
              <a:extLst>
                <a:ext uri="{FF2B5EF4-FFF2-40B4-BE49-F238E27FC236}">
                  <a16:creationId xmlns:a16="http://schemas.microsoft.com/office/drawing/2014/main" id="{FA4767A8-A980-48B2-B12E-2476D2D603CB}"/>
                </a:ext>
              </a:extLst>
            </p:cNvPr>
            <p:cNvSpPr/>
            <p:nvPr/>
          </p:nvSpPr>
          <p:spPr>
            <a:xfrm>
              <a:off x="8915400" y="57912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Oval 16">
              <a:extLst>
                <a:ext uri="{FF2B5EF4-FFF2-40B4-BE49-F238E27FC236}">
                  <a16:creationId xmlns:a16="http://schemas.microsoft.com/office/drawing/2014/main" id="{66149B8D-DDDC-4EE9-9BE4-6BE519D7D9BF}"/>
                </a:ext>
              </a:extLst>
            </p:cNvPr>
            <p:cNvSpPr/>
            <p:nvPr/>
          </p:nvSpPr>
          <p:spPr>
            <a:xfrm>
              <a:off x="89154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8" name="Oval 17">
              <a:extLst>
                <a:ext uri="{FF2B5EF4-FFF2-40B4-BE49-F238E27FC236}">
                  <a16:creationId xmlns:a16="http://schemas.microsoft.com/office/drawing/2014/main" id="{39AC692D-4C31-415D-8340-E1FB4F918523}"/>
                </a:ext>
              </a:extLst>
            </p:cNvPr>
            <p:cNvSpPr/>
            <p:nvPr/>
          </p:nvSpPr>
          <p:spPr>
            <a:xfrm>
              <a:off x="89154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9" name="Group 18">
            <a:extLst>
              <a:ext uri="{FF2B5EF4-FFF2-40B4-BE49-F238E27FC236}">
                <a16:creationId xmlns:a16="http://schemas.microsoft.com/office/drawing/2014/main" id="{B3BC04DA-7F29-44A4-9524-4F03A1A1B796}"/>
              </a:ext>
            </a:extLst>
          </p:cNvPr>
          <p:cNvGrpSpPr/>
          <p:nvPr userDrawn="1"/>
        </p:nvGrpSpPr>
        <p:grpSpPr>
          <a:xfrm>
            <a:off x="8183812" y="2761416"/>
            <a:ext cx="346608" cy="3639384"/>
            <a:chOff x="11849100" y="3619500"/>
            <a:chExt cx="457200" cy="4800600"/>
          </a:xfrm>
        </p:grpSpPr>
        <p:sp>
          <p:nvSpPr>
            <p:cNvPr id="20" name="Oval 19">
              <a:extLst>
                <a:ext uri="{FF2B5EF4-FFF2-40B4-BE49-F238E27FC236}">
                  <a16:creationId xmlns:a16="http://schemas.microsoft.com/office/drawing/2014/main" id="{8834467C-1949-4931-AE58-0BE240BCF517}"/>
                </a:ext>
              </a:extLst>
            </p:cNvPr>
            <p:cNvSpPr/>
            <p:nvPr/>
          </p:nvSpPr>
          <p:spPr>
            <a:xfrm>
              <a:off x="11849100" y="36195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1" name="Oval 20">
              <a:extLst>
                <a:ext uri="{FF2B5EF4-FFF2-40B4-BE49-F238E27FC236}">
                  <a16:creationId xmlns:a16="http://schemas.microsoft.com/office/drawing/2014/main" id="{6E97A2E0-425A-4CE2-B51A-898CF11C43F3}"/>
                </a:ext>
              </a:extLst>
            </p:cNvPr>
            <p:cNvSpPr/>
            <p:nvPr/>
          </p:nvSpPr>
          <p:spPr>
            <a:xfrm>
              <a:off x="118491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2" name="Oval 21">
              <a:extLst>
                <a:ext uri="{FF2B5EF4-FFF2-40B4-BE49-F238E27FC236}">
                  <a16:creationId xmlns:a16="http://schemas.microsoft.com/office/drawing/2014/main" id="{EA2F067C-2103-49E8-96A8-E653850DB8BC}"/>
                </a:ext>
              </a:extLst>
            </p:cNvPr>
            <p:cNvSpPr/>
            <p:nvPr/>
          </p:nvSpPr>
          <p:spPr>
            <a:xfrm>
              <a:off x="118491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3" name="Oval 22">
              <a:extLst>
                <a:ext uri="{FF2B5EF4-FFF2-40B4-BE49-F238E27FC236}">
                  <a16:creationId xmlns:a16="http://schemas.microsoft.com/office/drawing/2014/main" id="{5F398FFB-0E22-4E0B-BB60-83E83DDF1B00}"/>
                </a:ext>
              </a:extLst>
            </p:cNvPr>
            <p:cNvSpPr/>
            <p:nvPr/>
          </p:nvSpPr>
          <p:spPr>
            <a:xfrm>
              <a:off x="118491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4" name="Oval 23">
              <a:extLst>
                <a:ext uri="{FF2B5EF4-FFF2-40B4-BE49-F238E27FC236}">
                  <a16:creationId xmlns:a16="http://schemas.microsoft.com/office/drawing/2014/main" id="{3A215540-1A84-4C8B-8221-38156F0D105D}"/>
                </a:ext>
              </a:extLst>
            </p:cNvPr>
            <p:cNvSpPr/>
            <p:nvPr/>
          </p:nvSpPr>
          <p:spPr>
            <a:xfrm>
              <a:off x="118491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25" name="Group 24">
            <a:extLst>
              <a:ext uri="{FF2B5EF4-FFF2-40B4-BE49-F238E27FC236}">
                <a16:creationId xmlns:a16="http://schemas.microsoft.com/office/drawing/2014/main" id="{3AA23B74-4F59-4954-BDBD-451B6C24EE1A}"/>
              </a:ext>
            </a:extLst>
          </p:cNvPr>
          <p:cNvGrpSpPr/>
          <p:nvPr userDrawn="1"/>
        </p:nvGrpSpPr>
        <p:grpSpPr>
          <a:xfrm>
            <a:off x="10444928" y="2761416"/>
            <a:ext cx="352389" cy="3700080"/>
            <a:chOff x="14744700" y="3619500"/>
            <a:chExt cx="457200" cy="4800600"/>
          </a:xfrm>
        </p:grpSpPr>
        <p:sp>
          <p:nvSpPr>
            <p:cNvPr id="26" name="Oval 25">
              <a:extLst>
                <a:ext uri="{FF2B5EF4-FFF2-40B4-BE49-F238E27FC236}">
                  <a16:creationId xmlns:a16="http://schemas.microsoft.com/office/drawing/2014/main" id="{42729EDF-D62A-4C86-B3D8-E0D20F23548B}"/>
                </a:ext>
              </a:extLst>
            </p:cNvPr>
            <p:cNvSpPr/>
            <p:nvPr/>
          </p:nvSpPr>
          <p:spPr>
            <a:xfrm>
              <a:off x="14744700" y="36195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7" name="Oval 26">
              <a:extLst>
                <a:ext uri="{FF2B5EF4-FFF2-40B4-BE49-F238E27FC236}">
                  <a16:creationId xmlns:a16="http://schemas.microsoft.com/office/drawing/2014/main" id="{C5A1580C-25E4-4F40-A9C4-509CBD9E7EAE}"/>
                </a:ext>
              </a:extLst>
            </p:cNvPr>
            <p:cNvSpPr/>
            <p:nvPr/>
          </p:nvSpPr>
          <p:spPr>
            <a:xfrm>
              <a:off x="14744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8" name="Oval 27">
              <a:extLst>
                <a:ext uri="{FF2B5EF4-FFF2-40B4-BE49-F238E27FC236}">
                  <a16:creationId xmlns:a16="http://schemas.microsoft.com/office/drawing/2014/main" id="{F472D12E-FD63-4F22-BAC9-CC9FE6529E72}"/>
                </a:ext>
              </a:extLst>
            </p:cNvPr>
            <p:cNvSpPr/>
            <p:nvPr/>
          </p:nvSpPr>
          <p:spPr>
            <a:xfrm>
              <a:off x="147447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9" name="Oval 28">
              <a:extLst>
                <a:ext uri="{FF2B5EF4-FFF2-40B4-BE49-F238E27FC236}">
                  <a16:creationId xmlns:a16="http://schemas.microsoft.com/office/drawing/2014/main" id="{B31F5476-7A77-4F97-B0CB-E6B11850A7E2}"/>
                </a:ext>
              </a:extLst>
            </p:cNvPr>
            <p:cNvSpPr/>
            <p:nvPr/>
          </p:nvSpPr>
          <p:spPr>
            <a:xfrm>
              <a:off x="147447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0" name="Oval 29">
              <a:extLst>
                <a:ext uri="{FF2B5EF4-FFF2-40B4-BE49-F238E27FC236}">
                  <a16:creationId xmlns:a16="http://schemas.microsoft.com/office/drawing/2014/main" id="{99FF0E12-8C32-43C5-A2F5-722041D2F733}"/>
                </a:ext>
              </a:extLst>
            </p:cNvPr>
            <p:cNvSpPr/>
            <p:nvPr/>
          </p:nvSpPr>
          <p:spPr>
            <a:xfrm>
              <a:off x="147447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Tree>
    <p:extLst>
      <p:ext uri="{BB962C8B-B14F-4D97-AF65-F5344CB8AC3E}">
        <p14:creationId xmlns:p14="http://schemas.microsoft.com/office/powerpoint/2010/main" val="194811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anim calcmode="lin" valueType="num">
                                      <p:cBhvr>
                                        <p:cTn id="14" dur="1250" fill="hold"/>
                                        <p:tgtEl>
                                          <p:spTgt spid="7"/>
                                        </p:tgtEl>
                                        <p:attrNameLst>
                                          <p:attrName>ppt_x</p:attrName>
                                        </p:attrNameLst>
                                      </p:cBhvr>
                                      <p:tavLst>
                                        <p:tav tm="0">
                                          <p:val>
                                            <p:strVal val="#ppt_x"/>
                                          </p:val>
                                        </p:tav>
                                        <p:tav tm="100000">
                                          <p:val>
                                            <p:strVal val="#ppt_x"/>
                                          </p:val>
                                        </p:tav>
                                      </p:tavLst>
                                    </p:anim>
                                    <p:anim calcmode="lin" valueType="num">
                                      <p:cBhvr>
                                        <p:cTn id="15" dur="1125" decel="100000" fill="hold"/>
                                        <p:tgtEl>
                                          <p:spTgt spid="7"/>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anim calcmode="lin" valueType="num">
                                      <p:cBhvr>
                                        <p:cTn id="20" dur="1250" fill="hold"/>
                                        <p:tgtEl>
                                          <p:spTgt spid="13"/>
                                        </p:tgtEl>
                                        <p:attrNameLst>
                                          <p:attrName>ppt_x</p:attrName>
                                        </p:attrNameLst>
                                      </p:cBhvr>
                                      <p:tavLst>
                                        <p:tav tm="0">
                                          <p:val>
                                            <p:strVal val="#ppt_x"/>
                                          </p:val>
                                        </p:tav>
                                        <p:tav tm="100000">
                                          <p:val>
                                            <p:strVal val="#ppt_x"/>
                                          </p:val>
                                        </p:tav>
                                      </p:tavLst>
                                    </p:anim>
                                    <p:anim calcmode="lin" valueType="num">
                                      <p:cBhvr>
                                        <p:cTn id="21" dur="1125" decel="100000" fill="hold"/>
                                        <p:tgtEl>
                                          <p:spTgt spid="13"/>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250"/>
                                        <p:tgtEl>
                                          <p:spTgt spid="19"/>
                                        </p:tgtEl>
                                      </p:cBhvr>
                                    </p:animEffect>
                                    <p:anim calcmode="lin" valueType="num">
                                      <p:cBhvr>
                                        <p:cTn id="26" dur="1250" fill="hold"/>
                                        <p:tgtEl>
                                          <p:spTgt spid="19"/>
                                        </p:tgtEl>
                                        <p:attrNameLst>
                                          <p:attrName>ppt_x</p:attrName>
                                        </p:attrNameLst>
                                      </p:cBhvr>
                                      <p:tavLst>
                                        <p:tav tm="0">
                                          <p:val>
                                            <p:strVal val="#ppt_x"/>
                                          </p:val>
                                        </p:tav>
                                        <p:tav tm="100000">
                                          <p:val>
                                            <p:strVal val="#ppt_x"/>
                                          </p:val>
                                        </p:tav>
                                      </p:tavLst>
                                    </p:anim>
                                    <p:anim calcmode="lin" valueType="num">
                                      <p:cBhvr>
                                        <p:cTn id="27" dur="1125" decel="100000" fill="hold"/>
                                        <p:tgtEl>
                                          <p:spTgt spid="19"/>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250"/>
                                        <p:tgtEl>
                                          <p:spTgt spid="25"/>
                                        </p:tgtEl>
                                      </p:cBhvr>
                                    </p:animEffect>
                                    <p:anim calcmode="lin" valueType="num">
                                      <p:cBhvr>
                                        <p:cTn id="32" dur="1250" fill="hold"/>
                                        <p:tgtEl>
                                          <p:spTgt spid="25"/>
                                        </p:tgtEl>
                                        <p:attrNameLst>
                                          <p:attrName>ppt_x</p:attrName>
                                        </p:attrNameLst>
                                      </p:cBhvr>
                                      <p:tavLst>
                                        <p:tav tm="0">
                                          <p:val>
                                            <p:strVal val="#ppt_x"/>
                                          </p:val>
                                        </p:tav>
                                        <p:tav tm="100000">
                                          <p:val>
                                            <p:strVal val="#ppt_x"/>
                                          </p:val>
                                        </p:tav>
                                      </p:tavLst>
                                    </p:anim>
                                    <p:anim calcmode="lin" valueType="num">
                                      <p:cBhvr>
                                        <p:cTn id="33" dur="1125" decel="100000" fill="hold"/>
                                        <p:tgtEl>
                                          <p:spTgt spid="25"/>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32" name="Table 31">
            <a:extLst>
              <a:ext uri="{FF2B5EF4-FFF2-40B4-BE49-F238E27FC236}">
                <a16:creationId xmlns:a16="http://schemas.microsoft.com/office/drawing/2014/main" id="{854930FA-60F1-4FEA-B210-A015CA1702E3}"/>
              </a:ext>
            </a:extLst>
          </p:cNvPr>
          <p:cNvGraphicFramePr>
            <a:graphicFrameLocks noGrp="1"/>
          </p:cNvGraphicFramePr>
          <p:nvPr userDrawn="1">
            <p:extLst>
              <p:ext uri="{D42A27DB-BD31-4B8C-83A1-F6EECF244321}">
                <p14:modId xmlns:p14="http://schemas.microsoft.com/office/powerpoint/2010/main" val="271024261"/>
              </p:ext>
            </p:extLst>
          </p:nvPr>
        </p:nvGraphicFramePr>
        <p:xfrm>
          <a:off x="547333" y="1760774"/>
          <a:ext cx="11162445" cy="4772985"/>
        </p:xfrm>
        <a:graphic>
          <a:graphicData uri="http://schemas.openxmlformats.org/drawingml/2006/table">
            <a:tbl>
              <a:tblPr firstRow="1" bandRow="1">
                <a:tableStyleId>{21E4AEA4-8DFA-4A89-87EB-49C32662AFE0}</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454610">
                <a:tc>
                  <a:txBody>
                    <a:bodyPr/>
                    <a:lstStyle/>
                    <a:p>
                      <a:pPr lvl="0" algn="ctr"/>
                      <a:r>
                        <a:rPr lang="en-US" sz="2400">
                          <a:latin typeface="Arial" panose="020B0604020202020204" pitchFamily="34" charset="0"/>
                          <a:cs typeface="Arial" panose="020B0604020202020204" pitchFamily="34" charset="0"/>
                        </a:rPr>
                        <a:t>description</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2016</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2017</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2018</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454610">
                <a:tc>
                  <a:txBody>
                    <a:bodyPr/>
                    <a:lstStyle/>
                    <a:p>
                      <a:pPr algn="ctr"/>
                      <a:r>
                        <a:rPr lang="en-US" sz="2400">
                          <a:latin typeface="Arial" panose="020B0604020202020204" pitchFamily="34" charset="0"/>
                          <a:cs typeface="Arial" panose="020B0604020202020204" pitchFamily="34" charset="0"/>
                        </a:rPr>
                        <a:t>row title</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152.254</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125.356</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927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125" decel="100000" fill="hold"/>
                                        <p:tgtEl>
                                          <p:spTgt spid="3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57DBFBB-1283-4955-9587-A9472853073D}"/>
              </a:ext>
            </a:extLst>
          </p:cNvPr>
          <p:cNvGrpSpPr/>
          <p:nvPr userDrawn="1"/>
        </p:nvGrpSpPr>
        <p:grpSpPr>
          <a:xfrm>
            <a:off x="1360500" y="2180350"/>
            <a:ext cx="2639692" cy="1586294"/>
            <a:chOff x="2046886" y="3238500"/>
            <a:chExt cx="3895344" cy="2340864"/>
          </a:xfrm>
        </p:grpSpPr>
        <p:sp>
          <p:nvSpPr>
            <p:cNvPr id="6" name="Chevron 29">
              <a:extLst>
                <a:ext uri="{FF2B5EF4-FFF2-40B4-BE49-F238E27FC236}">
                  <a16:creationId xmlns:a16="http://schemas.microsoft.com/office/drawing/2014/main" id="{544034A7-5792-44E8-A84D-889162FF9129}"/>
                </a:ext>
              </a:extLst>
            </p:cNvPr>
            <p:cNvSpPr/>
            <p:nvPr/>
          </p:nvSpPr>
          <p:spPr>
            <a:xfrm>
              <a:off x="2046886" y="3238500"/>
              <a:ext cx="3895344" cy="234086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9" name="Freeform 465">
              <a:extLst>
                <a:ext uri="{FF2B5EF4-FFF2-40B4-BE49-F238E27FC236}">
                  <a16:creationId xmlns:a16="http://schemas.microsoft.com/office/drawing/2014/main" id="{6FD453B5-A888-4C8B-A9EB-96EE6955E08C}"/>
                </a:ext>
              </a:extLst>
            </p:cNvPr>
            <p:cNvSpPr>
              <a:spLocks noEditPoints="1"/>
            </p:cNvSpPr>
            <p:nvPr/>
          </p:nvSpPr>
          <p:spPr bwMode="auto">
            <a:xfrm>
              <a:off x="3503034" y="3790854"/>
              <a:ext cx="1291096" cy="1236156"/>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49CB774-4ACC-42CB-BBEB-D898F5E7C6A5}"/>
              </a:ext>
            </a:extLst>
          </p:cNvPr>
          <p:cNvGrpSpPr/>
          <p:nvPr userDrawn="1"/>
        </p:nvGrpSpPr>
        <p:grpSpPr>
          <a:xfrm>
            <a:off x="3794078" y="2180350"/>
            <a:ext cx="2639693" cy="1586294"/>
            <a:chOff x="5479847" y="3238500"/>
            <a:chExt cx="3895344" cy="2340864"/>
          </a:xfrm>
        </p:grpSpPr>
        <p:sp>
          <p:nvSpPr>
            <p:cNvPr id="11" name="Chevron 37">
              <a:extLst>
                <a:ext uri="{FF2B5EF4-FFF2-40B4-BE49-F238E27FC236}">
                  <a16:creationId xmlns:a16="http://schemas.microsoft.com/office/drawing/2014/main" id="{840FADF5-F27E-4433-B2C9-DAF507F47CA3}"/>
                </a:ext>
              </a:extLst>
            </p:cNvPr>
            <p:cNvSpPr/>
            <p:nvPr/>
          </p:nvSpPr>
          <p:spPr>
            <a:xfrm>
              <a:off x="5479847" y="3238500"/>
              <a:ext cx="3895344" cy="234086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5" name="Freeform 176">
              <a:extLst>
                <a:ext uri="{FF2B5EF4-FFF2-40B4-BE49-F238E27FC236}">
                  <a16:creationId xmlns:a16="http://schemas.microsoft.com/office/drawing/2014/main" id="{D40C988D-4A31-44AA-9C78-F61D023657F5}"/>
                </a:ext>
              </a:extLst>
            </p:cNvPr>
            <p:cNvSpPr>
              <a:spLocks noEditPoints="1"/>
            </p:cNvSpPr>
            <p:nvPr/>
          </p:nvSpPr>
          <p:spPr bwMode="auto">
            <a:xfrm>
              <a:off x="7155308" y="3958591"/>
              <a:ext cx="900680" cy="900681"/>
            </a:xfrm>
            <a:custGeom>
              <a:avLst/>
              <a:gdLst>
                <a:gd name="T0" fmla="*/ 152 w 176"/>
                <a:gd name="T1" fmla="*/ 12 h 176"/>
                <a:gd name="T2" fmla="*/ 128 w 176"/>
                <a:gd name="T3" fmla="*/ 12 h 176"/>
                <a:gd name="T4" fmla="*/ 67 w 176"/>
                <a:gd name="T5" fmla="*/ 33 h 176"/>
                <a:gd name="T6" fmla="*/ 0 w 176"/>
                <a:gd name="T7" fmla="*/ 48 h 176"/>
                <a:gd name="T8" fmla="*/ 8 w 176"/>
                <a:gd name="T9" fmla="*/ 112 h 176"/>
                <a:gd name="T10" fmla="*/ 48 w 176"/>
                <a:gd name="T11" fmla="*/ 173 h 176"/>
                <a:gd name="T12" fmla="*/ 52 w 176"/>
                <a:gd name="T13" fmla="*/ 176 h 176"/>
                <a:gd name="T14" fmla="*/ 88 w 176"/>
                <a:gd name="T15" fmla="*/ 172 h 176"/>
                <a:gd name="T16" fmla="*/ 88 w 176"/>
                <a:gd name="T17" fmla="*/ 171 h 176"/>
                <a:gd name="T18" fmla="*/ 128 w 176"/>
                <a:gd name="T19" fmla="*/ 137 h 176"/>
                <a:gd name="T20" fmla="*/ 140 w 176"/>
                <a:gd name="T21" fmla="*/ 152 h 176"/>
                <a:gd name="T22" fmla="*/ 152 w 176"/>
                <a:gd name="T23" fmla="*/ 100 h 176"/>
                <a:gd name="T24" fmla="*/ 152 w 176"/>
                <a:gd name="T25" fmla="*/ 52 h 176"/>
                <a:gd name="T26" fmla="*/ 8 w 176"/>
                <a:gd name="T27" fmla="*/ 88 h 176"/>
                <a:gd name="T28" fmla="*/ 32 w 176"/>
                <a:gd name="T29" fmla="*/ 84 h 176"/>
                <a:gd name="T30" fmla="*/ 8 w 176"/>
                <a:gd name="T31" fmla="*/ 80 h 176"/>
                <a:gd name="T32" fmla="*/ 20 w 176"/>
                <a:gd name="T33" fmla="*/ 72 h 176"/>
                <a:gd name="T34" fmla="*/ 20 w 176"/>
                <a:gd name="T35" fmla="*/ 64 h 176"/>
                <a:gd name="T36" fmla="*/ 8 w 176"/>
                <a:gd name="T37" fmla="*/ 48 h 176"/>
                <a:gd name="T38" fmla="*/ 64 w 176"/>
                <a:gd name="T39" fmla="*/ 110 h 176"/>
                <a:gd name="T40" fmla="*/ 52 w 176"/>
                <a:gd name="T41" fmla="*/ 152 h 176"/>
                <a:gd name="T42" fmla="*/ 67 w 176"/>
                <a:gd name="T43" fmla="*/ 119 h 176"/>
                <a:gd name="T44" fmla="*/ 75 w 176"/>
                <a:gd name="T45" fmla="*/ 152 h 176"/>
                <a:gd name="T46" fmla="*/ 77 w 176"/>
                <a:gd name="T47" fmla="*/ 160 h 176"/>
                <a:gd name="T48" fmla="*/ 55 w 176"/>
                <a:gd name="T49" fmla="*/ 168 h 176"/>
                <a:gd name="T50" fmla="*/ 77 w 176"/>
                <a:gd name="T51" fmla="*/ 160 h 176"/>
                <a:gd name="T52" fmla="*/ 72 w 176"/>
                <a:gd name="T53" fmla="*/ 112 h 176"/>
                <a:gd name="T54" fmla="*/ 128 w 176"/>
                <a:gd name="T55" fmla="*/ 23 h 176"/>
                <a:gd name="T56" fmla="*/ 144 w 176"/>
                <a:gd name="T57" fmla="*/ 140 h 176"/>
                <a:gd name="T58" fmla="*/ 136 w 176"/>
                <a:gd name="T59" fmla="*/ 140 h 176"/>
                <a:gd name="T60" fmla="*/ 140 w 176"/>
                <a:gd name="T61" fmla="*/ 8 h 176"/>
                <a:gd name="T62" fmla="*/ 144 w 176"/>
                <a:gd name="T63" fmla="*/ 140 h 176"/>
                <a:gd name="T64" fmla="*/ 152 w 176"/>
                <a:gd name="T65" fmla="*/ 60 h 176"/>
                <a:gd name="T66" fmla="*/ 152 w 176"/>
                <a:gd name="T67"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152" y="52"/>
                  </a:moveTo>
                  <a:cubicBezTo>
                    <a:pt x="152" y="12"/>
                    <a:pt x="152" y="12"/>
                    <a:pt x="152" y="12"/>
                  </a:cubicBezTo>
                  <a:cubicBezTo>
                    <a:pt x="152" y="5"/>
                    <a:pt x="147" y="0"/>
                    <a:pt x="140" y="0"/>
                  </a:cubicBezTo>
                  <a:cubicBezTo>
                    <a:pt x="133" y="0"/>
                    <a:pt x="128" y="5"/>
                    <a:pt x="128" y="12"/>
                  </a:cubicBezTo>
                  <a:cubicBezTo>
                    <a:pt x="128" y="15"/>
                    <a:pt x="128" y="15"/>
                    <a:pt x="128" y="15"/>
                  </a:cubicBezTo>
                  <a:cubicBezTo>
                    <a:pt x="67" y="33"/>
                    <a:pt x="67" y="33"/>
                    <a:pt x="67" y="33"/>
                  </a:cubicBezTo>
                  <a:cubicBezTo>
                    <a:pt x="8" y="40"/>
                    <a:pt x="8" y="40"/>
                    <a:pt x="8" y="40"/>
                  </a:cubicBezTo>
                  <a:cubicBezTo>
                    <a:pt x="4" y="40"/>
                    <a:pt x="0" y="44"/>
                    <a:pt x="0" y="48"/>
                  </a:cubicBezTo>
                  <a:cubicBezTo>
                    <a:pt x="0" y="104"/>
                    <a:pt x="0" y="104"/>
                    <a:pt x="0" y="104"/>
                  </a:cubicBezTo>
                  <a:cubicBezTo>
                    <a:pt x="0" y="108"/>
                    <a:pt x="4" y="112"/>
                    <a:pt x="8" y="112"/>
                  </a:cubicBezTo>
                  <a:cubicBezTo>
                    <a:pt x="35" y="115"/>
                    <a:pt x="35" y="115"/>
                    <a:pt x="35" y="115"/>
                  </a:cubicBezTo>
                  <a:cubicBezTo>
                    <a:pt x="48" y="173"/>
                    <a:pt x="48" y="173"/>
                    <a:pt x="48" y="173"/>
                  </a:cubicBezTo>
                  <a:cubicBezTo>
                    <a:pt x="48" y="173"/>
                    <a:pt x="48" y="173"/>
                    <a:pt x="48" y="173"/>
                  </a:cubicBezTo>
                  <a:cubicBezTo>
                    <a:pt x="49" y="175"/>
                    <a:pt x="50" y="176"/>
                    <a:pt x="52" y="176"/>
                  </a:cubicBezTo>
                  <a:cubicBezTo>
                    <a:pt x="84" y="176"/>
                    <a:pt x="84" y="176"/>
                    <a:pt x="84" y="176"/>
                  </a:cubicBezTo>
                  <a:cubicBezTo>
                    <a:pt x="86" y="176"/>
                    <a:pt x="88" y="174"/>
                    <a:pt x="88" y="172"/>
                  </a:cubicBezTo>
                  <a:cubicBezTo>
                    <a:pt x="88" y="172"/>
                    <a:pt x="88" y="171"/>
                    <a:pt x="88" y="171"/>
                  </a:cubicBezTo>
                  <a:cubicBezTo>
                    <a:pt x="88" y="171"/>
                    <a:pt x="88" y="171"/>
                    <a:pt x="88" y="171"/>
                  </a:cubicBezTo>
                  <a:cubicBezTo>
                    <a:pt x="77" y="122"/>
                    <a:pt x="77" y="122"/>
                    <a:pt x="77" y="122"/>
                  </a:cubicBezTo>
                  <a:cubicBezTo>
                    <a:pt x="128" y="137"/>
                    <a:pt x="128" y="137"/>
                    <a:pt x="128" y="137"/>
                  </a:cubicBezTo>
                  <a:cubicBezTo>
                    <a:pt x="128" y="140"/>
                    <a:pt x="128" y="140"/>
                    <a:pt x="128" y="140"/>
                  </a:cubicBezTo>
                  <a:cubicBezTo>
                    <a:pt x="128" y="147"/>
                    <a:pt x="133" y="152"/>
                    <a:pt x="140" y="152"/>
                  </a:cubicBezTo>
                  <a:cubicBezTo>
                    <a:pt x="147" y="152"/>
                    <a:pt x="152" y="147"/>
                    <a:pt x="152" y="140"/>
                  </a:cubicBezTo>
                  <a:cubicBezTo>
                    <a:pt x="152" y="100"/>
                    <a:pt x="152" y="100"/>
                    <a:pt x="152" y="100"/>
                  </a:cubicBezTo>
                  <a:cubicBezTo>
                    <a:pt x="165" y="100"/>
                    <a:pt x="176" y="89"/>
                    <a:pt x="176" y="76"/>
                  </a:cubicBezTo>
                  <a:cubicBezTo>
                    <a:pt x="176" y="63"/>
                    <a:pt x="165" y="52"/>
                    <a:pt x="152" y="52"/>
                  </a:cubicBezTo>
                  <a:moveTo>
                    <a:pt x="8" y="104"/>
                  </a:moveTo>
                  <a:cubicBezTo>
                    <a:pt x="8" y="88"/>
                    <a:pt x="8" y="88"/>
                    <a:pt x="8" y="88"/>
                  </a:cubicBezTo>
                  <a:cubicBezTo>
                    <a:pt x="28" y="88"/>
                    <a:pt x="28" y="88"/>
                    <a:pt x="28" y="88"/>
                  </a:cubicBezTo>
                  <a:cubicBezTo>
                    <a:pt x="30" y="88"/>
                    <a:pt x="32" y="86"/>
                    <a:pt x="32" y="84"/>
                  </a:cubicBezTo>
                  <a:cubicBezTo>
                    <a:pt x="32" y="82"/>
                    <a:pt x="30" y="80"/>
                    <a:pt x="28" y="80"/>
                  </a:cubicBezTo>
                  <a:cubicBezTo>
                    <a:pt x="8" y="80"/>
                    <a:pt x="8" y="80"/>
                    <a:pt x="8" y="80"/>
                  </a:cubicBezTo>
                  <a:cubicBezTo>
                    <a:pt x="8" y="72"/>
                    <a:pt x="8" y="72"/>
                    <a:pt x="8" y="72"/>
                  </a:cubicBezTo>
                  <a:cubicBezTo>
                    <a:pt x="20" y="72"/>
                    <a:pt x="20" y="72"/>
                    <a:pt x="20" y="72"/>
                  </a:cubicBezTo>
                  <a:cubicBezTo>
                    <a:pt x="22" y="72"/>
                    <a:pt x="24" y="70"/>
                    <a:pt x="24" y="68"/>
                  </a:cubicBezTo>
                  <a:cubicBezTo>
                    <a:pt x="24" y="66"/>
                    <a:pt x="22" y="64"/>
                    <a:pt x="20" y="64"/>
                  </a:cubicBezTo>
                  <a:cubicBezTo>
                    <a:pt x="8" y="64"/>
                    <a:pt x="8" y="64"/>
                    <a:pt x="8" y="64"/>
                  </a:cubicBezTo>
                  <a:cubicBezTo>
                    <a:pt x="8" y="48"/>
                    <a:pt x="8" y="48"/>
                    <a:pt x="8" y="48"/>
                  </a:cubicBezTo>
                  <a:cubicBezTo>
                    <a:pt x="64" y="42"/>
                    <a:pt x="64" y="42"/>
                    <a:pt x="64" y="42"/>
                  </a:cubicBezTo>
                  <a:cubicBezTo>
                    <a:pt x="64" y="110"/>
                    <a:pt x="64" y="110"/>
                    <a:pt x="64" y="110"/>
                  </a:cubicBezTo>
                  <a:lnTo>
                    <a:pt x="8" y="104"/>
                  </a:lnTo>
                  <a:close/>
                  <a:moveTo>
                    <a:pt x="52" y="152"/>
                  </a:moveTo>
                  <a:cubicBezTo>
                    <a:pt x="44" y="116"/>
                    <a:pt x="44" y="116"/>
                    <a:pt x="44" y="116"/>
                  </a:cubicBezTo>
                  <a:cubicBezTo>
                    <a:pt x="67" y="119"/>
                    <a:pt x="67" y="119"/>
                    <a:pt x="67" y="119"/>
                  </a:cubicBezTo>
                  <a:cubicBezTo>
                    <a:pt x="68" y="119"/>
                    <a:pt x="68" y="119"/>
                    <a:pt x="68" y="119"/>
                  </a:cubicBezTo>
                  <a:cubicBezTo>
                    <a:pt x="75" y="152"/>
                    <a:pt x="75" y="152"/>
                    <a:pt x="75" y="152"/>
                  </a:cubicBezTo>
                  <a:lnTo>
                    <a:pt x="52" y="152"/>
                  </a:lnTo>
                  <a:close/>
                  <a:moveTo>
                    <a:pt x="77" y="160"/>
                  </a:moveTo>
                  <a:cubicBezTo>
                    <a:pt x="79" y="168"/>
                    <a:pt x="79" y="168"/>
                    <a:pt x="79" y="168"/>
                  </a:cubicBezTo>
                  <a:cubicBezTo>
                    <a:pt x="55" y="168"/>
                    <a:pt x="55" y="168"/>
                    <a:pt x="55" y="168"/>
                  </a:cubicBezTo>
                  <a:cubicBezTo>
                    <a:pt x="53" y="160"/>
                    <a:pt x="53" y="160"/>
                    <a:pt x="53" y="160"/>
                  </a:cubicBezTo>
                  <a:lnTo>
                    <a:pt x="77" y="160"/>
                  </a:lnTo>
                  <a:close/>
                  <a:moveTo>
                    <a:pt x="128" y="129"/>
                  </a:moveTo>
                  <a:cubicBezTo>
                    <a:pt x="72" y="112"/>
                    <a:pt x="72" y="112"/>
                    <a:pt x="72" y="112"/>
                  </a:cubicBezTo>
                  <a:cubicBezTo>
                    <a:pt x="72" y="40"/>
                    <a:pt x="72" y="40"/>
                    <a:pt x="72" y="40"/>
                  </a:cubicBezTo>
                  <a:cubicBezTo>
                    <a:pt x="128" y="23"/>
                    <a:pt x="128" y="23"/>
                    <a:pt x="128" y="23"/>
                  </a:cubicBezTo>
                  <a:lnTo>
                    <a:pt x="128" y="129"/>
                  </a:lnTo>
                  <a:close/>
                  <a:moveTo>
                    <a:pt x="144" y="140"/>
                  </a:moveTo>
                  <a:cubicBezTo>
                    <a:pt x="144" y="142"/>
                    <a:pt x="142" y="144"/>
                    <a:pt x="140" y="144"/>
                  </a:cubicBezTo>
                  <a:cubicBezTo>
                    <a:pt x="138" y="144"/>
                    <a:pt x="136" y="142"/>
                    <a:pt x="136" y="140"/>
                  </a:cubicBezTo>
                  <a:cubicBezTo>
                    <a:pt x="136" y="12"/>
                    <a:pt x="136" y="12"/>
                    <a:pt x="136" y="12"/>
                  </a:cubicBezTo>
                  <a:cubicBezTo>
                    <a:pt x="136" y="10"/>
                    <a:pt x="138" y="8"/>
                    <a:pt x="140" y="8"/>
                  </a:cubicBezTo>
                  <a:cubicBezTo>
                    <a:pt x="142" y="8"/>
                    <a:pt x="144" y="10"/>
                    <a:pt x="144" y="12"/>
                  </a:cubicBezTo>
                  <a:lnTo>
                    <a:pt x="144" y="140"/>
                  </a:lnTo>
                  <a:close/>
                  <a:moveTo>
                    <a:pt x="152" y="92"/>
                  </a:moveTo>
                  <a:cubicBezTo>
                    <a:pt x="152" y="60"/>
                    <a:pt x="152" y="60"/>
                    <a:pt x="152" y="60"/>
                  </a:cubicBezTo>
                  <a:cubicBezTo>
                    <a:pt x="161" y="60"/>
                    <a:pt x="168" y="67"/>
                    <a:pt x="168" y="76"/>
                  </a:cubicBezTo>
                  <a:cubicBezTo>
                    <a:pt x="168" y="85"/>
                    <a:pt x="161" y="92"/>
                    <a:pt x="152" y="9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30B0238-2FFA-4A0A-92D8-34EC02EB1F9E}"/>
              </a:ext>
            </a:extLst>
          </p:cNvPr>
          <p:cNvGrpSpPr/>
          <p:nvPr userDrawn="1"/>
        </p:nvGrpSpPr>
        <p:grpSpPr>
          <a:xfrm>
            <a:off x="6205036" y="2180350"/>
            <a:ext cx="2639692" cy="1586294"/>
            <a:chOff x="8912808" y="3238500"/>
            <a:chExt cx="3895344" cy="2340864"/>
          </a:xfrm>
        </p:grpSpPr>
        <p:sp>
          <p:nvSpPr>
            <p:cNvPr id="17" name="Chevron 41">
              <a:extLst>
                <a:ext uri="{FF2B5EF4-FFF2-40B4-BE49-F238E27FC236}">
                  <a16:creationId xmlns:a16="http://schemas.microsoft.com/office/drawing/2014/main" id="{2E1E241B-AF3D-420F-9E6D-596920DFAA18}"/>
                </a:ext>
              </a:extLst>
            </p:cNvPr>
            <p:cNvSpPr/>
            <p:nvPr/>
          </p:nvSpPr>
          <p:spPr>
            <a:xfrm>
              <a:off x="8912808" y="3238500"/>
              <a:ext cx="3895344" cy="234086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0" name="Freeform 108">
              <a:extLst>
                <a:ext uri="{FF2B5EF4-FFF2-40B4-BE49-F238E27FC236}">
                  <a16:creationId xmlns:a16="http://schemas.microsoft.com/office/drawing/2014/main" id="{F8F7ED94-BA9A-40B6-B31C-D1C783335081}"/>
                </a:ext>
              </a:extLst>
            </p:cNvPr>
            <p:cNvSpPr>
              <a:spLocks noEditPoints="1"/>
            </p:cNvSpPr>
            <p:nvPr/>
          </p:nvSpPr>
          <p:spPr bwMode="auto">
            <a:xfrm>
              <a:off x="10641081" y="4014881"/>
              <a:ext cx="770972" cy="788100"/>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B09683D-604B-4339-8A17-C2710323D9D8}"/>
              </a:ext>
            </a:extLst>
          </p:cNvPr>
          <p:cNvGrpSpPr/>
          <p:nvPr userDrawn="1"/>
        </p:nvGrpSpPr>
        <p:grpSpPr>
          <a:xfrm>
            <a:off x="8638615" y="2180350"/>
            <a:ext cx="2639691" cy="1586294"/>
            <a:chOff x="12345770" y="3238500"/>
            <a:chExt cx="3895344" cy="2340864"/>
          </a:xfrm>
        </p:grpSpPr>
        <p:sp>
          <p:nvSpPr>
            <p:cNvPr id="22" name="Chevron 45">
              <a:extLst>
                <a:ext uri="{FF2B5EF4-FFF2-40B4-BE49-F238E27FC236}">
                  <a16:creationId xmlns:a16="http://schemas.microsoft.com/office/drawing/2014/main" id="{6C1535FE-A799-4773-80EF-9685E0E76CEF}"/>
                </a:ext>
              </a:extLst>
            </p:cNvPr>
            <p:cNvSpPr/>
            <p:nvPr/>
          </p:nvSpPr>
          <p:spPr>
            <a:xfrm>
              <a:off x="12345770" y="3238500"/>
              <a:ext cx="3895344" cy="234086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5" name="Freeform 430">
              <a:extLst>
                <a:ext uri="{FF2B5EF4-FFF2-40B4-BE49-F238E27FC236}">
                  <a16:creationId xmlns:a16="http://schemas.microsoft.com/office/drawing/2014/main" id="{FACB2523-FAB8-444F-A406-55D734393120}"/>
                </a:ext>
              </a:extLst>
            </p:cNvPr>
            <p:cNvSpPr>
              <a:spLocks noEditPoints="1"/>
            </p:cNvSpPr>
            <p:nvPr/>
          </p:nvSpPr>
          <p:spPr bwMode="auto">
            <a:xfrm>
              <a:off x="14140489" y="3953149"/>
              <a:ext cx="712373" cy="885645"/>
            </a:xfrm>
            <a:custGeom>
              <a:avLst/>
              <a:gdLst>
                <a:gd name="T0" fmla="*/ 32 w 144"/>
                <a:gd name="T1" fmla="*/ 136 h 176"/>
                <a:gd name="T2" fmla="*/ 48 w 144"/>
                <a:gd name="T3" fmla="*/ 136 h 176"/>
                <a:gd name="T4" fmla="*/ 52 w 144"/>
                <a:gd name="T5" fmla="*/ 96 h 176"/>
                <a:gd name="T6" fmla="*/ 52 w 144"/>
                <a:gd name="T7" fmla="*/ 104 h 176"/>
                <a:gd name="T8" fmla="*/ 52 w 144"/>
                <a:gd name="T9" fmla="*/ 96 h 176"/>
                <a:gd name="T10" fmla="*/ 104 w 144"/>
                <a:gd name="T11" fmla="*/ 132 h 176"/>
                <a:gd name="T12" fmla="*/ 112 w 144"/>
                <a:gd name="T13" fmla="*/ 132 h 176"/>
                <a:gd name="T14" fmla="*/ 112 w 144"/>
                <a:gd name="T15" fmla="*/ 64 h 176"/>
                <a:gd name="T16" fmla="*/ 120 w 144"/>
                <a:gd name="T17" fmla="*/ 24 h 176"/>
                <a:gd name="T18" fmla="*/ 128 w 144"/>
                <a:gd name="T19" fmla="*/ 8 h 176"/>
                <a:gd name="T20" fmla="*/ 24 w 144"/>
                <a:gd name="T21" fmla="*/ 0 h 176"/>
                <a:gd name="T22" fmla="*/ 16 w 144"/>
                <a:gd name="T23" fmla="*/ 16 h 176"/>
                <a:gd name="T24" fmla="*/ 32 w 144"/>
                <a:gd name="T25" fmla="*/ 24 h 176"/>
                <a:gd name="T26" fmla="*/ 0 w 144"/>
                <a:gd name="T27" fmla="*/ 124 h 176"/>
                <a:gd name="T28" fmla="*/ 122 w 144"/>
                <a:gd name="T29" fmla="*/ 176 h 176"/>
                <a:gd name="T30" fmla="*/ 112 w 144"/>
                <a:gd name="T31" fmla="*/ 64 h 176"/>
                <a:gd name="T32" fmla="*/ 120 w 144"/>
                <a:gd name="T33" fmla="*/ 8 h 176"/>
                <a:gd name="T34" fmla="*/ 24 w 144"/>
                <a:gd name="T35" fmla="*/ 16 h 176"/>
                <a:gd name="T36" fmla="*/ 104 w 144"/>
                <a:gd name="T37" fmla="*/ 24 h 176"/>
                <a:gd name="T38" fmla="*/ 74 w 144"/>
                <a:gd name="T39" fmla="*/ 43 h 176"/>
                <a:gd name="T40" fmla="*/ 40 w 144"/>
                <a:gd name="T41" fmla="*/ 24 h 176"/>
                <a:gd name="T42" fmla="*/ 118 w 144"/>
                <a:gd name="T43" fmla="*/ 168 h 176"/>
                <a:gd name="T44" fmla="*/ 8 w 144"/>
                <a:gd name="T45" fmla="*/ 124 h 176"/>
                <a:gd name="T46" fmla="*/ 40 w 144"/>
                <a:gd name="T47" fmla="*/ 64 h 176"/>
                <a:gd name="T48" fmla="*/ 57 w 144"/>
                <a:gd name="T49" fmla="*/ 56 h 176"/>
                <a:gd name="T50" fmla="*/ 104 w 144"/>
                <a:gd name="T51" fmla="*/ 43 h 176"/>
                <a:gd name="T52" fmla="*/ 108 w 144"/>
                <a:gd name="T53" fmla="*/ 71 h 176"/>
                <a:gd name="T54" fmla="*/ 118 w 144"/>
                <a:gd name="T55" fmla="*/ 168 h 176"/>
                <a:gd name="T56" fmla="*/ 72 w 144"/>
                <a:gd name="T57" fmla="*/ 84 h 176"/>
                <a:gd name="T58" fmla="*/ 96 w 144"/>
                <a:gd name="T59" fmla="*/ 84 h 176"/>
                <a:gd name="T60" fmla="*/ 84 w 144"/>
                <a:gd name="T61" fmla="*/ 88 h 176"/>
                <a:gd name="T62" fmla="*/ 84 w 144"/>
                <a:gd name="T63" fmla="*/ 80 h 176"/>
                <a:gd name="T64" fmla="*/ 84 w 144"/>
                <a:gd name="T65" fmla="*/ 88 h 176"/>
                <a:gd name="T66" fmla="*/ 64 w 144"/>
                <a:gd name="T67" fmla="*/ 120 h 176"/>
                <a:gd name="T68" fmla="*/ 80 w 144"/>
                <a:gd name="T69" fmla="*/ 120 h 176"/>
                <a:gd name="T70" fmla="*/ 84 w 144"/>
                <a:gd name="T71" fmla="*/ 144 h 176"/>
                <a:gd name="T72" fmla="*/ 84 w 144"/>
                <a:gd name="T73" fmla="*/ 152 h 176"/>
                <a:gd name="T74" fmla="*/ 84 w 144"/>
                <a:gd name="T7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40" y="128"/>
                  </a:moveTo>
                  <a:cubicBezTo>
                    <a:pt x="36" y="128"/>
                    <a:pt x="32" y="132"/>
                    <a:pt x="32" y="136"/>
                  </a:cubicBezTo>
                  <a:cubicBezTo>
                    <a:pt x="32" y="140"/>
                    <a:pt x="36" y="144"/>
                    <a:pt x="40" y="144"/>
                  </a:cubicBezTo>
                  <a:cubicBezTo>
                    <a:pt x="44" y="144"/>
                    <a:pt x="48" y="140"/>
                    <a:pt x="48" y="136"/>
                  </a:cubicBezTo>
                  <a:cubicBezTo>
                    <a:pt x="48" y="132"/>
                    <a:pt x="44" y="128"/>
                    <a:pt x="40" y="128"/>
                  </a:cubicBezTo>
                  <a:moveTo>
                    <a:pt x="52" y="96"/>
                  </a:moveTo>
                  <a:cubicBezTo>
                    <a:pt x="50" y="96"/>
                    <a:pt x="48" y="98"/>
                    <a:pt x="48" y="100"/>
                  </a:cubicBezTo>
                  <a:cubicBezTo>
                    <a:pt x="48" y="102"/>
                    <a:pt x="50" y="104"/>
                    <a:pt x="52" y="104"/>
                  </a:cubicBezTo>
                  <a:cubicBezTo>
                    <a:pt x="54" y="104"/>
                    <a:pt x="56" y="102"/>
                    <a:pt x="56" y="100"/>
                  </a:cubicBezTo>
                  <a:cubicBezTo>
                    <a:pt x="56" y="98"/>
                    <a:pt x="54" y="96"/>
                    <a:pt x="52" y="96"/>
                  </a:cubicBezTo>
                  <a:moveTo>
                    <a:pt x="108" y="128"/>
                  </a:moveTo>
                  <a:cubicBezTo>
                    <a:pt x="106" y="128"/>
                    <a:pt x="104" y="130"/>
                    <a:pt x="104" y="132"/>
                  </a:cubicBezTo>
                  <a:cubicBezTo>
                    <a:pt x="104" y="134"/>
                    <a:pt x="106" y="136"/>
                    <a:pt x="108" y="136"/>
                  </a:cubicBezTo>
                  <a:cubicBezTo>
                    <a:pt x="110" y="136"/>
                    <a:pt x="112" y="134"/>
                    <a:pt x="112" y="132"/>
                  </a:cubicBezTo>
                  <a:cubicBezTo>
                    <a:pt x="112" y="130"/>
                    <a:pt x="110" y="128"/>
                    <a:pt x="108" y="128"/>
                  </a:cubicBezTo>
                  <a:moveTo>
                    <a:pt x="112" y="64"/>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32" y="64"/>
                    <a:pt x="32" y="64"/>
                    <a:pt x="32" y="64"/>
                  </a:cubicBezTo>
                  <a:cubicBezTo>
                    <a:pt x="13" y="77"/>
                    <a:pt x="0" y="99"/>
                    <a:pt x="0" y="124"/>
                  </a:cubicBezTo>
                  <a:cubicBezTo>
                    <a:pt x="0" y="144"/>
                    <a:pt x="9" y="163"/>
                    <a:pt x="22" y="176"/>
                  </a:cubicBezTo>
                  <a:cubicBezTo>
                    <a:pt x="122" y="176"/>
                    <a:pt x="122" y="176"/>
                    <a:pt x="122" y="176"/>
                  </a:cubicBezTo>
                  <a:cubicBezTo>
                    <a:pt x="135" y="163"/>
                    <a:pt x="144" y="144"/>
                    <a:pt x="144" y="124"/>
                  </a:cubicBezTo>
                  <a:cubicBezTo>
                    <a:pt x="144" y="99"/>
                    <a:pt x="131" y="77"/>
                    <a:pt x="112" y="64"/>
                  </a:cubicBezTo>
                  <a:moveTo>
                    <a:pt x="24" y="8"/>
                  </a:moveTo>
                  <a:cubicBezTo>
                    <a:pt x="120" y="8"/>
                    <a:pt x="120" y="8"/>
                    <a:pt x="120" y="8"/>
                  </a:cubicBezTo>
                  <a:cubicBezTo>
                    <a:pt x="120" y="16"/>
                    <a:pt x="120" y="16"/>
                    <a:pt x="120" y="16"/>
                  </a:cubicBezTo>
                  <a:cubicBezTo>
                    <a:pt x="24" y="16"/>
                    <a:pt x="24" y="16"/>
                    <a:pt x="24" y="16"/>
                  </a:cubicBezTo>
                  <a:lnTo>
                    <a:pt x="24" y="8"/>
                  </a:lnTo>
                  <a:close/>
                  <a:moveTo>
                    <a:pt x="104" y="24"/>
                  </a:moveTo>
                  <a:cubicBezTo>
                    <a:pt x="104" y="35"/>
                    <a:pt x="104" y="35"/>
                    <a:pt x="104" y="35"/>
                  </a:cubicBezTo>
                  <a:cubicBezTo>
                    <a:pt x="96" y="35"/>
                    <a:pt x="86" y="37"/>
                    <a:pt x="74" y="43"/>
                  </a:cubicBezTo>
                  <a:cubicBezTo>
                    <a:pt x="61" y="51"/>
                    <a:pt x="49" y="49"/>
                    <a:pt x="40" y="45"/>
                  </a:cubicBezTo>
                  <a:cubicBezTo>
                    <a:pt x="40" y="24"/>
                    <a:pt x="40" y="24"/>
                    <a:pt x="40" y="24"/>
                  </a:cubicBezTo>
                  <a:lnTo>
                    <a:pt x="104" y="24"/>
                  </a:lnTo>
                  <a:close/>
                  <a:moveTo>
                    <a:pt x="118" y="168"/>
                  </a:moveTo>
                  <a:cubicBezTo>
                    <a:pt x="26" y="168"/>
                    <a:pt x="26" y="168"/>
                    <a:pt x="26" y="168"/>
                  </a:cubicBezTo>
                  <a:cubicBezTo>
                    <a:pt x="14" y="156"/>
                    <a:pt x="8" y="141"/>
                    <a:pt x="8" y="124"/>
                  </a:cubicBezTo>
                  <a:cubicBezTo>
                    <a:pt x="8" y="103"/>
                    <a:pt x="19" y="83"/>
                    <a:pt x="36" y="71"/>
                  </a:cubicBezTo>
                  <a:cubicBezTo>
                    <a:pt x="39" y="69"/>
                    <a:pt x="40" y="67"/>
                    <a:pt x="40" y="64"/>
                  </a:cubicBezTo>
                  <a:cubicBezTo>
                    <a:pt x="40" y="53"/>
                    <a:pt x="40" y="53"/>
                    <a:pt x="40" y="53"/>
                  </a:cubicBezTo>
                  <a:cubicBezTo>
                    <a:pt x="45" y="55"/>
                    <a:pt x="50" y="56"/>
                    <a:pt x="57" y="56"/>
                  </a:cubicBezTo>
                  <a:cubicBezTo>
                    <a:pt x="63" y="56"/>
                    <a:pt x="71" y="55"/>
                    <a:pt x="78" y="50"/>
                  </a:cubicBezTo>
                  <a:cubicBezTo>
                    <a:pt x="88" y="45"/>
                    <a:pt x="97" y="43"/>
                    <a:pt x="104" y="43"/>
                  </a:cubicBezTo>
                  <a:cubicBezTo>
                    <a:pt x="104" y="64"/>
                    <a:pt x="104" y="64"/>
                    <a:pt x="104" y="64"/>
                  </a:cubicBezTo>
                  <a:cubicBezTo>
                    <a:pt x="104" y="67"/>
                    <a:pt x="105" y="69"/>
                    <a:pt x="108" y="71"/>
                  </a:cubicBezTo>
                  <a:cubicBezTo>
                    <a:pt x="125" y="83"/>
                    <a:pt x="136" y="103"/>
                    <a:pt x="136" y="124"/>
                  </a:cubicBezTo>
                  <a:cubicBezTo>
                    <a:pt x="136" y="141"/>
                    <a:pt x="130" y="156"/>
                    <a:pt x="118" y="168"/>
                  </a:cubicBezTo>
                  <a:moveTo>
                    <a:pt x="84" y="72"/>
                  </a:moveTo>
                  <a:cubicBezTo>
                    <a:pt x="77" y="72"/>
                    <a:pt x="72" y="77"/>
                    <a:pt x="72" y="84"/>
                  </a:cubicBezTo>
                  <a:cubicBezTo>
                    <a:pt x="72" y="91"/>
                    <a:pt x="77" y="96"/>
                    <a:pt x="84" y="96"/>
                  </a:cubicBezTo>
                  <a:cubicBezTo>
                    <a:pt x="91" y="96"/>
                    <a:pt x="96" y="91"/>
                    <a:pt x="96" y="84"/>
                  </a:cubicBezTo>
                  <a:cubicBezTo>
                    <a:pt x="96" y="77"/>
                    <a:pt x="91" y="72"/>
                    <a:pt x="84" y="72"/>
                  </a:cubicBezTo>
                  <a:moveTo>
                    <a:pt x="84" y="88"/>
                  </a:moveTo>
                  <a:cubicBezTo>
                    <a:pt x="82" y="88"/>
                    <a:pt x="80" y="86"/>
                    <a:pt x="80" y="84"/>
                  </a:cubicBezTo>
                  <a:cubicBezTo>
                    <a:pt x="80" y="82"/>
                    <a:pt x="82" y="80"/>
                    <a:pt x="84" y="80"/>
                  </a:cubicBezTo>
                  <a:cubicBezTo>
                    <a:pt x="86" y="80"/>
                    <a:pt x="88" y="82"/>
                    <a:pt x="88" y="84"/>
                  </a:cubicBezTo>
                  <a:cubicBezTo>
                    <a:pt x="88" y="86"/>
                    <a:pt x="86" y="88"/>
                    <a:pt x="84" y="88"/>
                  </a:cubicBezTo>
                  <a:moveTo>
                    <a:pt x="72" y="112"/>
                  </a:moveTo>
                  <a:cubicBezTo>
                    <a:pt x="68" y="112"/>
                    <a:pt x="64" y="116"/>
                    <a:pt x="64" y="120"/>
                  </a:cubicBezTo>
                  <a:cubicBezTo>
                    <a:pt x="64" y="124"/>
                    <a:pt x="68" y="128"/>
                    <a:pt x="72" y="128"/>
                  </a:cubicBezTo>
                  <a:cubicBezTo>
                    <a:pt x="76" y="128"/>
                    <a:pt x="80" y="124"/>
                    <a:pt x="80" y="120"/>
                  </a:cubicBezTo>
                  <a:cubicBezTo>
                    <a:pt x="80" y="116"/>
                    <a:pt x="76" y="112"/>
                    <a:pt x="72" y="112"/>
                  </a:cubicBezTo>
                  <a:moveTo>
                    <a:pt x="84" y="144"/>
                  </a:moveTo>
                  <a:cubicBezTo>
                    <a:pt x="82" y="144"/>
                    <a:pt x="80" y="146"/>
                    <a:pt x="80" y="148"/>
                  </a:cubicBezTo>
                  <a:cubicBezTo>
                    <a:pt x="80" y="150"/>
                    <a:pt x="82" y="152"/>
                    <a:pt x="84" y="152"/>
                  </a:cubicBezTo>
                  <a:cubicBezTo>
                    <a:pt x="86" y="152"/>
                    <a:pt x="88" y="150"/>
                    <a:pt x="88" y="148"/>
                  </a:cubicBezTo>
                  <a:cubicBezTo>
                    <a:pt x="88" y="146"/>
                    <a:pt x="86" y="144"/>
                    <a:pt x="84" y="1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350038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anim calcmode="lin" valueType="num">
                                      <p:cBhvr>
                                        <p:cTn id="26" dur="1250" fill="hold"/>
                                        <p:tgtEl>
                                          <p:spTgt spid="21"/>
                                        </p:tgtEl>
                                        <p:attrNameLst>
                                          <p:attrName>ppt_x</p:attrName>
                                        </p:attrNameLst>
                                      </p:cBhvr>
                                      <p:tavLst>
                                        <p:tav tm="0">
                                          <p:val>
                                            <p:strVal val="#ppt_x"/>
                                          </p:val>
                                        </p:tav>
                                        <p:tav tm="100000">
                                          <p:val>
                                            <p:strVal val="#ppt_x"/>
                                          </p:val>
                                        </p:tav>
                                      </p:tavLst>
                                    </p:anim>
                                    <p:anim calcmode="lin" valueType="num">
                                      <p:cBhvr>
                                        <p:cTn id="27" dur="1125" decel="100000" fill="hold"/>
                                        <p:tgtEl>
                                          <p:spTgt spid="2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Chevron 29">
            <a:extLst>
              <a:ext uri="{FF2B5EF4-FFF2-40B4-BE49-F238E27FC236}">
                <a16:creationId xmlns:a16="http://schemas.microsoft.com/office/drawing/2014/main" id="{544034A7-5792-44E8-A84D-889162FF9129}"/>
              </a:ext>
            </a:extLst>
          </p:cNvPr>
          <p:cNvSpPr/>
          <p:nvPr userDrawn="1"/>
        </p:nvSpPr>
        <p:spPr>
          <a:xfrm>
            <a:off x="1360500" y="2180350"/>
            <a:ext cx="2639692" cy="158629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1" name="Chevron 37">
            <a:extLst>
              <a:ext uri="{FF2B5EF4-FFF2-40B4-BE49-F238E27FC236}">
                <a16:creationId xmlns:a16="http://schemas.microsoft.com/office/drawing/2014/main" id="{840FADF5-F27E-4433-B2C9-DAF507F47CA3}"/>
              </a:ext>
            </a:extLst>
          </p:cNvPr>
          <p:cNvSpPr/>
          <p:nvPr/>
        </p:nvSpPr>
        <p:spPr>
          <a:xfrm>
            <a:off x="3771458" y="2180350"/>
            <a:ext cx="2639693" cy="158629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7" name="Chevron 41">
            <a:extLst>
              <a:ext uri="{FF2B5EF4-FFF2-40B4-BE49-F238E27FC236}">
                <a16:creationId xmlns:a16="http://schemas.microsoft.com/office/drawing/2014/main" id="{2E1E241B-AF3D-420F-9E6D-596920DFAA18}"/>
              </a:ext>
            </a:extLst>
          </p:cNvPr>
          <p:cNvSpPr/>
          <p:nvPr/>
        </p:nvSpPr>
        <p:spPr>
          <a:xfrm>
            <a:off x="6205036" y="2180350"/>
            <a:ext cx="2639692" cy="158629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2" name="Chevron 45">
            <a:extLst>
              <a:ext uri="{FF2B5EF4-FFF2-40B4-BE49-F238E27FC236}">
                <a16:creationId xmlns:a16="http://schemas.microsoft.com/office/drawing/2014/main" id="{6C1535FE-A799-4773-80EF-9685E0E76CEF}"/>
              </a:ext>
            </a:extLst>
          </p:cNvPr>
          <p:cNvSpPr/>
          <p:nvPr/>
        </p:nvSpPr>
        <p:spPr>
          <a:xfrm>
            <a:off x="8638615" y="2180350"/>
            <a:ext cx="2639691" cy="158629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1299511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860354" y="2971800"/>
            <a:ext cx="4257555"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ACTIVITY 1</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404260" y="387608"/>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Activity Title</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6404259" y="956479"/>
            <a:ext cx="4927387" cy="120143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404259" y="2634287"/>
            <a:ext cx="5350469"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Prompting Questions</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6404259" y="3176997"/>
            <a:ext cx="5350469" cy="1489349"/>
          </a:xfrm>
          <a:prstGeom prst="rect">
            <a:avLst/>
          </a:prstGeom>
        </p:spPr>
        <p:txBody>
          <a:bodyPr/>
          <a:lstStyle>
            <a:lvl1pPr marL="463550" indent="-463550">
              <a:buFont typeface="Arial" panose="020B0604020202020204" pitchFamily="34" charset="0"/>
              <a:buChar char="•"/>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1">
            <a:extLst>
              <a:ext uri="{FF2B5EF4-FFF2-40B4-BE49-F238E27FC236}">
                <a16:creationId xmlns:a16="http://schemas.microsoft.com/office/drawing/2014/main" id="{CD629726-CAE8-4897-AC46-589A67E4677E}"/>
              </a:ext>
            </a:extLst>
          </p:cNvPr>
          <p:cNvSpPr>
            <a:spLocks noGrp="1"/>
          </p:cNvSpPr>
          <p:nvPr>
            <p:ph type="body" sz="quarter" idx="15" hasCustomPrompt="1"/>
          </p:nvPr>
        </p:nvSpPr>
        <p:spPr>
          <a:xfrm>
            <a:off x="6404260" y="5110447"/>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Time Allocated</a:t>
            </a:r>
          </a:p>
        </p:txBody>
      </p:sp>
      <p:sp>
        <p:nvSpPr>
          <p:cNvPr id="15" name="Text Placeholder 11">
            <a:extLst>
              <a:ext uri="{FF2B5EF4-FFF2-40B4-BE49-F238E27FC236}">
                <a16:creationId xmlns:a16="http://schemas.microsoft.com/office/drawing/2014/main" id="{C4B91B4E-4451-4367-83B3-8A95F12FA3AF}"/>
              </a:ext>
            </a:extLst>
          </p:cNvPr>
          <p:cNvSpPr>
            <a:spLocks noGrp="1"/>
          </p:cNvSpPr>
          <p:nvPr>
            <p:ph type="body" sz="quarter" idx="16" hasCustomPrompt="1"/>
          </p:nvPr>
        </p:nvSpPr>
        <p:spPr>
          <a:xfrm>
            <a:off x="6425005" y="5667733"/>
            <a:ext cx="4906641" cy="802659"/>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12444859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39" name="Group 38">
            <a:extLst>
              <a:ext uri="{FF2B5EF4-FFF2-40B4-BE49-F238E27FC236}">
                <a16:creationId xmlns:a16="http://schemas.microsoft.com/office/drawing/2014/main" id="{CD0E3341-4172-4EF4-8324-A3756D513F15}"/>
              </a:ext>
            </a:extLst>
          </p:cNvPr>
          <p:cNvGrpSpPr/>
          <p:nvPr userDrawn="1"/>
        </p:nvGrpSpPr>
        <p:grpSpPr>
          <a:xfrm>
            <a:off x="8013349" y="3522996"/>
            <a:ext cx="2351642" cy="2260363"/>
            <a:chOff x="11930256" y="4577165"/>
            <a:chExt cx="3839567" cy="3690534"/>
          </a:xfrm>
        </p:grpSpPr>
        <p:sp>
          <p:nvSpPr>
            <p:cNvPr id="35" name="Left Brace 34">
              <a:extLst>
                <a:ext uri="{FF2B5EF4-FFF2-40B4-BE49-F238E27FC236}">
                  <a16:creationId xmlns:a16="http://schemas.microsoft.com/office/drawing/2014/main" id="{4B20F5D6-A00B-4B03-90C1-DE2DC681D129}"/>
                </a:ext>
              </a:extLst>
            </p:cNvPr>
            <p:cNvSpPr/>
            <p:nvPr userDrawn="1"/>
          </p:nvSpPr>
          <p:spPr>
            <a:xfrm rot="5400000">
              <a:off x="13630397" y="2877024"/>
              <a:ext cx="381000" cy="3781281"/>
            </a:xfrm>
            <a:prstGeom prst="leftBrace">
              <a:avLst>
                <a:gd name="adj1" fmla="val 48333"/>
                <a:gd name="adj2" fmla="val 50000"/>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6" name="Freeform 61">
              <a:extLst>
                <a:ext uri="{FF2B5EF4-FFF2-40B4-BE49-F238E27FC236}">
                  <a16:creationId xmlns:a16="http://schemas.microsoft.com/office/drawing/2014/main" id="{7827AB57-DEA0-4E91-BDBE-E04CE1C10D4D}"/>
                </a:ext>
              </a:extLst>
            </p:cNvPr>
            <p:cNvSpPr/>
            <p:nvPr userDrawn="1"/>
          </p:nvSpPr>
          <p:spPr>
            <a:xfrm>
              <a:off x="14642204"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29 h 2807328"/>
                <a:gd name="connsiteX4" fmla="*/ 937160 w 1127619"/>
                <a:gd name="connsiteY4" fmla="*/ 731705 h 2807328"/>
                <a:gd name="connsiteX5" fmla="*/ 1124681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8 w 1127619"/>
                <a:gd name="connsiteY30" fmla="*/ 1418442 h 2807328"/>
                <a:gd name="connsiteX31" fmla="*/ 190459 w 1127619"/>
                <a:gd name="connsiteY31" fmla="*/ 740700 h 2807328"/>
                <a:gd name="connsiteX32" fmla="*/ 197961 w 1127619"/>
                <a:gd name="connsiteY32" fmla="*/ 725901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29"/>
                  </a:lnTo>
                  <a:lnTo>
                    <a:pt x="937160" y="731705"/>
                  </a:lnTo>
                  <a:lnTo>
                    <a:pt x="1124681" y="1409447"/>
                  </a:lnTo>
                  <a:cubicBezTo>
                    <a:pt x="1136547" y="1452330"/>
                    <a:pt x="1111402" y="1496711"/>
                    <a:pt x="1068519" y="1508576"/>
                  </a:cubicBezTo>
                  <a:lnTo>
                    <a:pt x="1063670" y="1509918"/>
                  </a:lnTo>
                  <a:cubicBezTo>
                    <a:pt x="1020787" y="1521783"/>
                    <a:pt x="976405"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4" y="1505634"/>
                    <a:pt x="106832" y="1530778"/>
                    <a:pt x="63949" y="1518913"/>
                  </a:cubicBezTo>
                  <a:lnTo>
                    <a:pt x="59100" y="1517571"/>
                  </a:lnTo>
                  <a:cubicBezTo>
                    <a:pt x="16217" y="1505706"/>
                    <a:pt x="-8928" y="1461325"/>
                    <a:pt x="2938" y="1418442"/>
                  </a:cubicBezTo>
                  <a:lnTo>
                    <a:pt x="190459" y="740700"/>
                  </a:lnTo>
                  <a:lnTo>
                    <a:pt x="197961" y="725901"/>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7" name="Freeform 62">
              <a:extLst>
                <a:ext uri="{FF2B5EF4-FFF2-40B4-BE49-F238E27FC236}">
                  <a16:creationId xmlns:a16="http://schemas.microsoft.com/office/drawing/2014/main" id="{17854543-2CA2-4971-B8DE-900EF3FADA01}"/>
                </a:ext>
              </a:extLst>
            </p:cNvPr>
            <p:cNvSpPr/>
            <p:nvPr userDrawn="1"/>
          </p:nvSpPr>
          <p:spPr>
            <a:xfrm>
              <a:off x="1193967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8" name="Freeform 63">
              <a:extLst>
                <a:ext uri="{FF2B5EF4-FFF2-40B4-BE49-F238E27FC236}">
                  <a16:creationId xmlns:a16="http://schemas.microsoft.com/office/drawing/2014/main" id="{2DF80D61-F19F-4EC8-95F7-728D9D584B59}"/>
                </a:ext>
              </a:extLst>
            </p:cNvPr>
            <p:cNvSpPr/>
            <p:nvPr userDrawn="1"/>
          </p:nvSpPr>
          <p:spPr>
            <a:xfrm>
              <a:off x="1329093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grpSp>
        <p:nvGrpSpPr>
          <p:cNvPr id="48" name="Group 47">
            <a:extLst>
              <a:ext uri="{FF2B5EF4-FFF2-40B4-BE49-F238E27FC236}">
                <a16:creationId xmlns:a16="http://schemas.microsoft.com/office/drawing/2014/main" id="{D61A8769-D88E-4797-B4E4-4E6CC95ED20C}"/>
              </a:ext>
            </a:extLst>
          </p:cNvPr>
          <p:cNvGrpSpPr/>
          <p:nvPr userDrawn="1"/>
        </p:nvGrpSpPr>
        <p:grpSpPr>
          <a:xfrm>
            <a:off x="1948682" y="3522996"/>
            <a:ext cx="5787779" cy="2289346"/>
            <a:chOff x="2480825" y="4577164"/>
            <a:chExt cx="9330174" cy="3690535"/>
          </a:xfrm>
        </p:grpSpPr>
        <p:sp>
          <p:nvSpPr>
            <p:cNvPr id="40" name="Left Brace 39">
              <a:extLst>
                <a:ext uri="{FF2B5EF4-FFF2-40B4-BE49-F238E27FC236}">
                  <a16:creationId xmlns:a16="http://schemas.microsoft.com/office/drawing/2014/main" id="{388B3896-A4AA-4811-B588-EF0135FCB2CC}"/>
                </a:ext>
              </a:extLst>
            </p:cNvPr>
            <p:cNvSpPr/>
            <p:nvPr userDrawn="1"/>
          </p:nvSpPr>
          <p:spPr>
            <a:xfrm rot="5400000">
              <a:off x="7000896" y="148060"/>
              <a:ext cx="381000" cy="9239207"/>
            </a:xfrm>
            <a:prstGeom prst="leftBrace">
              <a:avLst>
                <a:gd name="adj1" fmla="val 48333"/>
                <a:gd name="adj2" fmla="val 50000"/>
              </a:avLst>
            </a:prstGeom>
            <a:ln w="38100" cap="sq">
              <a:solidFill>
                <a:srgbClr val="4280A5"/>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1" name="Freeform 29">
              <a:extLst>
                <a:ext uri="{FF2B5EF4-FFF2-40B4-BE49-F238E27FC236}">
                  <a16:creationId xmlns:a16="http://schemas.microsoft.com/office/drawing/2014/main" id="{9CAFD523-325F-4816-AD32-D0019BCCB349}"/>
                </a:ext>
              </a:extLst>
            </p:cNvPr>
            <p:cNvSpPr/>
            <p:nvPr userDrawn="1"/>
          </p:nvSpPr>
          <p:spPr>
            <a:xfrm>
              <a:off x="248082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2" name="Freeform 30">
              <a:extLst>
                <a:ext uri="{FF2B5EF4-FFF2-40B4-BE49-F238E27FC236}">
                  <a16:creationId xmlns:a16="http://schemas.microsoft.com/office/drawing/2014/main" id="{97CF6E74-4032-4E5E-BF57-AD6F6B4F9593}"/>
                </a:ext>
              </a:extLst>
            </p:cNvPr>
            <p:cNvSpPr/>
            <p:nvPr userDrawn="1"/>
          </p:nvSpPr>
          <p:spPr>
            <a:xfrm>
              <a:off x="383208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3" name="Freeform 52">
              <a:extLst>
                <a:ext uri="{FF2B5EF4-FFF2-40B4-BE49-F238E27FC236}">
                  <a16:creationId xmlns:a16="http://schemas.microsoft.com/office/drawing/2014/main" id="{48028807-5CD2-4C4F-95B8-B1BCAF76BFA7}"/>
                </a:ext>
              </a:extLst>
            </p:cNvPr>
            <p:cNvSpPr/>
            <p:nvPr userDrawn="1"/>
          </p:nvSpPr>
          <p:spPr>
            <a:xfrm>
              <a:off x="518335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4" name="Freeform 53">
              <a:extLst>
                <a:ext uri="{FF2B5EF4-FFF2-40B4-BE49-F238E27FC236}">
                  <a16:creationId xmlns:a16="http://schemas.microsoft.com/office/drawing/2014/main" id="{D7595E7F-2CA6-4DF0-AFDE-F33B4F6FBE0E}"/>
                </a:ext>
              </a:extLst>
            </p:cNvPr>
            <p:cNvSpPr/>
            <p:nvPr userDrawn="1"/>
          </p:nvSpPr>
          <p:spPr>
            <a:xfrm>
              <a:off x="653461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5" name="Freeform 54">
              <a:extLst>
                <a:ext uri="{FF2B5EF4-FFF2-40B4-BE49-F238E27FC236}">
                  <a16:creationId xmlns:a16="http://schemas.microsoft.com/office/drawing/2014/main" id="{C124E1EF-D457-4AF9-8A2F-6803E6B3E76B}"/>
                </a:ext>
              </a:extLst>
            </p:cNvPr>
            <p:cNvSpPr/>
            <p:nvPr userDrawn="1"/>
          </p:nvSpPr>
          <p:spPr>
            <a:xfrm>
              <a:off x="7885881"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6" name="Freeform 55">
              <a:extLst>
                <a:ext uri="{FF2B5EF4-FFF2-40B4-BE49-F238E27FC236}">
                  <a16:creationId xmlns:a16="http://schemas.microsoft.com/office/drawing/2014/main" id="{693FE5C7-D5EB-4C53-991C-30B8E44496C1}"/>
                </a:ext>
              </a:extLst>
            </p:cNvPr>
            <p:cNvSpPr/>
            <p:nvPr userDrawn="1"/>
          </p:nvSpPr>
          <p:spPr>
            <a:xfrm>
              <a:off x="923714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7" name="Freeform 56">
              <a:extLst>
                <a:ext uri="{FF2B5EF4-FFF2-40B4-BE49-F238E27FC236}">
                  <a16:creationId xmlns:a16="http://schemas.microsoft.com/office/drawing/2014/main" id="{3D6747E0-CB5C-4393-B159-82EFD75DF8BB}"/>
                </a:ext>
              </a:extLst>
            </p:cNvPr>
            <p:cNvSpPr/>
            <p:nvPr userDrawn="1"/>
          </p:nvSpPr>
          <p:spPr>
            <a:xfrm>
              <a:off x="1058840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sp>
        <p:nvSpPr>
          <p:cNvPr id="51" name="Oval 50">
            <a:extLst>
              <a:ext uri="{FF2B5EF4-FFF2-40B4-BE49-F238E27FC236}">
                <a16:creationId xmlns:a16="http://schemas.microsoft.com/office/drawing/2014/main" id="{C4F61880-654E-4B79-AE15-39E7C26386AE}"/>
              </a:ext>
            </a:extLst>
          </p:cNvPr>
          <p:cNvSpPr/>
          <p:nvPr userDrawn="1"/>
        </p:nvSpPr>
        <p:spPr>
          <a:xfrm>
            <a:off x="4288809" y="2203276"/>
            <a:ext cx="1163953" cy="1163953"/>
          </a:xfrm>
          <a:prstGeom prst="ellipse">
            <a:avLst/>
          </a:prstGeom>
          <a:solidFill>
            <a:srgbClr val="4280A5"/>
          </a:solidFill>
          <a:ln w="38100">
            <a:solidFill>
              <a:srgbClr val="4280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2" name="Text Placeholder 19">
            <a:extLst>
              <a:ext uri="{FF2B5EF4-FFF2-40B4-BE49-F238E27FC236}">
                <a16:creationId xmlns:a16="http://schemas.microsoft.com/office/drawing/2014/main" id="{C7D18177-4765-4FED-9E17-0650B353B30A}"/>
              </a:ext>
            </a:extLst>
          </p:cNvPr>
          <p:cNvSpPr>
            <a:spLocks noGrp="1"/>
          </p:cNvSpPr>
          <p:nvPr>
            <p:ph type="body" sz="quarter" idx="16" hasCustomPrompt="1"/>
          </p:nvPr>
        </p:nvSpPr>
        <p:spPr>
          <a:xfrm>
            <a:off x="4231137"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73%</a:t>
            </a:r>
          </a:p>
        </p:txBody>
      </p:sp>
      <p:sp>
        <p:nvSpPr>
          <p:cNvPr id="54" name="Text Placeholder 19">
            <a:extLst>
              <a:ext uri="{FF2B5EF4-FFF2-40B4-BE49-F238E27FC236}">
                <a16:creationId xmlns:a16="http://schemas.microsoft.com/office/drawing/2014/main" id="{CA090456-6F09-487E-8832-58C430D7CEC4}"/>
              </a:ext>
            </a:extLst>
          </p:cNvPr>
          <p:cNvSpPr>
            <a:spLocks noGrp="1"/>
          </p:cNvSpPr>
          <p:nvPr>
            <p:ph type="body" sz="quarter" idx="18" hasCustomPrompt="1"/>
          </p:nvPr>
        </p:nvSpPr>
        <p:spPr>
          <a:xfrm>
            <a:off x="1575286" y="2367568"/>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6" name="Oval 55">
            <a:extLst>
              <a:ext uri="{FF2B5EF4-FFF2-40B4-BE49-F238E27FC236}">
                <a16:creationId xmlns:a16="http://schemas.microsoft.com/office/drawing/2014/main" id="{C2D655FD-3561-4DA3-9F1C-CB130E643799}"/>
              </a:ext>
            </a:extLst>
          </p:cNvPr>
          <p:cNvSpPr/>
          <p:nvPr userDrawn="1"/>
        </p:nvSpPr>
        <p:spPr>
          <a:xfrm>
            <a:off x="8610075" y="2180350"/>
            <a:ext cx="1163953" cy="1163953"/>
          </a:xfrm>
          <a:prstGeom prst="ellipse">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7" name="Text Placeholder 19">
            <a:extLst>
              <a:ext uri="{FF2B5EF4-FFF2-40B4-BE49-F238E27FC236}">
                <a16:creationId xmlns:a16="http://schemas.microsoft.com/office/drawing/2014/main" id="{CC8D02A9-AEB2-49D5-9700-B497CCCCFC55}"/>
              </a:ext>
            </a:extLst>
          </p:cNvPr>
          <p:cNvSpPr>
            <a:spLocks noGrp="1"/>
          </p:cNvSpPr>
          <p:nvPr>
            <p:ph type="body" sz="quarter" idx="20" hasCustomPrompt="1"/>
          </p:nvPr>
        </p:nvSpPr>
        <p:spPr>
          <a:xfrm>
            <a:off x="5890040" y="2367567"/>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8" name="Text Placeholder 19">
            <a:extLst>
              <a:ext uri="{FF2B5EF4-FFF2-40B4-BE49-F238E27FC236}">
                <a16:creationId xmlns:a16="http://schemas.microsoft.com/office/drawing/2014/main" id="{6BD99F25-8068-48A3-B2F7-2ADD3B947A78}"/>
              </a:ext>
            </a:extLst>
          </p:cNvPr>
          <p:cNvSpPr>
            <a:spLocks noGrp="1"/>
          </p:cNvSpPr>
          <p:nvPr>
            <p:ph type="body" sz="quarter" idx="21" hasCustomPrompt="1"/>
          </p:nvPr>
        </p:nvSpPr>
        <p:spPr>
          <a:xfrm>
            <a:off x="8589343"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27%</a:t>
            </a:r>
          </a:p>
        </p:txBody>
      </p:sp>
    </p:spTree>
    <p:extLst>
      <p:ext uri="{BB962C8B-B14F-4D97-AF65-F5344CB8AC3E}">
        <p14:creationId xmlns:p14="http://schemas.microsoft.com/office/powerpoint/2010/main" val="20051579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8853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5" name="Graphic 4" descr="Woman">
            <a:extLst>
              <a:ext uri="{FF2B5EF4-FFF2-40B4-BE49-F238E27FC236}">
                <a16:creationId xmlns:a16="http://schemas.microsoft.com/office/drawing/2014/main" id="{20EE0DA6-1230-40B7-B8E5-0F2A0815E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0418" y="4147066"/>
            <a:ext cx="1787236" cy="1787236"/>
          </a:xfrm>
          <a:prstGeom prst="rect">
            <a:avLst/>
          </a:prstGeom>
        </p:spPr>
      </p:pic>
      <p:pic>
        <p:nvPicPr>
          <p:cNvPr id="26" name="Graphic 25" descr="Woman">
            <a:extLst>
              <a:ext uri="{FF2B5EF4-FFF2-40B4-BE49-F238E27FC236}">
                <a16:creationId xmlns:a16="http://schemas.microsoft.com/office/drawing/2014/main" id="{211A8970-CD8E-412A-9594-256AADEE8C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9747" y="4147066"/>
            <a:ext cx="1787236" cy="1787236"/>
          </a:xfrm>
          <a:prstGeom prst="rect">
            <a:avLst/>
          </a:prstGeom>
        </p:spPr>
      </p:pic>
      <p:sp>
        <p:nvSpPr>
          <p:cNvPr id="6" name="Minus Sign 5">
            <a:extLst>
              <a:ext uri="{FF2B5EF4-FFF2-40B4-BE49-F238E27FC236}">
                <a16:creationId xmlns:a16="http://schemas.microsoft.com/office/drawing/2014/main" id="{74D55D73-D3E3-4CE3-AB99-112D6BD745BC}"/>
              </a:ext>
            </a:extLst>
          </p:cNvPr>
          <p:cNvSpPr/>
          <p:nvPr userDrawn="1"/>
        </p:nvSpPr>
        <p:spPr>
          <a:xfrm>
            <a:off x="9045983" y="1373144"/>
            <a:ext cx="135434" cy="7335079"/>
          </a:xfrm>
          <a:prstGeom prst="mathMinus">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3736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948426" y="1740894"/>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948427" y="2371866"/>
            <a:ext cx="3660856" cy="3115369"/>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9" name="Group 28">
            <a:extLst>
              <a:ext uri="{FF2B5EF4-FFF2-40B4-BE49-F238E27FC236}">
                <a16:creationId xmlns:a16="http://schemas.microsoft.com/office/drawing/2014/main" id="{DC0A8E6F-6BDE-409A-9461-7A102A2CDCD4}"/>
              </a:ext>
            </a:extLst>
          </p:cNvPr>
          <p:cNvGrpSpPr/>
          <p:nvPr userDrawn="1"/>
        </p:nvGrpSpPr>
        <p:grpSpPr>
          <a:xfrm>
            <a:off x="4725094" y="1401857"/>
            <a:ext cx="7343447" cy="4085378"/>
            <a:chOff x="6239887" y="2145218"/>
            <a:chExt cx="11011835" cy="6126210"/>
          </a:xfrm>
        </p:grpSpPr>
        <p:grpSp>
          <p:nvGrpSpPr>
            <p:cNvPr id="30" name="Group 29">
              <a:extLst>
                <a:ext uri="{FF2B5EF4-FFF2-40B4-BE49-F238E27FC236}">
                  <a16:creationId xmlns:a16="http://schemas.microsoft.com/office/drawing/2014/main" id="{32D6E503-55DD-4A81-B6C8-1ABEF5B8AF5B}"/>
                </a:ext>
              </a:extLst>
            </p:cNvPr>
            <p:cNvGrpSpPr/>
            <p:nvPr/>
          </p:nvGrpSpPr>
          <p:grpSpPr>
            <a:xfrm>
              <a:off x="6629400" y="2914446"/>
              <a:ext cx="10287000" cy="5356982"/>
              <a:chOff x="6523105" y="3225163"/>
              <a:chExt cx="10287000" cy="5356982"/>
            </a:xfrm>
          </p:grpSpPr>
          <p:sp>
            <p:nvSpPr>
              <p:cNvPr id="37" name="Snip Same Side Corner Rectangle 3">
                <a:extLst>
                  <a:ext uri="{FF2B5EF4-FFF2-40B4-BE49-F238E27FC236}">
                    <a16:creationId xmlns:a16="http://schemas.microsoft.com/office/drawing/2014/main" id="{53E123C1-6FED-46D0-BB9F-AD24C8228862}"/>
                  </a:ext>
                </a:extLst>
              </p:cNvPr>
              <p:cNvSpPr/>
              <p:nvPr/>
            </p:nvSpPr>
            <p:spPr>
              <a:xfrm>
                <a:off x="6523105" y="7419113"/>
                <a:ext cx="10287000" cy="381258"/>
              </a:xfrm>
              <a:prstGeom prst="snip2SameRect">
                <a:avLst>
                  <a:gd name="adj1" fmla="val 50000"/>
                  <a:gd name="adj2" fmla="val 50000"/>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38" name="Group 37">
                <a:extLst>
                  <a:ext uri="{FF2B5EF4-FFF2-40B4-BE49-F238E27FC236}">
                    <a16:creationId xmlns:a16="http://schemas.microsoft.com/office/drawing/2014/main" id="{8AB72115-75EC-4A15-B337-424A46E5BD21}"/>
                  </a:ext>
                </a:extLst>
              </p:cNvPr>
              <p:cNvGrpSpPr/>
              <p:nvPr/>
            </p:nvGrpSpPr>
            <p:grpSpPr>
              <a:xfrm>
                <a:off x="7082737" y="3225163"/>
                <a:ext cx="9167737" cy="5356982"/>
                <a:chOff x="7082310" y="3225163"/>
                <a:chExt cx="9167737" cy="5356982"/>
              </a:xfrm>
            </p:grpSpPr>
            <p:grpSp>
              <p:nvGrpSpPr>
                <p:cNvPr id="39" name="Group 38">
                  <a:extLst>
                    <a:ext uri="{FF2B5EF4-FFF2-40B4-BE49-F238E27FC236}">
                      <a16:creationId xmlns:a16="http://schemas.microsoft.com/office/drawing/2014/main" id="{CBD606E8-44A1-4341-88C1-D3A2A4DCCFCF}"/>
                    </a:ext>
                  </a:extLst>
                </p:cNvPr>
                <p:cNvGrpSpPr/>
                <p:nvPr/>
              </p:nvGrpSpPr>
              <p:grpSpPr>
                <a:xfrm>
                  <a:off x="7082737" y="8074468"/>
                  <a:ext cx="9166883" cy="507677"/>
                  <a:chOff x="7083164" y="8074468"/>
                  <a:chExt cx="9166883" cy="507677"/>
                </a:xfrm>
              </p:grpSpPr>
              <p:sp>
                <p:nvSpPr>
                  <p:cNvPr id="47" name="TextBox 46">
                    <a:extLst>
                      <a:ext uri="{FF2B5EF4-FFF2-40B4-BE49-F238E27FC236}">
                        <a16:creationId xmlns:a16="http://schemas.microsoft.com/office/drawing/2014/main" id="{D19A18CD-1FE5-4534-A4AB-C9BEC528D263}"/>
                      </a:ext>
                    </a:extLst>
                  </p:cNvPr>
                  <p:cNvSpPr txBox="1"/>
                  <p:nvPr/>
                </p:nvSpPr>
                <p:spPr>
                  <a:xfrm>
                    <a:off x="8642221"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feb-15</a:t>
                    </a:r>
                    <a:endParaRPr lang="uk-UA" sz="1600" b="1">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7C391CB-9345-4C85-9D0F-21FD3BDBD7CC}"/>
                      </a:ext>
                    </a:extLst>
                  </p:cNvPr>
                  <p:cNvSpPr txBox="1"/>
                  <p:nvPr/>
                </p:nvSpPr>
                <p:spPr>
                  <a:xfrm>
                    <a:off x="10201278"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mar-15</a:t>
                    </a:r>
                    <a:endParaRPr lang="uk-UA" sz="1600" b="1">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61F5EE49-625C-490B-9E91-EAA45CA25BA3}"/>
                      </a:ext>
                    </a:extLst>
                  </p:cNvPr>
                  <p:cNvSpPr txBox="1"/>
                  <p:nvPr/>
                </p:nvSpPr>
                <p:spPr>
                  <a:xfrm>
                    <a:off x="11760335"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apr-15</a:t>
                    </a:r>
                    <a:endParaRPr lang="uk-UA" sz="1600" b="1">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A5BD4C78-39CE-4832-BA0D-40EEFEA8097B}"/>
                      </a:ext>
                    </a:extLst>
                  </p:cNvPr>
                  <p:cNvSpPr txBox="1"/>
                  <p:nvPr/>
                </p:nvSpPr>
                <p:spPr>
                  <a:xfrm>
                    <a:off x="13319391" y="8074468"/>
                    <a:ext cx="1559055"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may-15</a:t>
                    </a:r>
                    <a:endParaRPr lang="uk-UA" sz="1600" b="1">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1213F8B3-9FA5-4F77-8626-B533E270B84D}"/>
                      </a:ext>
                    </a:extLst>
                  </p:cNvPr>
                  <p:cNvSpPr txBox="1"/>
                  <p:nvPr/>
                </p:nvSpPr>
                <p:spPr>
                  <a:xfrm>
                    <a:off x="7083164"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jan-15</a:t>
                    </a:r>
                    <a:endParaRPr lang="uk-UA" sz="1600" b="1">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7A578D3-433E-43E7-AD5F-E6D2950455F3}"/>
                      </a:ext>
                    </a:extLst>
                  </p:cNvPr>
                  <p:cNvSpPr txBox="1"/>
                  <p:nvPr/>
                </p:nvSpPr>
                <p:spPr>
                  <a:xfrm>
                    <a:off x="14878447"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jun-15</a:t>
                    </a:r>
                    <a:endParaRPr lang="uk-UA" sz="1600" b="1">
                      <a:solidFill>
                        <a:schemeClr val="bg1"/>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4146A746-DF47-4681-A948-ACA33A426E77}"/>
                    </a:ext>
                  </a:extLst>
                </p:cNvPr>
                <p:cNvGrpSpPr/>
                <p:nvPr/>
              </p:nvGrpSpPr>
              <p:grpSpPr>
                <a:xfrm>
                  <a:off x="7082310" y="3225163"/>
                  <a:ext cx="9167737" cy="3950884"/>
                  <a:chOff x="7082310" y="3225163"/>
                  <a:chExt cx="9167737" cy="3950884"/>
                </a:xfrm>
              </p:grpSpPr>
              <p:sp>
                <p:nvSpPr>
                  <p:cNvPr id="41" name="Isosceles Triangle 40">
                    <a:extLst>
                      <a:ext uri="{FF2B5EF4-FFF2-40B4-BE49-F238E27FC236}">
                        <a16:creationId xmlns:a16="http://schemas.microsoft.com/office/drawing/2014/main" id="{CA20ADC8-A92D-48E5-A2FF-723A908DB24D}"/>
                      </a:ext>
                    </a:extLst>
                  </p:cNvPr>
                  <p:cNvSpPr/>
                  <p:nvPr/>
                </p:nvSpPr>
                <p:spPr>
                  <a:xfrm>
                    <a:off x="7082310" y="5566903"/>
                    <a:ext cx="1373308" cy="1609144"/>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2" name="Isosceles Triangle 41">
                    <a:extLst>
                      <a:ext uri="{FF2B5EF4-FFF2-40B4-BE49-F238E27FC236}">
                        <a16:creationId xmlns:a16="http://schemas.microsoft.com/office/drawing/2014/main" id="{8B4269F0-0BC3-45F2-A6E3-C9B7767A4F8F}"/>
                      </a:ext>
                    </a:extLst>
                  </p:cNvPr>
                  <p:cNvSpPr/>
                  <p:nvPr/>
                </p:nvSpPr>
                <p:spPr>
                  <a:xfrm>
                    <a:off x="8001000" y="3926049"/>
                    <a:ext cx="2773680" cy="3249998"/>
                  </a:xfrm>
                  <a:prstGeom prst="triangle">
                    <a:avLst/>
                  </a:prstGeom>
                  <a:solidFill>
                    <a:srgbClr val="4280A5">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3" name="Isosceles Triangle 42">
                    <a:extLst>
                      <a:ext uri="{FF2B5EF4-FFF2-40B4-BE49-F238E27FC236}">
                        <a16:creationId xmlns:a16="http://schemas.microsoft.com/office/drawing/2014/main" id="{4D2A23B6-32CD-463F-BFFB-E37AFC4E42EB}"/>
                      </a:ext>
                    </a:extLst>
                  </p:cNvPr>
                  <p:cNvSpPr/>
                  <p:nvPr/>
                </p:nvSpPr>
                <p:spPr>
                  <a:xfrm>
                    <a:off x="11572878" y="4343451"/>
                    <a:ext cx="2417452" cy="2832596"/>
                  </a:xfrm>
                  <a:prstGeom prst="triangle">
                    <a:avLst/>
                  </a:prstGeom>
                  <a:solidFill>
                    <a:srgbClr val="D34D26">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4" name="Isosceles Triangle 43">
                    <a:extLst>
                      <a:ext uri="{FF2B5EF4-FFF2-40B4-BE49-F238E27FC236}">
                        <a16:creationId xmlns:a16="http://schemas.microsoft.com/office/drawing/2014/main" id="{802F2434-33B4-4A32-99F7-5BFA99B96130}"/>
                      </a:ext>
                    </a:extLst>
                  </p:cNvPr>
                  <p:cNvSpPr/>
                  <p:nvPr/>
                </p:nvSpPr>
                <p:spPr>
                  <a:xfrm>
                    <a:off x="13412172" y="4677187"/>
                    <a:ext cx="2132628" cy="2498860"/>
                  </a:xfrm>
                  <a:prstGeom prst="triangle">
                    <a:avLst/>
                  </a:prstGeom>
                  <a:solidFill>
                    <a:srgbClr val="00206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5" name="Isosceles Triangle 44">
                    <a:extLst>
                      <a:ext uri="{FF2B5EF4-FFF2-40B4-BE49-F238E27FC236}">
                        <a16:creationId xmlns:a16="http://schemas.microsoft.com/office/drawing/2014/main" id="{0F7C6D17-B93B-4927-ACE3-3D390C5DE331}"/>
                      </a:ext>
                    </a:extLst>
                  </p:cNvPr>
                  <p:cNvSpPr/>
                  <p:nvPr/>
                </p:nvSpPr>
                <p:spPr>
                  <a:xfrm>
                    <a:off x="14878447" y="5568905"/>
                    <a:ext cx="1371600" cy="1607142"/>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6" name="Isosceles Triangle 45">
                    <a:extLst>
                      <a:ext uri="{FF2B5EF4-FFF2-40B4-BE49-F238E27FC236}">
                        <a16:creationId xmlns:a16="http://schemas.microsoft.com/office/drawing/2014/main" id="{BB86D905-AD73-48B7-8D8D-7D20206EC2FE}"/>
                      </a:ext>
                    </a:extLst>
                  </p:cNvPr>
                  <p:cNvSpPr/>
                  <p:nvPr/>
                </p:nvSpPr>
                <p:spPr>
                  <a:xfrm>
                    <a:off x="9201156" y="3225163"/>
                    <a:ext cx="3371844" cy="3950884"/>
                  </a:xfrm>
                  <a:prstGeom prst="triangle">
                    <a:avLst/>
                  </a:prstGeom>
                  <a:solidFill>
                    <a:srgbClr val="60B632">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grpSp>
        <p:sp>
          <p:nvSpPr>
            <p:cNvPr id="31" name="TextBox 30">
              <a:extLst>
                <a:ext uri="{FF2B5EF4-FFF2-40B4-BE49-F238E27FC236}">
                  <a16:creationId xmlns:a16="http://schemas.microsoft.com/office/drawing/2014/main" id="{DA1F8E2F-9EE0-4A65-B8B5-76FC474B314A}"/>
                </a:ext>
              </a:extLst>
            </p:cNvPr>
            <p:cNvSpPr txBox="1"/>
            <p:nvPr/>
          </p:nvSpPr>
          <p:spPr>
            <a:xfrm>
              <a:off x="11347157" y="337246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4B43889-3AA0-47D9-BAA7-E7E0D75FE44F}"/>
                </a:ext>
              </a:extLst>
            </p:cNvPr>
            <p:cNvSpPr txBox="1"/>
            <p:nvPr/>
          </p:nvSpPr>
          <p:spPr>
            <a:xfrm>
              <a:off x="9393172" y="2145218"/>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60727E3-2BB3-431E-9295-C4A8F4BC1BD3}"/>
                </a:ext>
              </a:extLst>
            </p:cNvPr>
            <p:cNvSpPr txBox="1"/>
            <p:nvPr/>
          </p:nvSpPr>
          <p:spPr>
            <a:xfrm>
              <a:off x="7909075" y="2880274"/>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152ABF0-7533-43D2-BB62-B0A0927BB128}"/>
                </a:ext>
              </a:extLst>
            </p:cNvPr>
            <p:cNvSpPr txBox="1"/>
            <p:nvPr/>
          </p:nvSpPr>
          <p:spPr>
            <a:xfrm>
              <a:off x="6239887" y="438312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AC5144D-ACA4-4D20-9B90-3B07D17513CA}"/>
                </a:ext>
              </a:extLst>
            </p:cNvPr>
            <p:cNvSpPr txBox="1"/>
            <p:nvPr/>
          </p:nvSpPr>
          <p:spPr>
            <a:xfrm>
              <a:off x="12978757" y="3684939"/>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3</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EC5F282-8EDC-444C-8117-6712F88E8080}"/>
                </a:ext>
              </a:extLst>
            </p:cNvPr>
            <p:cNvSpPr txBox="1"/>
            <p:nvPr/>
          </p:nvSpPr>
          <p:spPr>
            <a:xfrm>
              <a:off x="15651522" y="4597920"/>
              <a:ext cx="1600200" cy="692288"/>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963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250"/>
                                        <p:tgtEl>
                                          <p:spTgt spid="29"/>
                                        </p:tgtEl>
                                      </p:cBhvr>
                                    </p:animEffect>
                                    <p:anim calcmode="lin" valueType="num">
                                      <p:cBhvr>
                                        <p:cTn id="8" dur="1250" fill="hold"/>
                                        <p:tgtEl>
                                          <p:spTgt spid="29"/>
                                        </p:tgtEl>
                                        <p:attrNameLst>
                                          <p:attrName>ppt_x</p:attrName>
                                        </p:attrNameLst>
                                      </p:cBhvr>
                                      <p:tavLst>
                                        <p:tav tm="0">
                                          <p:val>
                                            <p:strVal val="#ppt_x"/>
                                          </p:val>
                                        </p:tav>
                                        <p:tav tm="100000">
                                          <p:val>
                                            <p:strVal val="#ppt_x"/>
                                          </p:val>
                                        </p:tav>
                                      </p:tavLst>
                                    </p:anim>
                                    <p:anim calcmode="lin" valueType="num">
                                      <p:cBhvr>
                                        <p:cTn id="9" dur="1125" decel="100000" fill="hold"/>
                                        <p:tgtEl>
                                          <p:spTgt spid="2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7780321" y="1711639"/>
            <a:ext cx="2886821" cy="552931"/>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7780322" y="2342612"/>
            <a:ext cx="4128524" cy="2803750"/>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 name="Group 1">
            <a:extLst>
              <a:ext uri="{FF2B5EF4-FFF2-40B4-BE49-F238E27FC236}">
                <a16:creationId xmlns:a16="http://schemas.microsoft.com/office/drawing/2014/main" id="{11A3B3C4-FEE3-4C42-8C7E-B3AFA1453F9C}"/>
              </a:ext>
            </a:extLst>
          </p:cNvPr>
          <p:cNvGrpSpPr/>
          <p:nvPr userDrawn="1"/>
        </p:nvGrpSpPr>
        <p:grpSpPr>
          <a:xfrm>
            <a:off x="547333" y="1711639"/>
            <a:ext cx="6849754" cy="3434722"/>
            <a:chOff x="820003" y="1123630"/>
            <a:chExt cx="10134600" cy="5600700"/>
          </a:xfrm>
        </p:grpSpPr>
        <p:grpSp>
          <p:nvGrpSpPr>
            <p:cNvPr id="53" name="Group 52">
              <a:extLst>
                <a:ext uri="{FF2B5EF4-FFF2-40B4-BE49-F238E27FC236}">
                  <a16:creationId xmlns:a16="http://schemas.microsoft.com/office/drawing/2014/main" id="{D88154C0-33C9-4154-B008-4C560A78A564}"/>
                </a:ext>
              </a:extLst>
            </p:cNvPr>
            <p:cNvGrpSpPr/>
            <p:nvPr userDrawn="1"/>
          </p:nvGrpSpPr>
          <p:grpSpPr>
            <a:xfrm>
              <a:off x="820003" y="1123630"/>
              <a:ext cx="10134600" cy="1600200"/>
              <a:chOff x="1447800" y="2838450"/>
              <a:chExt cx="10134600" cy="1600200"/>
            </a:xfrm>
          </p:grpSpPr>
          <p:sp>
            <p:nvSpPr>
              <p:cNvPr id="54" name="Rectangle 53">
                <a:extLst>
                  <a:ext uri="{FF2B5EF4-FFF2-40B4-BE49-F238E27FC236}">
                    <a16:creationId xmlns:a16="http://schemas.microsoft.com/office/drawing/2014/main" id="{5DE7919F-F2B1-40D4-96E1-CFB717BC0356}"/>
                  </a:ext>
                </a:extLst>
              </p:cNvPr>
              <p:cNvSpPr/>
              <p:nvPr/>
            </p:nvSpPr>
            <p:spPr>
              <a:xfrm>
                <a:off x="1447800" y="2838450"/>
                <a:ext cx="10134600" cy="1600200"/>
              </a:xfrm>
              <a:prstGeom prst="rect">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5" name="Freeform 307">
                <a:extLst>
                  <a:ext uri="{FF2B5EF4-FFF2-40B4-BE49-F238E27FC236}">
                    <a16:creationId xmlns:a16="http://schemas.microsoft.com/office/drawing/2014/main" id="{403C4B7B-6280-4A47-9F98-F412D8D6A894}"/>
                  </a:ext>
                </a:extLst>
              </p:cNvPr>
              <p:cNvSpPr>
                <a:spLocks noEditPoints="1"/>
              </p:cNvSpPr>
              <p:nvPr/>
            </p:nvSpPr>
            <p:spPr bwMode="auto">
              <a:xfrm>
                <a:off x="2081473" y="3269586"/>
                <a:ext cx="737927" cy="737927"/>
              </a:xfrm>
              <a:custGeom>
                <a:avLst/>
                <a:gdLst>
                  <a:gd name="T0" fmla="*/ 80 w 176"/>
                  <a:gd name="T1" fmla="*/ 95 h 176"/>
                  <a:gd name="T2" fmla="*/ 75 w 176"/>
                  <a:gd name="T3" fmla="*/ 132 h 176"/>
                  <a:gd name="T4" fmla="*/ 88 w 176"/>
                  <a:gd name="T5" fmla="*/ 148 h 176"/>
                  <a:gd name="T6" fmla="*/ 98 w 176"/>
                  <a:gd name="T7" fmla="*/ 105 h 176"/>
                  <a:gd name="T8" fmla="*/ 132 w 176"/>
                  <a:gd name="T9" fmla="*/ 113 h 176"/>
                  <a:gd name="T10" fmla="*/ 132 w 176"/>
                  <a:gd name="T11" fmla="*/ 105 h 176"/>
                  <a:gd name="T12" fmla="*/ 85 w 176"/>
                  <a:gd name="T13" fmla="*/ 65 h 176"/>
                  <a:gd name="T14" fmla="*/ 84 w 176"/>
                  <a:gd name="T15" fmla="*/ 48 h 176"/>
                  <a:gd name="T16" fmla="*/ 76 w 176"/>
                  <a:gd name="T17" fmla="*/ 46 h 176"/>
                  <a:gd name="T18" fmla="*/ 66 w 176"/>
                  <a:gd name="T19" fmla="*/ 37 h 176"/>
                  <a:gd name="T20" fmla="*/ 42 w 176"/>
                  <a:gd name="T21" fmla="*/ 33 h 176"/>
                  <a:gd name="T22" fmla="*/ 31 w 176"/>
                  <a:gd name="T23" fmla="*/ 79 h 176"/>
                  <a:gd name="T24" fmla="*/ 56 w 176"/>
                  <a:gd name="T25" fmla="*/ 94 h 176"/>
                  <a:gd name="T26" fmla="*/ 62 w 176"/>
                  <a:gd name="T27" fmla="*/ 82 h 176"/>
                  <a:gd name="T28" fmla="*/ 88 w 176"/>
                  <a:gd name="T29" fmla="*/ 0 h 176"/>
                  <a:gd name="T30" fmla="*/ 88 w 176"/>
                  <a:gd name="T31" fmla="*/ 176 h 176"/>
                  <a:gd name="T32" fmla="*/ 88 w 176"/>
                  <a:gd name="T33" fmla="*/ 0 h 176"/>
                  <a:gd name="T34" fmla="*/ 8 w 176"/>
                  <a:gd name="T35" fmla="*/ 88 h 176"/>
                  <a:gd name="T36" fmla="*/ 168 w 176"/>
                  <a:gd name="T37" fmla="*/ 88 h 176"/>
                  <a:gd name="T38" fmla="*/ 160 w 176"/>
                  <a:gd name="T39" fmla="*/ 81 h 176"/>
                  <a:gd name="T40" fmla="*/ 159 w 176"/>
                  <a:gd name="T41" fmla="*/ 75 h 176"/>
                  <a:gd name="T42" fmla="*/ 157 w 176"/>
                  <a:gd name="T43" fmla="*/ 68 h 176"/>
                  <a:gd name="T44" fmla="*/ 155 w 176"/>
                  <a:gd name="T45" fmla="*/ 60 h 176"/>
                  <a:gd name="T46" fmla="*/ 152 w 176"/>
                  <a:gd name="T47" fmla="*/ 55 h 176"/>
                  <a:gd name="T48" fmla="*/ 149 w 176"/>
                  <a:gd name="T49" fmla="*/ 50 h 176"/>
                  <a:gd name="T50" fmla="*/ 146 w 176"/>
                  <a:gd name="T51" fmla="*/ 45 h 176"/>
                  <a:gd name="T52" fmla="*/ 136 w 176"/>
                  <a:gd name="T53" fmla="*/ 34 h 176"/>
                  <a:gd name="T54" fmla="*/ 132 w 176"/>
                  <a:gd name="T55" fmla="*/ 31 h 176"/>
                  <a:gd name="T56" fmla="*/ 106 w 176"/>
                  <a:gd name="T57" fmla="*/ 29 h 176"/>
                  <a:gd name="T58" fmla="*/ 110 w 176"/>
                  <a:gd name="T59" fmla="*/ 48 h 176"/>
                  <a:gd name="T60" fmla="*/ 132 w 176"/>
                  <a:gd name="T61" fmla="*/ 56 h 176"/>
                  <a:gd name="T62" fmla="*/ 144 w 176"/>
                  <a:gd name="T63" fmla="*/ 99 h 176"/>
                  <a:gd name="T64" fmla="*/ 158 w 176"/>
                  <a:gd name="T65" fmla="*/ 103 h 176"/>
                  <a:gd name="T66" fmla="*/ 159 w 176"/>
                  <a:gd name="T67" fmla="*/ 97 h 176"/>
                  <a:gd name="T68" fmla="*/ 160 w 176"/>
                  <a:gd name="T6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98" y="105"/>
                    </a:moveTo>
                    <a:cubicBezTo>
                      <a:pt x="90" y="98"/>
                      <a:pt x="91" y="95"/>
                      <a:pt x="80" y="95"/>
                    </a:cubicBezTo>
                    <a:cubicBezTo>
                      <a:pt x="69" y="95"/>
                      <a:pt x="62" y="97"/>
                      <a:pt x="65" y="112"/>
                    </a:cubicBezTo>
                    <a:cubicBezTo>
                      <a:pt x="68" y="127"/>
                      <a:pt x="76" y="121"/>
                      <a:pt x="75" y="132"/>
                    </a:cubicBezTo>
                    <a:cubicBezTo>
                      <a:pt x="74" y="144"/>
                      <a:pt x="77" y="146"/>
                      <a:pt x="79" y="149"/>
                    </a:cubicBezTo>
                    <a:cubicBezTo>
                      <a:pt x="81" y="152"/>
                      <a:pt x="86" y="160"/>
                      <a:pt x="88" y="148"/>
                    </a:cubicBezTo>
                    <a:cubicBezTo>
                      <a:pt x="90" y="137"/>
                      <a:pt x="94" y="131"/>
                      <a:pt x="98" y="125"/>
                    </a:cubicBezTo>
                    <a:cubicBezTo>
                      <a:pt x="102" y="120"/>
                      <a:pt x="107" y="113"/>
                      <a:pt x="98" y="105"/>
                    </a:cubicBezTo>
                    <a:moveTo>
                      <a:pt x="132" y="105"/>
                    </a:moveTo>
                    <a:cubicBezTo>
                      <a:pt x="130" y="107"/>
                      <a:pt x="130" y="110"/>
                      <a:pt x="132" y="113"/>
                    </a:cubicBezTo>
                    <a:cubicBezTo>
                      <a:pt x="134" y="115"/>
                      <a:pt x="139" y="117"/>
                      <a:pt x="141" y="113"/>
                    </a:cubicBezTo>
                    <a:cubicBezTo>
                      <a:pt x="142" y="108"/>
                      <a:pt x="135" y="103"/>
                      <a:pt x="132" y="105"/>
                    </a:cubicBezTo>
                    <a:moveTo>
                      <a:pt x="69" y="79"/>
                    </a:moveTo>
                    <a:cubicBezTo>
                      <a:pt x="69" y="73"/>
                      <a:pt x="78" y="67"/>
                      <a:pt x="85" y="65"/>
                    </a:cubicBezTo>
                    <a:cubicBezTo>
                      <a:pt x="91" y="62"/>
                      <a:pt x="97" y="61"/>
                      <a:pt x="96" y="56"/>
                    </a:cubicBezTo>
                    <a:cubicBezTo>
                      <a:pt x="95" y="51"/>
                      <a:pt x="93" y="48"/>
                      <a:pt x="84" y="48"/>
                    </a:cubicBezTo>
                    <a:cubicBezTo>
                      <a:pt x="74" y="48"/>
                      <a:pt x="78" y="61"/>
                      <a:pt x="70" y="53"/>
                    </a:cubicBezTo>
                    <a:cubicBezTo>
                      <a:pt x="62" y="45"/>
                      <a:pt x="72" y="47"/>
                      <a:pt x="76" y="46"/>
                    </a:cubicBezTo>
                    <a:cubicBezTo>
                      <a:pt x="80" y="44"/>
                      <a:pt x="84" y="37"/>
                      <a:pt x="77" y="36"/>
                    </a:cubicBezTo>
                    <a:cubicBezTo>
                      <a:pt x="70" y="36"/>
                      <a:pt x="71" y="39"/>
                      <a:pt x="66" y="37"/>
                    </a:cubicBezTo>
                    <a:cubicBezTo>
                      <a:pt x="60" y="35"/>
                      <a:pt x="58" y="44"/>
                      <a:pt x="54" y="43"/>
                    </a:cubicBezTo>
                    <a:cubicBezTo>
                      <a:pt x="52" y="42"/>
                      <a:pt x="46" y="38"/>
                      <a:pt x="42" y="33"/>
                    </a:cubicBezTo>
                    <a:cubicBezTo>
                      <a:pt x="33" y="40"/>
                      <a:pt x="27" y="49"/>
                      <a:pt x="22" y="59"/>
                    </a:cubicBezTo>
                    <a:cubicBezTo>
                      <a:pt x="23" y="72"/>
                      <a:pt x="31" y="79"/>
                      <a:pt x="31" y="79"/>
                    </a:cubicBezTo>
                    <a:cubicBezTo>
                      <a:pt x="31" y="79"/>
                      <a:pt x="35" y="88"/>
                      <a:pt x="57" y="99"/>
                    </a:cubicBezTo>
                    <a:cubicBezTo>
                      <a:pt x="57" y="99"/>
                      <a:pt x="61" y="99"/>
                      <a:pt x="56" y="94"/>
                    </a:cubicBezTo>
                    <a:cubicBezTo>
                      <a:pt x="51" y="89"/>
                      <a:pt x="46" y="83"/>
                      <a:pt x="52" y="79"/>
                    </a:cubicBezTo>
                    <a:cubicBezTo>
                      <a:pt x="58" y="76"/>
                      <a:pt x="60" y="76"/>
                      <a:pt x="62" y="82"/>
                    </a:cubicBezTo>
                    <a:cubicBezTo>
                      <a:pt x="63" y="88"/>
                      <a:pt x="68" y="85"/>
                      <a:pt x="69" y="7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60" y="81"/>
                    </a:moveTo>
                    <a:cubicBezTo>
                      <a:pt x="160" y="81"/>
                      <a:pt x="160" y="80"/>
                      <a:pt x="159" y="79"/>
                    </a:cubicBezTo>
                    <a:cubicBezTo>
                      <a:pt x="159" y="78"/>
                      <a:pt x="159" y="76"/>
                      <a:pt x="159" y="75"/>
                    </a:cubicBezTo>
                    <a:cubicBezTo>
                      <a:pt x="159" y="74"/>
                      <a:pt x="158" y="73"/>
                      <a:pt x="158" y="72"/>
                    </a:cubicBezTo>
                    <a:cubicBezTo>
                      <a:pt x="158" y="71"/>
                      <a:pt x="158" y="70"/>
                      <a:pt x="157" y="68"/>
                    </a:cubicBezTo>
                    <a:cubicBezTo>
                      <a:pt x="157" y="67"/>
                      <a:pt x="157" y="67"/>
                      <a:pt x="157" y="66"/>
                    </a:cubicBezTo>
                    <a:cubicBezTo>
                      <a:pt x="156" y="64"/>
                      <a:pt x="155" y="62"/>
                      <a:pt x="155" y="60"/>
                    </a:cubicBezTo>
                    <a:cubicBezTo>
                      <a:pt x="154" y="60"/>
                      <a:pt x="154" y="59"/>
                      <a:pt x="153" y="58"/>
                    </a:cubicBezTo>
                    <a:cubicBezTo>
                      <a:pt x="153" y="57"/>
                      <a:pt x="152" y="56"/>
                      <a:pt x="152" y="55"/>
                    </a:cubicBezTo>
                    <a:cubicBezTo>
                      <a:pt x="151" y="54"/>
                      <a:pt x="151" y="53"/>
                      <a:pt x="150" y="52"/>
                    </a:cubicBezTo>
                    <a:cubicBezTo>
                      <a:pt x="150" y="51"/>
                      <a:pt x="149" y="50"/>
                      <a:pt x="149" y="50"/>
                    </a:cubicBezTo>
                    <a:cubicBezTo>
                      <a:pt x="148" y="49"/>
                      <a:pt x="148" y="48"/>
                      <a:pt x="147" y="47"/>
                    </a:cubicBezTo>
                    <a:cubicBezTo>
                      <a:pt x="147" y="46"/>
                      <a:pt x="146" y="46"/>
                      <a:pt x="146" y="45"/>
                    </a:cubicBezTo>
                    <a:cubicBezTo>
                      <a:pt x="143" y="41"/>
                      <a:pt x="140" y="38"/>
                      <a:pt x="136" y="35"/>
                    </a:cubicBezTo>
                    <a:cubicBezTo>
                      <a:pt x="136" y="35"/>
                      <a:pt x="136" y="34"/>
                      <a:pt x="136" y="34"/>
                    </a:cubicBezTo>
                    <a:cubicBezTo>
                      <a:pt x="134" y="33"/>
                      <a:pt x="133" y="32"/>
                      <a:pt x="132" y="31"/>
                    </a:cubicBezTo>
                    <a:cubicBezTo>
                      <a:pt x="132" y="31"/>
                      <a:pt x="132" y="31"/>
                      <a:pt x="132" y="31"/>
                    </a:cubicBezTo>
                    <a:cubicBezTo>
                      <a:pt x="126" y="26"/>
                      <a:pt x="120" y="23"/>
                      <a:pt x="113" y="20"/>
                    </a:cubicBezTo>
                    <a:cubicBezTo>
                      <a:pt x="111" y="24"/>
                      <a:pt x="109" y="28"/>
                      <a:pt x="106" y="29"/>
                    </a:cubicBezTo>
                    <a:cubicBezTo>
                      <a:pt x="103" y="31"/>
                      <a:pt x="103" y="39"/>
                      <a:pt x="110" y="38"/>
                    </a:cubicBezTo>
                    <a:cubicBezTo>
                      <a:pt x="110" y="38"/>
                      <a:pt x="108" y="40"/>
                      <a:pt x="110" y="48"/>
                    </a:cubicBezTo>
                    <a:cubicBezTo>
                      <a:pt x="112" y="55"/>
                      <a:pt x="115" y="57"/>
                      <a:pt x="125" y="52"/>
                    </a:cubicBezTo>
                    <a:cubicBezTo>
                      <a:pt x="129" y="51"/>
                      <a:pt x="132" y="52"/>
                      <a:pt x="132" y="56"/>
                    </a:cubicBezTo>
                    <a:cubicBezTo>
                      <a:pt x="131" y="65"/>
                      <a:pt x="124" y="65"/>
                      <a:pt x="129" y="80"/>
                    </a:cubicBezTo>
                    <a:cubicBezTo>
                      <a:pt x="133" y="89"/>
                      <a:pt x="141" y="92"/>
                      <a:pt x="144" y="99"/>
                    </a:cubicBezTo>
                    <a:cubicBezTo>
                      <a:pt x="145" y="103"/>
                      <a:pt x="151" y="107"/>
                      <a:pt x="157" y="109"/>
                    </a:cubicBezTo>
                    <a:cubicBezTo>
                      <a:pt x="157" y="107"/>
                      <a:pt x="158" y="105"/>
                      <a:pt x="158" y="103"/>
                    </a:cubicBezTo>
                    <a:cubicBezTo>
                      <a:pt x="158" y="103"/>
                      <a:pt x="159" y="102"/>
                      <a:pt x="159" y="101"/>
                    </a:cubicBezTo>
                    <a:cubicBezTo>
                      <a:pt x="159" y="100"/>
                      <a:pt x="159" y="98"/>
                      <a:pt x="159" y="97"/>
                    </a:cubicBezTo>
                    <a:cubicBezTo>
                      <a:pt x="160" y="96"/>
                      <a:pt x="160" y="95"/>
                      <a:pt x="160" y="95"/>
                    </a:cubicBezTo>
                    <a:cubicBezTo>
                      <a:pt x="160" y="92"/>
                      <a:pt x="160" y="90"/>
                      <a:pt x="160" y="88"/>
                    </a:cubicBezTo>
                    <a:cubicBezTo>
                      <a:pt x="160" y="86"/>
                      <a:pt x="160" y="84"/>
                      <a:pt x="160" y="8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56" name="Isosceles Triangle 55">
                <a:extLst>
                  <a:ext uri="{FF2B5EF4-FFF2-40B4-BE49-F238E27FC236}">
                    <a16:creationId xmlns:a16="http://schemas.microsoft.com/office/drawing/2014/main" id="{FF34A47B-7886-49B5-A597-0B6A625FE8CF}"/>
                  </a:ext>
                </a:extLst>
              </p:cNvPr>
              <p:cNvSpPr/>
              <p:nvPr/>
            </p:nvSpPr>
            <p:spPr>
              <a:xfrm rot="5400000">
                <a:off x="3316224" y="3409949"/>
                <a:ext cx="530352" cy="457200"/>
              </a:xfrm>
              <a:prstGeom prst="triangle">
                <a:avLst/>
              </a:prstGeom>
              <a:solidFill>
                <a:srgbClr val="4280A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7" name="TextBox 56">
                <a:extLst>
                  <a:ext uri="{FF2B5EF4-FFF2-40B4-BE49-F238E27FC236}">
                    <a16:creationId xmlns:a16="http://schemas.microsoft.com/office/drawing/2014/main" id="{EBAAFC27-4462-4B93-B606-D001D399AD8D}"/>
                  </a:ext>
                </a:extLst>
              </p:cNvPr>
              <p:cNvSpPr txBox="1"/>
              <p:nvPr/>
            </p:nvSpPr>
            <p:spPr>
              <a:xfrm>
                <a:off x="4267201" y="3607771"/>
                <a:ext cx="7315199" cy="652424"/>
              </a:xfrm>
              <a:prstGeom prst="rect">
                <a:avLst/>
              </a:prstGeom>
              <a:noFill/>
            </p:spPr>
            <p:txBody>
              <a:bodyPr wrap="square" rtlCol="0">
                <a:spAutoFit/>
              </a:bodyPr>
              <a:lstStyle/>
              <a:p>
                <a:r>
                  <a:rPr lang="en-US" sz="2000">
                    <a:solidFill>
                      <a:schemeClr val="bg1"/>
                    </a:solidFill>
                  </a:rPr>
                  <a:t>Lorem </a:t>
                </a:r>
                <a:r>
                  <a:rPr lang="en-US" sz="2000">
                    <a:solidFill>
                      <a:schemeClr val="bg1"/>
                    </a:solidFill>
                    <a:latin typeface="Arial" panose="020B0604020202020204" pitchFamily="34" charset="0"/>
                    <a:cs typeface="Arial" panose="020B0604020202020204" pitchFamily="34" charset="0"/>
                  </a:rPr>
                  <a:t>ipsum</a:t>
                </a:r>
                <a:r>
                  <a:rPr lang="en-US" sz="2000">
                    <a:solidFill>
                      <a:schemeClr val="bg1"/>
                    </a:solidFill>
                  </a:rPr>
                  <a:t>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58" name="TextBox 57">
                <a:extLst>
                  <a:ext uri="{FF2B5EF4-FFF2-40B4-BE49-F238E27FC236}">
                    <a16:creationId xmlns:a16="http://schemas.microsoft.com/office/drawing/2014/main" id="{4EED594F-FD43-4DDD-9E16-D2F7E493B878}"/>
                  </a:ext>
                </a:extLst>
              </p:cNvPr>
              <p:cNvSpPr txBox="1"/>
              <p:nvPr/>
            </p:nvSpPr>
            <p:spPr>
              <a:xfrm>
                <a:off x="4267201" y="296144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endParaRPr lang="en-US" sz="3200">
                  <a:solidFill>
                    <a:schemeClr val="bg1"/>
                  </a:solidFill>
                  <a:latin typeface="+mj-lt"/>
                </a:endParaRPr>
              </a:p>
            </p:txBody>
          </p:sp>
        </p:grpSp>
        <p:grpSp>
          <p:nvGrpSpPr>
            <p:cNvPr id="59" name="Group 58">
              <a:extLst>
                <a:ext uri="{FF2B5EF4-FFF2-40B4-BE49-F238E27FC236}">
                  <a16:creationId xmlns:a16="http://schemas.microsoft.com/office/drawing/2014/main" id="{C247E012-89C6-4EE2-9B70-FE6CE5AF3E81}"/>
                </a:ext>
              </a:extLst>
            </p:cNvPr>
            <p:cNvGrpSpPr/>
            <p:nvPr userDrawn="1"/>
          </p:nvGrpSpPr>
          <p:grpSpPr>
            <a:xfrm>
              <a:off x="820003" y="3123880"/>
              <a:ext cx="10134600" cy="1600200"/>
              <a:chOff x="1447800" y="4838700"/>
              <a:chExt cx="10134600" cy="1600200"/>
            </a:xfrm>
          </p:grpSpPr>
          <p:sp>
            <p:nvSpPr>
              <p:cNvPr id="60" name="Rectangle 59">
                <a:extLst>
                  <a:ext uri="{FF2B5EF4-FFF2-40B4-BE49-F238E27FC236}">
                    <a16:creationId xmlns:a16="http://schemas.microsoft.com/office/drawing/2014/main" id="{CABE7D56-2EE2-4506-9C16-C282F2EF0EA9}"/>
                  </a:ext>
                </a:extLst>
              </p:cNvPr>
              <p:cNvSpPr/>
              <p:nvPr/>
            </p:nvSpPr>
            <p:spPr>
              <a:xfrm>
                <a:off x="1447800" y="4838700"/>
                <a:ext cx="10134600" cy="1600200"/>
              </a:xfrm>
              <a:prstGeom prst="rect">
                <a:avLst/>
              </a:prstGeom>
              <a:solidFill>
                <a:schemeClr val="bg2">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1" name="Freeform 142">
                <a:extLst>
                  <a:ext uri="{FF2B5EF4-FFF2-40B4-BE49-F238E27FC236}">
                    <a16:creationId xmlns:a16="http://schemas.microsoft.com/office/drawing/2014/main" id="{A82FE552-893A-4418-9E67-918A0F81B8AA}"/>
                  </a:ext>
                </a:extLst>
              </p:cNvPr>
              <p:cNvSpPr>
                <a:spLocks noEditPoints="1"/>
              </p:cNvSpPr>
              <p:nvPr/>
            </p:nvSpPr>
            <p:spPr bwMode="auto">
              <a:xfrm>
                <a:off x="2115091" y="5369063"/>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2" name="Isosceles Triangle 61">
                <a:extLst>
                  <a:ext uri="{FF2B5EF4-FFF2-40B4-BE49-F238E27FC236}">
                    <a16:creationId xmlns:a16="http://schemas.microsoft.com/office/drawing/2014/main" id="{C89EB1F7-DE94-4374-9C03-B41654E9BC92}"/>
                  </a:ext>
                </a:extLst>
              </p:cNvPr>
              <p:cNvSpPr/>
              <p:nvPr/>
            </p:nvSpPr>
            <p:spPr>
              <a:xfrm rot="5400000">
                <a:off x="3316224" y="5414760"/>
                <a:ext cx="530352" cy="457200"/>
              </a:xfrm>
              <a:prstGeom prs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3" name="TextBox 62">
                <a:extLst>
                  <a:ext uri="{FF2B5EF4-FFF2-40B4-BE49-F238E27FC236}">
                    <a16:creationId xmlns:a16="http://schemas.microsoft.com/office/drawing/2014/main" id="{22B7B572-97AE-4751-BCF1-6DA1C0EFC8B8}"/>
                  </a:ext>
                </a:extLst>
              </p:cNvPr>
              <p:cNvSpPr txBox="1"/>
              <p:nvPr/>
            </p:nvSpPr>
            <p:spPr>
              <a:xfrm>
                <a:off x="4267201" y="560802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1600">
                    <a:solidFill>
                      <a:schemeClr val="bg1"/>
                    </a:solidFill>
                  </a:rPr>
                  <a:t>. </a:t>
                </a:r>
                <a:endParaRPr lang="uk-UA" sz="1600">
                  <a:solidFill>
                    <a:schemeClr val="bg1"/>
                  </a:solidFill>
                </a:endParaRPr>
              </a:p>
            </p:txBody>
          </p:sp>
          <p:sp>
            <p:nvSpPr>
              <p:cNvPr id="64" name="TextBox 63">
                <a:extLst>
                  <a:ext uri="{FF2B5EF4-FFF2-40B4-BE49-F238E27FC236}">
                    <a16:creationId xmlns:a16="http://schemas.microsoft.com/office/drawing/2014/main" id="{2BBCB20F-62A7-496A-A53A-44C7D2A294B3}"/>
                  </a:ext>
                </a:extLst>
              </p:cNvPr>
              <p:cNvSpPr txBox="1"/>
              <p:nvPr/>
            </p:nvSpPr>
            <p:spPr>
              <a:xfrm>
                <a:off x="4267201" y="496169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p>
            </p:txBody>
          </p:sp>
        </p:grpSp>
        <p:grpSp>
          <p:nvGrpSpPr>
            <p:cNvPr id="65" name="Group 64">
              <a:extLst>
                <a:ext uri="{FF2B5EF4-FFF2-40B4-BE49-F238E27FC236}">
                  <a16:creationId xmlns:a16="http://schemas.microsoft.com/office/drawing/2014/main" id="{9B8EA0D9-6C99-424E-930E-3F0DDC110C8B}"/>
                </a:ext>
              </a:extLst>
            </p:cNvPr>
            <p:cNvGrpSpPr/>
            <p:nvPr userDrawn="1"/>
          </p:nvGrpSpPr>
          <p:grpSpPr>
            <a:xfrm>
              <a:off x="820003" y="5124130"/>
              <a:ext cx="10134600" cy="1600200"/>
              <a:chOff x="1447800" y="6838950"/>
              <a:chExt cx="10134600" cy="1600200"/>
            </a:xfrm>
          </p:grpSpPr>
          <p:sp>
            <p:nvSpPr>
              <p:cNvPr id="66" name="Rectangle 65">
                <a:extLst>
                  <a:ext uri="{FF2B5EF4-FFF2-40B4-BE49-F238E27FC236}">
                    <a16:creationId xmlns:a16="http://schemas.microsoft.com/office/drawing/2014/main" id="{BAC03709-E35E-48F9-9E37-F35118DC0A78}"/>
                  </a:ext>
                </a:extLst>
              </p:cNvPr>
              <p:cNvSpPr/>
              <p:nvPr/>
            </p:nvSpPr>
            <p:spPr>
              <a:xfrm>
                <a:off x="1447800" y="6838950"/>
                <a:ext cx="10134600" cy="1600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7" name="Freeform 103">
                <a:extLst>
                  <a:ext uri="{FF2B5EF4-FFF2-40B4-BE49-F238E27FC236}">
                    <a16:creationId xmlns:a16="http://schemas.microsoft.com/office/drawing/2014/main" id="{7BC24A73-B696-405A-A679-2CEC1140BDD5}"/>
                  </a:ext>
                </a:extLst>
              </p:cNvPr>
              <p:cNvSpPr>
                <a:spLocks noEditPoints="1"/>
              </p:cNvSpPr>
              <p:nvPr/>
            </p:nvSpPr>
            <p:spPr bwMode="auto">
              <a:xfrm>
                <a:off x="2115090" y="7303705"/>
                <a:ext cx="670692" cy="67069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8" name="Isosceles Triangle 67">
                <a:extLst>
                  <a:ext uri="{FF2B5EF4-FFF2-40B4-BE49-F238E27FC236}">
                    <a16:creationId xmlns:a16="http://schemas.microsoft.com/office/drawing/2014/main" id="{1757D5B5-B1F6-4F86-817D-8D6832789A80}"/>
                  </a:ext>
                </a:extLst>
              </p:cNvPr>
              <p:cNvSpPr/>
              <p:nvPr/>
            </p:nvSpPr>
            <p:spPr>
              <a:xfrm rot="5400000">
                <a:off x="3316224" y="7410450"/>
                <a:ext cx="530352" cy="457200"/>
              </a:xfrm>
              <a:prstGeom prst="triangl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9" name="TextBox 68">
                <a:extLst>
                  <a:ext uri="{FF2B5EF4-FFF2-40B4-BE49-F238E27FC236}">
                    <a16:creationId xmlns:a16="http://schemas.microsoft.com/office/drawing/2014/main" id="{5CFC9592-0C33-435E-AAC7-976F7E17B8F1}"/>
                  </a:ext>
                </a:extLst>
              </p:cNvPr>
              <p:cNvSpPr txBox="1"/>
              <p:nvPr/>
            </p:nvSpPr>
            <p:spPr>
              <a:xfrm>
                <a:off x="4267201" y="760827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70" name="TextBox 69">
                <a:extLst>
                  <a:ext uri="{FF2B5EF4-FFF2-40B4-BE49-F238E27FC236}">
                    <a16:creationId xmlns:a16="http://schemas.microsoft.com/office/drawing/2014/main" id="{D2A71426-CAC8-47BC-850B-74362C601CD3}"/>
                  </a:ext>
                </a:extLst>
              </p:cNvPr>
              <p:cNvSpPr txBox="1"/>
              <p:nvPr/>
            </p:nvSpPr>
            <p:spPr>
              <a:xfrm>
                <a:off x="4267201" y="6961941"/>
                <a:ext cx="5411335" cy="953541"/>
              </a:xfrm>
              <a:prstGeom prst="rect">
                <a:avLst/>
              </a:prstGeom>
              <a:noFill/>
            </p:spPr>
            <p:txBody>
              <a:bodyPr wrap="square" rtlCol="0">
                <a:spAutoFit/>
              </a:bodyPr>
              <a:lstStyle/>
              <a:p>
                <a:r>
                  <a:rPr lang="en-US" sz="3200">
                    <a:solidFill>
                      <a:schemeClr val="bg1"/>
                    </a:solidFill>
                    <a:latin typeface="+mj-lt"/>
                  </a:rPr>
                  <a:t>Title</a:t>
                </a:r>
              </a:p>
            </p:txBody>
          </p:sp>
        </p:grpSp>
      </p:grpSp>
    </p:spTree>
    <p:extLst>
      <p:ext uri="{BB962C8B-B14F-4D97-AF65-F5344CB8AC3E}">
        <p14:creationId xmlns:p14="http://schemas.microsoft.com/office/powerpoint/2010/main" val="34640479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478A3B59-10DE-421D-95F1-9918880FD8B6}"/>
              </a:ext>
            </a:extLst>
          </p:cNvPr>
          <p:cNvGraphicFramePr/>
          <p:nvPr userDrawn="1">
            <p:extLst>
              <p:ext uri="{D42A27DB-BD31-4B8C-83A1-F6EECF244321}">
                <p14:modId xmlns:p14="http://schemas.microsoft.com/office/powerpoint/2010/main" val="2139831970"/>
              </p:ext>
            </p:extLst>
          </p:nvPr>
        </p:nvGraphicFramePr>
        <p:xfrm>
          <a:off x="329832" y="2081658"/>
          <a:ext cx="11532335" cy="443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67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250"/>
                                        <p:tgtEl>
                                          <p:spTgt spid="5">
                                            <p:graphicEl>
                                              <a:chart seriesIdx="-3" categoryIdx="-3" bldStep="gridLegend"/>
                                            </p:graphicEl>
                                          </p:spTgt>
                                        </p:tgtEl>
                                      </p:cBhvr>
                                    </p:animEffect>
                                    <p:anim calcmode="lin" valueType="num">
                                      <p:cBhvr>
                                        <p:cTn id="8" dur="125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125" decel="100000" fill="hold"/>
                                        <p:tgtEl>
                                          <p:spTgt spid="5">
                                            <p:graphicEl>
                                              <a:chart seriesIdx="-3" categoryIdx="-3" bldStep="gridLegend"/>
                                            </p:graphicEl>
                                          </p:spTgt>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graphicEl>
                                              <a:chart seriesIdx="-3" categoryIdx="-3" bldStep="gridLegen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3" dur="1250"/>
                                        <p:tgtEl>
                                          <p:spTgt spid="5">
                                            <p:graphicEl>
                                              <a:chart seriesIdx="-4" categoryIdx="0" bldStep="category"/>
                                            </p:graphicEl>
                                          </p:spTgt>
                                        </p:tgtEl>
                                      </p:cBhvr>
                                    </p:animEffect>
                                    <p:anim calcmode="lin" valueType="num">
                                      <p:cBhvr>
                                        <p:cTn id="14" dur="125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5" dur="1125" decel="100000" fill="hold"/>
                                        <p:tgtEl>
                                          <p:spTgt spid="5">
                                            <p:graphicEl>
                                              <a:chart seriesIdx="-4" categoryIdx="0" bldStep="category"/>
                                            </p:graphicEl>
                                          </p:spTgt>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5">
                                            <p:graphicEl>
                                              <a:chart seriesIdx="-4" categoryIdx="0" bldStep="category"/>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0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9" dur="1250"/>
                                        <p:tgtEl>
                                          <p:spTgt spid="5">
                                            <p:graphicEl>
                                              <a:chart seriesIdx="-4" categoryIdx="1" bldStep="category"/>
                                            </p:graphicEl>
                                          </p:spTgt>
                                        </p:tgtEl>
                                      </p:cBhvr>
                                    </p:animEffect>
                                    <p:anim calcmode="lin" valueType="num">
                                      <p:cBhvr>
                                        <p:cTn id="20" dur="125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1" dur="1125" decel="100000" fill="hold"/>
                                        <p:tgtEl>
                                          <p:spTgt spid="5">
                                            <p:graphicEl>
                                              <a:chart seriesIdx="-4" categoryIdx="1" bldStep="category"/>
                                            </p:graphicEl>
                                          </p:spTgt>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5">
                                            <p:graphicEl>
                                              <a:chart seriesIdx="-4" categoryIdx="1" bldStep="category"/>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5" dur="1250"/>
                                        <p:tgtEl>
                                          <p:spTgt spid="5">
                                            <p:graphicEl>
                                              <a:chart seriesIdx="-4" categoryIdx="2" bldStep="category"/>
                                            </p:graphicEl>
                                          </p:spTgt>
                                        </p:tgtEl>
                                      </p:cBhvr>
                                    </p:animEffect>
                                    <p:anim calcmode="lin" valueType="num">
                                      <p:cBhvr>
                                        <p:cTn id="26" dur="125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27" dur="1125" decel="100000" fill="hold"/>
                                        <p:tgtEl>
                                          <p:spTgt spid="5">
                                            <p:graphicEl>
                                              <a:chart seriesIdx="-4" categoryIdx="2" bldStep="category"/>
                                            </p:graphicEl>
                                          </p:spTgt>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5">
                                            <p:graphicEl>
                                              <a:chart seriesIdx="-4" categoryIdx="2" bldStep="category"/>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400"/>
                                  </p:stCondLst>
                                  <p:childTnLst>
                                    <p:set>
                                      <p:cBhvr>
                                        <p:cTn id="3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1" dur="1250"/>
                                        <p:tgtEl>
                                          <p:spTgt spid="5">
                                            <p:graphicEl>
                                              <a:chart seriesIdx="-4" categoryIdx="3" bldStep="category"/>
                                            </p:graphicEl>
                                          </p:spTgt>
                                        </p:tgtEl>
                                      </p:cBhvr>
                                    </p:animEffect>
                                    <p:anim calcmode="lin" valueType="num">
                                      <p:cBhvr>
                                        <p:cTn id="32" dur="125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3" dur="1125" decel="100000" fill="hold"/>
                                        <p:tgtEl>
                                          <p:spTgt spid="5">
                                            <p:graphicEl>
                                              <a:chart seriesIdx="-4" categoryIdx="3" bldStep="category"/>
                                            </p:graphicEl>
                                          </p:spTgt>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5">
                                            <p:graphicEl>
                                              <a:chart seriesIdx="-4" categoryIdx="3" bldStep="category"/>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37" dur="1250"/>
                                        <p:tgtEl>
                                          <p:spTgt spid="5">
                                            <p:graphicEl>
                                              <a:chart seriesIdx="-4" categoryIdx="4" bldStep="category"/>
                                            </p:graphicEl>
                                          </p:spTgt>
                                        </p:tgtEl>
                                      </p:cBhvr>
                                    </p:animEffect>
                                    <p:anim calcmode="lin" valueType="num">
                                      <p:cBhvr>
                                        <p:cTn id="38" dur="1250" fill="hold"/>
                                        <p:tgtEl>
                                          <p:spTgt spid="5">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39" dur="1125" decel="100000" fill="hold"/>
                                        <p:tgtEl>
                                          <p:spTgt spid="5">
                                            <p:graphicEl>
                                              <a:chart seriesIdx="-4" categoryIdx="4" bldStep="category"/>
                                            </p:graphicEl>
                                          </p:spTgt>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5">
                                            <p:graphicEl>
                                              <a:chart seriesIdx="-4" categoryIdx="4" bldStep="category"/>
                                            </p:graphic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600"/>
                                  </p:stCondLst>
                                  <p:childTnLst>
                                    <p:set>
                                      <p:cBhvr>
                                        <p:cTn id="42"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43" dur="1250"/>
                                        <p:tgtEl>
                                          <p:spTgt spid="5">
                                            <p:graphicEl>
                                              <a:chart seriesIdx="-4" categoryIdx="5" bldStep="category"/>
                                            </p:graphicEl>
                                          </p:spTgt>
                                        </p:tgtEl>
                                      </p:cBhvr>
                                    </p:animEffect>
                                    <p:anim calcmode="lin" valueType="num">
                                      <p:cBhvr>
                                        <p:cTn id="44" dur="1250" fill="hold"/>
                                        <p:tgtEl>
                                          <p:spTgt spid="5">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45" dur="1125" decel="100000" fill="hold"/>
                                        <p:tgtEl>
                                          <p:spTgt spid="5">
                                            <p:graphicEl>
                                              <a:chart seriesIdx="-4" categoryIdx="5" bldStep="category"/>
                                            </p:graphicEl>
                                          </p:spTgt>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5">
                                            <p:graphicEl>
                                              <a:chart seriesIdx="-4" categoryIdx="5" bldStep="category"/>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700"/>
                                  </p:stCondLst>
                                  <p:childTnLst>
                                    <p:set>
                                      <p:cBhvr>
                                        <p:cTn id="48"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49" dur="1250"/>
                                        <p:tgtEl>
                                          <p:spTgt spid="5">
                                            <p:graphicEl>
                                              <a:chart seriesIdx="-4" categoryIdx="6" bldStep="category"/>
                                            </p:graphicEl>
                                          </p:spTgt>
                                        </p:tgtEl>
                                      </p:cBhvr>
                                    </p:animEffect>
                                    <p:anim calcmode="lin" valueType="num">
                                      <p:cBhvr>
                                        <p:cTn id="50" dur="125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51" dur="1125" decel="100000" fill="hold"/>
                                        <p:tgtEl>
                                          <p:spTgt spid="5">
                                            <p:graphicEl>
                                              <a:chart seriesIdx="-4" categoryIdx="6" bldStep="category"/>
                                            </p:graphicEl>
                                          </p:spTgt>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5">
                                            <p:graphicEl>
                                              <a:chart seriesIdx="-4" categoryIdx="6" bldStep="category"/>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800"/>
                                  </p:stCondLst>
                                  <p:childTnLst>
                                    <p:set>
                                      <p:cBhvr>
                                        <p:cTn id="54"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55" dur="1250"/>
                                        <p:tgtEl>
                                          <p:spTgt spid="5">
                                            <p:graphicEl>
                                              <a:chart seriesIdx="-4" categoryIdx="7" bldStep="category"/>
                                            </p:graphicEl>
                                          </p:spTgt>
                                        </p:tgtEl>
                                      </p:cBhvr>
                                    </p:animEffect>
                                    <p:anim calcmode="lin" valueType="num">
                                      <p:cBhvr>
                                        <p:cTn id="56" dur="1250" fill="hold"/>
                                        <p:tgtEl>
                                          <p:spTgt spid="5">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57" dur="1125" decel="100000" fill="hold"/>
                                        <p:tgtEl>
                                          <p:spTgt spid="5">
                                            <p:graphicEl>
                                              <a:chart seriesIdx="-4" categoryIdx="7" bldStep="category"/>
                                            </p:graphicEl>
                                          </p:spTgt>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5">
                                            <p:graphicEl>
                                              <a:chart seriesIdx="-4" categoryIdx="7" bldStep="category"/>
                                            </p:graphic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900"/>
                                  </p:stCondLst>
                                  <p:childTnLst>
                                    <p:set>
                                      <p:cBhvr>
                                        <p:cTn id="60"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61" dur="1250"/>
                                        <p:tgtEl>
                                          <p:spTgt spid="5">
                                            <p:graphicEl>
                                              <a:chart seriesIdx="-4" categoryIdx="8" bldStep="category"/>
                                            </p:graphicEl>
                                          </p:spTgt>
                                        </p:tgtEl>
                                      </p:cBhvr>
                                    </p:animEffect>
                                    <p:anim calcmode="lin" valueType="num">
                                      <p:cBhvr>
                                        <p:cTn id="62" dur="1250" fill="hold"/>
                                        <p:tgtEl>
                                          <p:spTgt spid="5">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63" dur="1125" decel="100000" fill="hold"/>
                                        <p:tgtEl>
                                          <p:spTgt spid="5">
                                            <p:graphicEl>
                                              <a:chart seriesIdx="-4" categoryIdx="8" bldStep="category"/>
                                            </p:graphicEl>
                                          </p:spTgt>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5">
                                            <p:graphicEl>
                                              <a:chart seriesIdx="-4" categoryIdx="8" bldStep="category"/>
                                            </p:graphic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1000"/>
                                  </p:stCondLst>
                                  <p:childTnLst>
                                    <p:set>
                                      <p:cBhvr>
                                        <p:cTn id="6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67" dur="1250"/>
                                        <p:tgtEl>
                                          <p:spTgt spid="5">
                                            <p:graphicEl>
                                              <a:chart seriesIdx="-4" categoryIdx="9" bldStep="category"/>
                                            </p:graphicEl>
                                          </p:spTgt>
                                        </p:tgtEl>
                                      </p:cBhvr>
                                    </p:animEffect>
                                    <p:anim calcmode="lin" valueType="num">
                                      <p:cBhvr>
                                        <p:cTn id="68" dur="1250" fill="hold"/>
                                        <p:tgtEl>
                                          <p:spTgt spid="5">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69" dur="1125" decel="100000" fill="hold"/>
                                        <p:tgtEl>
                                          <p:spTgt spid="5">
                                            <p:graphicEl>
                                              <a:chart seriesIdx="-4" categoryIdx="9" bldStep="category"/>
                                            </p:graphicEl>
                                          </p:spTgt>
                                        </p:tgtEl>
                                        <p:attrNameLst>
                                          <p:attrName>ppt_y</p:attrName>
                                        </p:attrNameLst>
                                      </p:cBhvr>
                                      <p:tavLst>
                                        <p:tav tm="0">
                                          <p:val>
                                            <p:strVal val="#ppt_y+1"/>
                                          </p:val>
                                        </p:tav>
                                        <p:tav tm="100000">
                                          <p:val>
                                            <p:strVal val="#ppt_y-.03"/>
                                          </p:val>
                                        </p:tav>
                                      </p:tavLst>
                                    </p:anim>
                                    <p:anim calcmode="lin" valueType="num">
                                      <p:cBhvr>
                                        <p:cTn id="70" dur="125" accel="100000" fill="hold">
                                          <p:stCondLst>
                                            <p:cond delay="1125"/>
                                          </p:stCondLst>
                                        </p:cTn>
                                        <p:tgtEl>
                                          <p:spTgt spid="5">
                                            <p:graphicEl>
                                              <a:chart seriesIdx="-4" categoryIdx="9" bldStep="category"/>
                                            </p:graphic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1100"/>
                                  </p:stCondLst>
                                  <p:childTnLst>
                                    <p:set>
                                      <p:cBhvr>
                                        <p:cTn id="72"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73" dur="1250"/>
                                        <p:tgtEl>
                                          <p:spTgt spid="5">
                                            <p:graphicEl>
                                              <a:chart seriesIdx="-4" categoryIdx="10" bldStep="category"/>
                                            </p:graphicEl>
                                          </p:spTgt>
                                        </p:tgtEl>
                                      </p:cBhvr>
                                    </p:animEffect>
                                    <p:anim calcmode="lin" valueType="num">
                                      <p:cBhvr>
                                        <p:cTn id="74" dur="1250" fill="hold"/>
                                        <p:tgtEl>
                                          <p:spTgt spid="5">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75" dur="1125" decel="100000" fill="hold"/>
                                        <p:tgtEl>
                                          <p:spTgt spid="5">
                                            <p:graphicEl>
                                              <a:chart seriesIdx="-4" categoryIdx="10" bldStep="category"/>
                                            </p:graphicEl>
                                          </p:spTgt>
                                        </p:tgtEl>
                                        <p:attrNameLst>
                                          <p:attrName>ppt_y</p:attrName>
                                        </p:attrNameLst>
                                      </p:cBhvr>
                                      <p:tavLst>
                                        <p:tav tm="0">
                                          <p:val>
                                            <p:strVal val="#ppt_y+1"/>
                                          </p:val>
                                        </p:tav>
                                        <p:tav tm="100000">
                                          <p:val>
                                            <p:strVal val="#ppt_y-.03"/>
                                          </p:val>
                                        </p:tav>
                                      </p:tavLst>
                                    </p:anim>
                                    <p:anim calcmode="lin" valueType="num">
                                      <p:cBhvr>
                                        <p:cTn id="76" dur="125" accel="100000" fill="hold">
                                          <p:stCondLst>
                                            <p:cond delay="1125"/>
                                          </p:stCondLst>
                                        </p:cTn>
                                        <p:tgtEl>
                                          <p:spTgt spid="5">
                                            <p:graphicEl>
                                              <a:chart seriesIdx="-4" categoryIdx="10" bldStep="category"/>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1200"/>
                                  </p:stCondLst>
                                  <p:childTnLst>
                                    <p:set>
                                      <p:cBhvr>
                                        <p:cTn id="78"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fade">
                                      <p:cBhvr>
                                        <p:cTn id="79" dur="1250"/>
                                        <p:tgtEl>
                                          <p:spTgt spid="5">
                                            <p:graphicEl>
                                              <a:chart seriesIdx="-4" categoryIdx="11" bldStep="category"/>
                                            </p:graphicEl>
                                          </p:spTgt>
                                        </p:tgtEl>
                                      </p:cBhvr>
                                    </p:animEffect>
                                    <p:anim calcmode="lin" valueType="num">
                                      <p:cBhvr>
                                        <p:cTn id="80" dur="1250" fill="hold"/>
                                        <p:tgtEl>
                                          <p:spTgt spid="5">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81" dur="1125" decel="100000" fill="hold"/>
                                        <p:tgtEl>
                                          <p:spTgt spid="5">
                                            <p:graphicEl>
                                              <a:chart seriesIdx="-4" categoryIdx="11" bldStep="category"/>
                                            </p:graphicEl>
                                          </p:spTgt>
                                        </p:tgtEl>
                                        <p:attrNameLst>
                                          <p:attrName>ppt_y</p:attrName>
                                        </p:attrNameLst>
                                      </p:cBhvr>
                                      <p:tavLst>
                                        <p:tav tm="0">
                                          <p:val>
                                            <p:strVal val="#ppt_y+1"/>
                                          </p:val>
                                        </p:tav>
                                        <p:tav tm="100000">
                                          <p:val>
                                            <p:strVal val="#ppt_y-.03"/>
                                          </p:val>
                                        </p:tav>
                                      </p:tavLst>
                                    </p:anim>
                                    <p:anim calcmode="lin" valueType="num">
                                      <p:cBhvr>
                                        <p:cTn id="82" dur="125" accel="100000" fill="hold">
                                          <p:stCondLst>
                                            <p:cond delay="1125"/>
                                          </p:stCondLst>
                                        </p:cTn>
                                        <p:tgtEl>
                                          <p:spTgt spid="5">
                                            <p:graphicEl>
                                              <a:chart seriesIdx="-4" categoryIdx="11" bldStep="category"/>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Freeform 29">
            <a:extLst>
              <a:ext uri="{FF2B5EF4-FFF2-40B4-BE49-F238E27FC236}">
                <a16:creationId xmlns:a16="http://schemas.microsoft.com/office/drawing/2014/main" id="{D5DDE841-5E8E-4B1A-B5D6-EF4CD4020968}"/>
              </a:ext>
            </a:extLst>
          </p:cNvPr>
          <p:cNvSpPr>
            <a:spLocks noEditPoints="1"/>
          </p:cNvSpPr>
          <p:nvPr userDrawn="1"/>
        </p:nvSpPr>
        <p:spPr bwMode="auto">
          <a:xfrm>
            <a:off x="7576242" y="1955611"/>
            <a:ext cx="702801" cy="7028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89">
            <a:extLst>
              <a:ext uri="{FF2B5EF4-FFF2-40B4-BE49-F238E27FC236}">
                <a16:creationId xmlns:a16="http://schemas.microsoft.com/office/drawing/2014/main" id="{3D2128B2-58E2-48C1-BDA4-D5A74E035A86}"/>
              </a:ext>
            </a:extLst>
          </p:cNvPr>
          <p:cNvSpPr>
            <a:spLocks noEditPoints="1"/>
          </p:cNvSpPr>
          <p:nvPr userDrawn="1"/>
        </p:nvSpPr>
        <p:spPr bwMode="auto">
          <a:xfrm>
            <a:off x="7590444" y="4195216"/>
            <a:ext cx="674396" cy="689378"/>
          </a:xfrm>
          <a:custGeom>
            <a:avLst/>
            <a:gdLst>
              <a:gd name="T0" fmla="*/ 132 w 176"/>
              <a:gd name="T1" fmla="*/ 84 h 176"/>
              <a:gd name="T2" fmla="*/ 92 w 176"/>
              <a:gd name="T3" fmla="*/ 84 h 176"/>
              <a:gd name="T4" fmla="*/ 92 w 176"/>
              <a:gd name="T5" fmla="*/ 44 h 176"/>
              <a:gd name="T6" fmla="*/ 88 w 176"/>
              <a:gd name="T7" fmla="*/ 40 h 176"/>
              <a:gd name="T8" fmla="*/ 84 w 176"/>
              <a:gd name="T9" fmla="*/ 44 h 176"/>
              <a:gd name="T10" fmla="*/ 84 w 176"/>
              <a:gd name="T11" fmla="*/ 84 h 176"/>
              <a:gd name="T12" fmla="*/ 44 w 176"/>
              <a:gd name="T13" fmla="*/ 84 h 176"/>
              <a:gd name="T14" fmla="*/ 40 w 176"/>
              <a:gd name="T15" fmla="*/ 88 h 176"/>
              <a:gd name="T16" fmla="*/ 44 w 176"/>
              <a:gd name="T17" fmla="*/ 92 h 176"/>
              <a:gd name="T18" fmla="*/ 84 w 176"/>
              <a:gd name="T19" fmla="*/ 92 h 176"/>
              <a:gd name="T20" fmla="*/ 84 w 176"/>
              <a:gd name="T21" fmla="*/ 132 h 176"/>
              <a:gd name="T22" fmla="*/ 88 w 176"/>
              <a:gd name="T23" fmla="*/ 136 h 176"/>
              <a:gd name="T24" fmla="*/ 92 w 176"/>
              <a:gd name="T25" fmla="*/ 132 h 176"/>
              <a:gd name="T26" fmla="*/ 92 w 176"/>
              <a:gd name="T27" fmla="*/ 92 h 176"/>
              <a:gd name="T28" fmla="*/ 132 w 176"/>
              <a:gd name="T29" fmla="*/ 92 h 176"/>
              <a:gd name="T30" fmla="*/ 136 w 176"/>
              <a:gd name="T31" fmla="*/ 88 h 176"/>
              <a:gd name="T32" fmla="*/ 132 w 176"/>
              <a:gd name="T33" fmla="*/ 84 h 176"/>
              <a:gd name="T34" fmla="*/ 88 w 176"/>
              <a:gd name="T35" fmla="*/ 0 h 176"/>
              <a:gd name="T36" fmla="*/ 0 w 176"/>
              <a:gd name="T37" fmla="*/ 88 h 176"/>
              <a:gd name="T38" fmla="*/ 88 w 176"/>
              <a:gd name="T39" fmla="*/ 176 h 176"/>
              <a:gd name="T40" fmla="*/ 176 w 176"/>
              <a:gd name="T41" fmla="*/ 88 h 176"/>
              <a:gd name="T42" fmla="*/ 88 w 176"/>
              <a:gd name="T43" fmla="*/ 0 h 176"/>
              <a:gd name="T44" fmla="*/ 88 w 176"/>
              <a:gd name="T45" fmla="*/ 168 h 176"/>
              <a:gd name="T46" fmla="*/ 8 w 176"/>
              <a:gd name="T47" fmla="*/ 88 h 176"/>
              <a:gd name="T48" fmla="*/ 88 w 176"/>
              <a:gd name="T49" fmla="*/ 8 h 176"/>
              <a:gd name="T50" fmla="*/ 168 w 176"/>
              <a:gd name="T51" fmla="*/ 88 h 176"/>
              <a:gd name="T52" fmla="*/ 88 w 176"/>
              <a:gd name="T5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132" y="84"/>
                </a:moveTo>
                <a:cubicBezTo>
                  <a:pt x="92" y="84"/>
                  <a:pt x="92" y="84"/>
                  <a:pt x="92" y="84"/>
                </a:cubicBezTo>
                <a:cubicBezTo>
                  <a:pt x="92" y="44"/>
                  <a:pt x="92" y="44"/>
                  <a:pt x="92" y="44"/>
                </a:cubicBezTo>
                <a:cubicBezTo>
                  <a:pt x="92" y="42"/>
                  <a:pt x="90" y="40"/>
                  <a:pt x="88" y="40"/>
                </a:cubicBezTo>
                <a:cubicBezTo>
                  <a:pt x="86" y="40"/>
                  <a:pt x="84" y="42"/>
                  <a:pt x="84" y="44"/>
                </a:cubicBezTo>
                <a:cubicBezTo>
                  <a:pt x="84" y="84"/>
                  <a:pt x="84" y="84"/>
                  <a:pt x="84" y="84"/>
                </a:cubicBezTo>
                <a:cubicBezTo>
                  <a:pt x="44" y="84"/>
                  <a:pt x="44" y="84"/>
                  <a:pt x="44" y="84"/>
                </a:cubicBezTo>
                <a:cubicBezTo>
                  <a:pt x="42" y="84"/>
                  <a:pt x="40" y="86"/>
                  <a:pt x="40" y="88"/>
                </a:cubicBezTo>
                <a:cubicBezTo>
                  <a:pt x="40" y="90"/>
                  <a:pt x="42" y="92"/>
                  <a:pt x="44" y="92"/>
                </a:cubicBezTo>
                <a:cubicBezTo>
                  <a:pt x="84" y="92"/>
                  <a:pt x="84" y="92"/>
                  <a:pt x="84" y="92"/>
                </a:cubicBezTo>
                <a:cubicBezTo>
                  <a:pt x="84" y="132"/>
                  <a:pt x="84" y="132"/>
                  <a:pt x="84" y="132"/>
                </a:cubicBezTo>
                <a:cubicBezTo>
                  <a:pt x="84" y="134"/>
                  <a:pt x="86" y="136"/>
                  <a:pt x="88" y="136"/>
                </a:cubicBezTo>
                <a:cubicBezTo>
                  <a:pt x="90" y="136"/>
                  <a:pt x="92" y="134"/>
                  <a:pt x="92" y="132"/>
                </a:cubicBezTo>
                <a:cubicBezTo>
                  <a:pt x="92" y="92"/>
                  <a:pt x="92" y="92"/>
                  <a:pt x="92" y="92"/>
                </a:cubicBezTo>
                <a:cubicBezTo>
                  <a:pt x="132" y="92"/>
                  <a:pt x="132" y="92"/>
                  <a:pt x="132" y="92"/>
                </a:cubicBezTo>
                <a:cubicBezTo>
                  <a:pt x="134" y="92"/>
                  <a:pt x="136" y="90"/>
                  <a:pt x="136" y="88"/>
                </a:cubicBezTo>
                <a:cubicBezTo>
                  <a:pt x="136" y="86"/>
                  <a:pt x="134" y="84"/>
                  <a:pt x="132"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 Placeholder 15">
            <a:extLst>
              <a:ext uri="{FF2B5EF4-FFF2-40B4-BE49-F238E27FC236}">
                <a16:creationId xmlns:a16="http://schemas.microsoft.com/office/drawing/2014/main" id="{61716ED9-5FDD-4B00-9D93-5263321E1FF3}"/>
              </a:ext>
            </a:extLst>
          </p:cNvPr>
          <p:cNvSpPr>
            <a:spLocks noGrp="1"/>
          </p:cNvSpPr>
          <p:nvPr>
            <p:ph type="body" sz="quarter" idx="12" hasCustomPrompt="1"/>
          </p:nvPr>
        </p:nvSpPr>
        <p:spPr>
          <a:xfrm>
            <a:off x="8472809" y="2030545"/>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graphicFrame>
        <p:nvGraphicFramePr>
          <p:cNvPr id="8" name="Chart 7">
            <a:extLst>
              <a:ext uri="{FF2B5EF4-FFF2-40B4-BE49-F238E27FC236}">
                <a16:creationId xmlns:a16="http://schemas.microsoft.com/office/drawing/2014/main" id="{29D2F68E-70FB-4E77-A273-C93CCDA8D6BA}"/>
              </a:ext>
            </a:extLst>
          </p:cNvPr>
          <p:cNvGraphicFramePr/>
          <p:nvPr userDrawn="1">
            <p:extLst>
              <p:ext uri="{D42A27DB-BD31-4B8C-83A1-F6EECF244321}">
                <p14:modId xmlns:p14="http://schemas.microsoft.com/office/powerpoint/2010/main" val="1092712408"/>
              </p:ext>
            </p:extLst>
          </p:nvPr>
        </p:nvGraphicFramePr>
        <p:xfrm>
          <a:off x="547333" y="2030545"/>
          <a:ext cx="6507961" cy="432934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9">
            <a:extLst>
              <a:ext uri="{FF2B5EF4-FFF2-40B4-BE49-F238E27FC236}">
                <a16:creationId xmlns:a16="http://schemas.microsoft.com/office/drawing/2014/main" id="{F4D75942-6825-47BF-A803-47654E599E93}"/>
              </a:ext>
            </a:extLst>
          </p:cNvPr>
          <p:cNvSpPr>
            <a:spLocks noGrp="1"/>
          </p:cNvSpPr>
          <p:nvPr>
            <p:ph type="body" sz="quarter" idx="18" hasCustomPrompt="1"/>
          </p:nvPr>
        </p:nvSpPr>
        <p:spPr>
          <a:xfrm>
            <a:off x="8472808" y="2658412"/>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Text Placeholder 15">
            <a:extLst>
              <a:ext uri="{FF2B5EF4-FFF2-40B4-BE49-F238E27FC236}">
                <a16:creationId xmlns:a16="http://schemas.microsoft.com/office/drawing/2014/main" id="{B4B6D8F5-6C4A-492B-83AB-CED5100E4520}"/>
              </a:ext>
            </a:extLst>
          </p:cNvPr>
          <p:cNvSpPr>
            <a:spLocks noGrp="1"/>
          </p:cNvSpPr>
          <p:nvPr>
            <p:ph type="body" sz="quarter" idx="19" hasCustomPrompt="1"/>
          </p:nvPr>
        </p:nvSpPr>
        <p:spPr>
          <a:xfrm>
            <a:off x="8472809" y="4195216"/>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sp>
        <p:nvSpPr>
          <p:cNvPr id="12" name="Text Placeholder 19">
            <a:extLst>
              <a:ext uri="{FF2B5EF4-FFF2-40B4-BE49-F238E27FC236}">
                <a16:creationId xmlns:a16="http://schemas.microsoft.com/office/drawing/2014/main" id="{096CA1FD-BF88-48FB-A24B-3AA701565731}"/>
              </a:ext>
            </a:extLst>
          </p:cNvPr>
          <p:cNvSpPr>
            <a:spLocks noGrp="1"/>
          </p:cNvSpPr>
          <p:nvPr>
            <p:ph type="body" sz="quarter" idx="20" hasCustomPrompt="1"/>
          </p:nvPr>
        </p:nvSpPr>
        <p:spPr>
          <a:xfrm>
            <a:off x="8472808" y="4823083"/>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4561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3" name="Chart 12">
            <a:extLst>
              <a:ext uri="{FF2B5EF4-FFF2-40B4-BE49-F238E27FC236}">
                <a16:creationId xmlns:a16="http://schemas.microsoft.com/office/drawing/2014/main" id="{4764101A-3B12-471D-A59E-2EC5E8545AC4}"/>
              </a:ext>
            </a:extLst>
          </p:cNvPr>
          <p:cNvGraphicFramePr/>
          <p:nvPr userDrawn="1">
            <p:extLst>
              <p:ext uri="{D42A27DB-BD31-4B8C-83A1-F6EECF244321}">
                <p14:modId xmlns:p14="http://schemas.microsoft.com/office/powerpoint/2010/main" val="8330475"/>
              </p:ext>
            </p:extLst>
          </p:nvPr>
        </p:nvGraphicFramePr>
        <p:xfrm>
          <a:off x="6821253" y="1822794"/>
          <a:ext cx="4823413" cy="417411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9">
            <a:extLst>
              <a:ext uri="{FF2B5EF4-FFF2-40B4-BE49-F238E27FC236}">
                <a16:creationId xmlns:a16="http://schemas.microsoft.com/office/drawing/2014/main" id="{74084360-22C5-471A-ABAF-428CF566777D}"/>
              </a:ext>
            </a:extLst>
          </p:cNvPr>
          <p:cNvSpPr>
            <a:spLocks noGrp="1"/>
          </p:cNvSpPr>
          <p:nvPr>
            <p:ph type="body" sz="quarter" idx="14" hasCustomPrompt="1"/>
          </p:nvPr>
        </p:nvSpPr>
        <p:spPr>
          <a:xfrm>
            <a:off x="547333" y="1967978"/>
            <a:ext cx="5711139" cy="1248650"/>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r>
              <a:rPr lang="en-US" err="1"/>
              <a:t>purna</a:t>
            </a:r>
            <a:endParaRPr lang="en-US"/>
          </a:p>
        </p:txBody>
      </p:sp>
      <p:sp>
        <p:nvSpPr>
          <p:cNvPr id="15" name="Freeform 431">
            <a:extLst>
              <a:ext uri="{FF2B5EF4-FFF2-40B4-BE49-F238E27FC236}">
                <a16:creationId xmlns:a16="http://schemas.microsoft.com/office/drawing/2014/main" id="{FFB7A3A8-3586-415B-941E-C51DBE086F36}"/>
              </a:ext>
            </a:extLst>
          </p:cNvPr>
          <p:cNvSpPr>
            <a:spLocks noEditPoints="1"/>
          </p:cNvSpPr>
          <p:nvPr userDrawn="1"/>
        </p:nvSpPr>
        <p:spPr bwMode="auto">
          <a:xfrm>
            <a:off x="547333" y="3467678"/>
            <a:ext cx="584503" cy="726673"/>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6" name="Freeform 451">
            <a:extLst>
              <a:ext uri="{FF2B5EF4-FFF2-40B4-BE49-F238E27FC236}">
                <a16:creationId xmlns:a16="http://schemas.microsoft.com/office/drawing/2014/main" id="{C37526C7-A4C6-4F96-8682-1E14BC1DC515}"/>
              </a:ext>
            </a:extLst>
          </p:cNvPr>
          <p:cNvSpPr>
            <a:spLocks noEditPoints="1"/>
          </p:cNvSpPr>
          <p:nvPr userDrawn="1"/>
        </p:nvSpPr>
        <p:spPr bwMode="auto">
          <a:xfrm>
            <a:off x="5572491" y="4603072"/>
            <a:ext cx="685981" cy="884345"/>
          </a:xfrm>
          <a:custGeom>
            <a:avLst/>
            <a:gdLst>
              <a:gd name="T0" fmla="*/ 88 w 176"/>
              <a:gd name="T1" fmla="*/ 72 h 176"/>
              <a:gd name="T2" fmla="*/ 60 w 176"/>
              <a:gd name="T3" fmla="*/ 100 h 176"/>
              <a:gd name="T4" fmla="*/ 64 w 176"/>
              <a:gd name="T5" fmla="*/ 104 h 176"/>
              <a:gd name="T6" fmla="*/ 68 w 176"/>
              <a:gd name="T7" fmla="*/ 100 h 176"/>
              <a:gd name="T8" fmla="*/ 88 w 176"/>
              <a:gd name="T9" fmla="*/ 80 h 176"/>
              <a:gd name="T10" fmla="*/ 108 w 176"/>
              <a:gd name="T11" fmla="*/ 100 h 176"/>
              <a:gd name="T12" fmla="*/ 112 w 176"/>
              <a:gd name="T13" fmla="*/ 104 h 176"/>
              <a:gd name="T14" fmla="*/ 116 w 176"/>
              <a:gd name="T15" fmla="*/ 100 h 176"/>
              <a:gd name="T16" fmla="*/ 88 w 176"/>
              <a:gd name="T17" fmla="*/ 72 h 176"/>
              <a:gd name="T18" fmla="*/ 88 w 176"/>
              <a:gd name="T19" fmla="*/ 96 h 176"/>
              <a:gd name="T20" fmla="*/ 84 w 176"/>
              <a:gd name="T21" fmla="*/ 100 h 176"/>
              <a:gd name="T22" fmla="*/ 88 w 176"/>
              <a:gd name="T23" fmla="*/ 104 h 176"/>
              <a:gd name="T24" fmla="*/ 92 w 176"/>
              <a:gd name="T25" fmla="*/ 100 h 176"/>
              <a:gd name="T26" fmla="*/ 88 w 176"/>
              <a:gd name="T27" fmla="*/ 96 h 176"/>
              <a:gd name="T28" fmla="*/ 40 w 176"/>
              <a:gd name="T29" fmla="*/ 104 h 176"/>
              <a:gd name="T30" fmla="*/ 44 w 176"/>
              <a:gd name="T31" fmla="*/ 100 h 176"/>
              <a:gd name="T32" fmla="*/ 88 w 176"/>
              <a:gd name="T33" fmla="*/ 56 h 176"/>
              <a:gd name="T34" fmla="*/ 132 w 176"/>
              <a:gd name="T35" fmla="*/ 100 h 176"/>
              <a:gd name="T36" fmla="*/ 136 w 176"/>
              <a:gd name="T37" fmla="*/ 104 h 176"/>
              <a:gd name="T38" fmla="*/ 140 w 176"/>
              <a:gd name="T39" fmla="*/ 100 h 176"/>
              <a:gd name="T40" fmla="*/ 88 w 176"/>
              <a:gd name="T41" fmla="*/ 48 h 176"/>
              <a:gd name="T42" fmla="*/ 36 w 176"/>
              <a:gd name="T43" fmla="*/ 100 h 176"/>
              <a:gd name="T44" fmla="*/ 40 w 176"/>
              <a:gd name="T45" fmla="*/ 104 h 176"/>
              <a:gd name="T46" fmla="*/ 168 w 176"/>
              <a:gd name="T47" fmla="*/ 8 h 176"/>
              <a:gd name="T48" fmla="*/ 96 w 176"/>
              <a:gd name="T49" fmla="*/ 8 h 176"/>
              <a:gd name="T50" fmla="*/ 88 w 176"/>
              <a:gd name="T51" fmla="*/ 0 h 176"/>
              <a:gd name="T52" fmla="*/ 80 w 176"/>
              <a:gd name="T53" fmla="*/ 8 h 176"/>
              <a:gd name="T54" fmla="*/ 8 w 176"/>
              <a:gd name="T55" fmla="*/ 8 h 176"/>
              <a:gd name="T56" fmla="*/ 0 w 176"/>
              <a:gd name="T57" fmla="*/ 16 h 176"/>
              <a:gd name="T58" fmla="*/ 0 w 176"/>
              <a:gd name="T59" fmla="*/ 24 h 176"/>
              <a:gd name="T60" fmla="*/ 8 w 176"/>
              <a:gd name="T61" fmla="*/ 32 h 176"/>
              <a:gd name="T62" fmla="*/ 8 w 176"/>
              <a:gd name="T63" fmla="*/ 128 h 176"/>
              <a:gd name="T64" fmla="*/ 16 w 176"/>
              <a:gd name="T65" fmla="*/ 136 h 176"/>
              <a:gd name="T66" fmla="*/ 84 w 176"/>
              <a:gd name="T67" fmla="*/ 136 h 176"/>
              <a:gd name="T68" fmla="*/ 84 w 176"/>
              <a:gd name="T69" fmla="*/ 146 h 176"/>
              <a:gd name="T70" fmla="*/ 61 w 176"/>
              <a:gd name="T71" fmla="*/ 169 h 176"/>
              <a:gd name="T72" fmla="*/ 60 w 176"/>
              <a:gd name="T73" fmla="*/ 172 h 176"/>
              <a:gd name="T74" fmla="*/ 64 w 176"/>
              <a:gd name="T75" fmla="*/ 176 h 176"/>
              <a:gd name="T76" fmla="*/ 67 w 176"/>
              <a:gd name="T77" fmla="*/ 175 h 176"/>
              <a:gd name="T78" fmla="*/ 88 w 176"/>
              <a:gd name="T79" fmla="*/ 154 h 176"/>
              <a:gd name="T80" fmla="*/ 109 w 176"/>
              <a:gd name="T81" fmla="*/ 175 h 176"/>
              <a:gd name="T82" fmla="*/ 112 w 176"/>
              <a:gd name="T83" fmla="*/ 176 h 176"/>
              <a:gd name="T84" fmla="*/ 116 w 176"/>
              <a:gd name="T85" fmla="*/ 172 h 176"/>
              <a:gd name="T86" fmla="*/ 115 w 176"/>
              <a:gd name="T87" fmla="*/ 169 h 176"/>
              <a:gd name="T88" fmla="*/ 92 w 176"/>
              <a:gd name="T89" fmla="*/ 146 h 176"/>
              <a:gd name="T90" fmla="*/ 92 w 176"/>
              <a:gd name="T91" fmla="*/ 136 h 176"/>
              <a:gd name="T92" fmla="*/ 160 w 176"/>
              <a:gd name="T93" fmla="*/ 136 h 176"/>
              <a:gd name="T94" fmla="*/ 168 w 176"/>
              <a:gd name="T95" fmla="*/ 128 h 176"/>
              <a:gd name="T96" fmla="*/ 168 w 176"/>
              <a:gd name="T97" fmla="*/ 32 h 176"/>
              <a:gd name="T98" fmla="*/ 176 w 176"/>
              <a:gd name="T99" fmla="*/ 24 h 176"/>
              <a:gd name="T100" fmla="*/ 176 w 176"/>
              <a:gd name="T101" fmla="*/ 16 h 176"/>
              <a:gd name="T102" fmla="*/ 168 w 176"/>
              <a:gd name="T103" fmla="*/ 8 h 176"/>
              <a:gd name="T104" fmla="*/ 160 w 176"/>
              <a:gd name="T105" fmla="*/ 128 h 176"/>
              <a:gd name="T106" fmla="*/ 16 w 176"/>
              <a:gd name="T107" fmla="*/ 128 h 176"/>
              <a:gd name="T108" fmla="*/ 16 w 176"/>
              <a:gd name="T109" fmla="*/ 32 h 176"/>
              <a:gd name="T110" fmla="*/ 160 w 176"/>
              <a:gd name="T111" fmla="*/ 32 h 176"/>
              <a:gd name="T112" fmla="*/ 160 w 176"/>
              <a:gd name="T113" fmla="*/ 128 h 176"/>
              <a:gd name="T114" fmla="*/ 168 w 176"/>
              <a:gd name="T115" fmla="*/ 24 h 176"/>
              <a:gd name="T116" fmla="*/ 8 w 176"/>
              <a:gd name="T117" fmla="*/ 24 h 176"/>
              <a:gd name="T118" fmla="*/ 8 w 176"/>
              <a:gd name="T119" fmla="*/ 16 h 176"/>
              <a:gd name="T120" fmla="*/ 168 w 176"/>
              <a:gd name="T121" fmla="*/ 16 h 176"/>
              <a:gd name="T122" fmla="*/ 168 w 176"/>
              <a:gd name="T123"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88" y="72"/>
                </a:moveTo>
                <a:cubicBezTo>
                  <a:pt x="73" y="72"/>
                  <a:pt x="60" y="85"/>
                  <a:pt x="60" y="100"/>
                </a:cubicBezTo>
                <a:cubicBezTo>
                  <a:pt x="60" y="102"/>
                  <a:pt x="62" y="104"/>
                  <a:pt x="64" y="104"/>
                </a:cubicBezTo>
                <a:cubicBezTo>
                  <a:pt x="66" y="104"/>
                  <a:pt x="68" y="102"/>
                  <a:pt x="68" y="100"/>
                </a:cubicBezTo>
                <a:cubicBezTo>
                  <a:pt x="68" y="89"/>
                  <a:pt x="77" y="80"/>
                  <a:pt x="88" y="80"/>
                </a:cubicBezTo>
                <a:cubicBezTo>
                  <a:pt x="99" y="80"/>
                  <a:pt x="108" y="89"/>
                  <a:pt x="108" y="100"/>
                </a:cubicBezTo>
                <a:cubicBezTo>
                  <a:pt x="108" y="102"/>
                  <a:pt x="110" y="104"/>
                  <a:pt x="112" y="104"/>
                </a:cubicBezTo>
                <a:cubicBezTo>
                  <a:pt x="114" y="104"/>
                  <a:pt x="116" y="102"/>
                  <a:pt x="116" y="100"/>
                </a:cubicBezTo>
                <a:cubicBezTo>
                  <a:pt x="116" y="85"/>
                  <a:pt x="103" y="72"/>
                  <a:pt x="88" y="72"/>
                </a:cubicBezTo>
                <a:moveTo>
                  <a:pt x="88" y="96"/>
                </a:moveTo>
                <a:cubicBezTo>
                  <a:pt x="86" y="96"/>
                  <a:pt x="84" y="98"/>
                  <a:pt x="84" y="100"/>
                </a:cubicBezTo>
                <a:cubicBezTo>
                  <a:pt x="84" y="102"/>
                  <a:pt x="86" y="104"/>
                  <a:pt x="88" y="104"/>
                </a:cubicBezTo>
                <a:cubicBezTo>
                  <a:pt x="90" y="104"/>
                  <a:pt x="92" y="102"/>
                  <a:pt x="92" y="100"/>
                </a:cubicBezTo>
                <a:cubicBezTo>
                  <a:pt x="92" y="98"/>
                  <a:pt x="90" y="96"/>
                  <a:pt x="88" y="96"/>
                </a:cubicBezTo>
                <a:moveTo>
                  <a:pt x="40" y="104"/>
                </a:moveTo>
                <a:cubicBezTo>
                  <a:pt x="42" y="104"/>
                  <a:pt x="44" y="102"/>
                  <a:pt x="44" y="100"/>
                </a:cubicBezTo>
                <a:cubicBezTo>
                  <a:pt x="44" y="76"/>
                  <a:pt x="64" y="56"/>
                  <a:pt x="88" y="56"/>
                </a:cubicBezTo>
                <a:cubicBezTo>
                  <a:pt x="112" y="56"/>
                  <a:pt x="132" y="76"/>
                  <a:pt x="132" y="100"/>
                </a:cubicBezTo>
                <a:cubicBezTo>
                  <a:pt x="132" y="102"/>
                  <a:pt x="134" y="104"/>
                  <a:pt x="136" y="104"/>
                </a:cubicBezTo>
                <a:cubicBezTo>
                  <a:pt x="138" y="104"/>
                  <a:pt x="140" y="102"/>
                  <a:pt x="140" y="100"/>
                </a:cubicBezTo>
                <a:cubicBezTo>
                  <a:pt x="140" y="71"/>
                  <a:pt x="117" y="48"/>
                  <a:pt x="88" y="48"/>
                </a:cubicBezTo>
                <a:cubicBezTo>
                  <a:pt x="59" y="48"/>
                  <a:pt x="36" y="71"/>
                  <a:pt x="36" y="100"/>
                </a:cubicBezTo>
                <a:cubicBezTo>
                  <a:pt x="36" y="102"/>
                  <a:pt x="38" y="104"/>
                  <a:pt x="40" y="104"/>
                </a:cubicBezTo>
                <a:moveTo>
                  <a:pt x="168" y="8"/>
                </a:moveTo>
                <a:cubicBezTo>
                  <a:pt x="96" y="8"/>
                  <a:pt x="96" y="8"/>
                  <a:pt x="96" y="8"/>
                </a:cubicBezTo>
                <a:cubicBezTo>
                  <a:pt x="96" y="4"/>
                  <a:pt x="92" y="0"/>
                  <a:pt x="88" y="0"/>
                </a:cubicBezTo>
                <a:cubicBezTo>
                  <a:pt x="84" y="0"/>
                  <a:pt x="80" y="4"/>
                  <a:pt x="80" y="8"/>
                </a:cubicBezTo>
                <a:cubicBezTo>
                  <a:pt x="8" y="8"/>
                  <a:pt x="8" y="8"/>
                  <a:pt x="8" y="8"/>
                </a:cubicBezTo>
                <a:cubicBezTo>
                  <a:pt x="4" y="8"/>
                  <a:pt x="0" y="12"/>
                  <a:pt x="0" y="16"/>
                </a:cubicBezTo>
                <a:cubicBezTo>
                  <a:pt x="0" y="24"/>
                  <a:pt x="0" y="24"/>
                  <a:pt x="0" y="24"/>
                </a:cubicBezTo>
                <a:cubicBezTo>
                  <a:pt x="0" y="28"/>
                  <a:pt x="4" y="32"/>
                  <a:pt x="8" y="32"/>
                </a:cubicBezTo>
                <a:cubicBezTo>
                  <a:pt x="8" y="128"/>
                  <a:pt x="8" y="128"/>
                  <a:pt x="8" y="128"/>
                </a:cubicBezTo>
                <a:cubicBezTo>
                  <a:pt x="8" y="132"/>
                  <a:pt x="12"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2" y="176"/>
                  <a:pt x="64" y="176"/>
                </a:cubicBezTo>
                <a:cubicBezTo>
                  <a:pt x="65" y="176"/>
                  <a:pt x="66" y="176"/>
                  <a:pt x="67" y="175"/>
                </a:cubicBezTo>
                <a:cubicBezTo>
                  <a:pt x="88" y="154"/>
                  <a:pt x="88" y="154"/>
                  <a:pt x="88" y="154"/>
                </a:cubicBezTo>
                <a:cubicBezTo>
                  <a:pt x="109" y="175"/>
                  <a:pt x="109" y="175"/>
                  <a:pt x="109" y="175"/>
                </a:cubicBezTo>
                <a:cubicBezTo>
                  <a:pt x="110" y="176"/>
                  <a:pt x="111" y="176"/>
                  <a:pt x="112" y="176"/>
                </a:cubicBezTo>
                <a:cubicBezTo>
                  <a:pt x="114" y="176"/>
                  <a:pt x="116" y="174"/>
                  <a:pt x="116" y="172"/>
                </a:cubicBezTo>
                <a:cubicBezTo>
                  <a:pt x="116" y="171"/>
                  <a:pt x="116" y="170"/>
                  <a:pt x="115"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8" y="24"/>
                  <a:pt x="8" y="24"/>
                  <a:pt x="8" y="24"/>
                </a:cubicBezTo>
                <a:cubicBezTo>
                  <a:pt x="8" y="16"/>
                  <a:pt x="8" y="16"/>
                  <a:pt x="8" y="16"/>
                </a:cubicBezTo>
                <a:cubicBezTo>
                  <a:pt x="168" y="16"/>
                  <a:pt x="168" y="16"/>
                  <a:pt x="168" y="16"/>
                </a:cubicBezTo>
                <a:lnTo>
                  <a:pt x="168" y="2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7" name="Text Placeholder 19">
            <a:extLst>
              <a:ext uri="{FF2B5EF4-FFF2-40B4-BE49-F238E27FC236}">
                <a16:creationId xmlns:a16="http://schemas.microsoft.com/office/drawing/2014/main" id="{F1A506A8-8E58-410B-B04D-9D5F7CD825D9}"/>
              </a:ext>
            </a:extLst>
          </p:cNvPr>
          <p:cNvSpPr>
            <a:spLocks noGrp="1"/>
          </p:cNvSpPr>
          <p:nvPr>
            <p:ph type="body" sz="quarter" idx="15" hasCustomPrompt="1"/>
          </p:nvPr>
        </p:nvSpPr>
        <p:spPr>
          <a:xfrm>
            <a:off x="1347947" y="3467678"/>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8" name="Text Placeholder 19">
            <a:extLst>
              <a:ext uri="{FF2B5EF4-FFF2-40B4-BE49-F238E27FC236}">
                <a16:creationId xmlns:a16="http://schemas.microsoft.com/office/drawing/2014/main" id="{2AA5B183-A51D-4390-A22D-435E6AD0AF74}"/>
              </a:ext>
            </a:extLst>
          </p:cNvPr>
          <p:cNvSpPr>
            <a:spLocks noGrp="1"/>
          </p:cNvSpPr>
          <p:nvPr>
            <p:ph type="body" sz="quarter" idx="16" hasCustomPrompt="1"/>
          </p:nvPr>
        </p:nvSpPr>
        <p:spPr>
          <a:xfrm>
            <a:off x="547334" y="4603073"/>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9" name="Freeform 453">
            <a:extLst>
              <a:ext uri="{FF2B5EF4-FFF2-40B4-BE49-F238E27FC236}">
                <a16:creationId xmlns:a16="http://schemas.microsoft.com/office/drawing/2014/main" id="{37DA345C-E110-4551-9FC1-DD6F4EB97E8C}"/>
              </a:ext>
            </a:extLst>
          </p:cNvPr>
          <p:cNvSpPr>
            <a:spLocks noEditPoints="1"/>
          </p:cNvSpPr>
          <p:nvPr userDrawn="1"/>
        </p:nvSpPr>
        <p:spPr bwMode="auto">
          <a:xfrm>
            <a:off x="414468" y="5738468"/>
            <a:ext cx="850232" cy="609955"/>
          </a:xfrm>
          <a:custGeom>
            <a:avLst/>
            <a:gdLst>
              <a:gd name="T0" fmla="*/ 174 w 176"/>
              <a:gd name="T1" fmla="*/ 32 h 128"/>
              <a:gd name="T2" fmla="*/ 174 w 176"/>
              <a:gd name="T3" fmla="*/ 32 h 128"/>
              <a:gd name="T4" fmla="*/ 90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8 w 176"/>
              <a:gd name="T25" fmla="*/ 45 h 128"/>
              <a:gd name="T26" fmla="*/ 24 w 176"/>
              <a:gd name="T27" fmla="*/ 107 h 128"/>
              <a:gd name="T28" fmla="*/ 24 w 176"/>
              <a:gd name="T29" fmla="*/ 108 h 128"/>
              <a:gd name="T30" fmla="*/ 29 w 176"/>
              <a:gd name="T31" fmla="*/ 112 h 128"/>
              <a:gd name="T32" fmla="*/ 59 w 176"/>
              <a:gd name="T33" fmla="*/ 104 h 128"/>
              <a:gd name="T34" fmla="*/ 86 w 176"/>
              <a:gd name="T35" fmla="*/ 127 h 128"/>
              <a:gd name="T36" fmla="*/ 90 w 176"/>
              <a:gd name="T37" fmla="*/ 127 h 128"/>
              <a:gd name="T38" fmla="*/ 121 w 176"/>
              <a:gd name="T39" fmla="*/ 104 h 128"/>
              <a:gd name="T40" fmla="*/ 151 w 176"/>
              <a:gd name="T41" fmla="*/ 112 h 128"/>
              <a:gd name="T42" fmla="*/ 156 w 176"/>
              <a:gd name="T43" fmla="*/ 108 h 128"/>
              <a:gd name="T44" fmla="*/ 156 w 176"/>
              <a:gd name="T45" fmla="*/ 107 h 128"/>
              <a:gd name="T46" fmla="*/ 173 w 176"/>
              <a:gd name="T47" fmla="*/ 40 h 128"/>
              <a:gd name="T48" fmla="*/ 174 w 176"/>
              <a:gd name="T49" fmla="*/ 40 h 128"/>
              <a:gd name="T50" fmla="*/ 176 w 176"/>
              <a:gd name="T51" fmla="*/ 36 h 128"/>
              <a:gd name="T52" fmla="*/ 121 w 176"/>
              <a:gd name="T53" fmla="*/ 96 h 128"/>
              <a:gd name="T54" fmla="*/ 120 w 176"/>
              <a:gd name="T55" fmla="*/ 96 h 128"/>
              <a:gd name="T56" fmla="*/ 118 w 176"/>
              <a:gd name="T57" fmla="*/ 97 h 128"/>
              <a:gd name="T58" fmla="*/ 62 w 176"/>
              <a:gd name="T59" fmla="*/ 97 h 128"/>
              <a:gd name="T60" fmla="*/ 60 w 176"/>
              <a:gd name="T61" fmla="*/ 96 h 128"/>
              <a:gd name="T62" fmla="*/ 59 w 176"/>
              <a:gd name="T63" fmla="*/ 96 h 128"/>
              <a:gd name="T64" fmla="*/ 39 w 176"/>
              <a:gd name="T65" fmla="*/ 54 h 128"/>
              <a:gd name="T66" fmla="*/ 86 w 176"/>
              <a:gd name="T67" fmla="*/ 72 h 128"/>
              <a:gd name="T68" fmla="*/ 90 w 176"/>
              <a:gd name="T69" fmla="*/ 72 h 128"/>
              <a:gd name="T70" fmla="*/ 138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4" y="32"/>
                </a:cubicBezTo>
                <a:cubicBezTo>
                  <a:pt x="174" y="32"/>
                  <a:pt x="174" y="32"/>
                  <a:pt x="174" y="32"/>
                </a:cubicBezTo>
                <a:cubicBezTo>
                  <a:pt x="174" y="32"/>
                  <a:pt x="174" y="32"/>
                  <a:pt x="174" y="32"/>
                </a:cubicBezTo>
                <a:cubicBezTo>
                  <a:pt x="174" y="32"/>
                  <a:pt x="174" y="32"/>
                  <a:pt x="173" y="32"/>
                </a:cubicBezTo>
                <a:cubicBezTo>
                  <a:pt x="90" y="0"/>
                  <a:pt x="90" y="0"/>
                  <a:pt x="90" y="0"/>
                </a:cubicBezTo>
                <a:cubicBezTo>
                  <a:pt x="90" y="0"/>
                  <a:pt x="90" y="0"/>
                  <a:pt x="90" y="0"/>
                </a:cubicBezTo>
                <a:cubicBezTo>
                  <a:pt x="89" y="0"/>
                  <a:pt x="89" y="0"/>
                  <a:pt x="88" y="0"/>
                </a:cubicBezTo>
                <a:cubicBezTo>
                  <a:pt x="87" y="0"/>
                  <a:pt x="87" y="0"/>
                  <a:pt x="86" y="0"/>
                </a:cubicBezTo>
                <a:cubicBezTo>
                  <a:pt x="86" y="0"/>
                  <a:pt x="86" y="0"/>
                  <a:pt x="86" y="0"/>
                </a:cubicBezTo>
                <a:cubicBezTo>
                  <a:pt x="3" y="32"/>
                  <a:pt x="3" y="32"/>
                  <a:pt x="3" y="32"/>
                </a:cubicBezTo>
                <a:cubicBezTo>
                  <a:pt x="2" y="32"/>
                  <a:pt x="2" y="32"/>
                  <a:pt x="2" y="32"/>
                </a:cubicBezTo>
                <a:cubicBezTo>
                  <a:pt x="2" y="32"/>
                  <a:pt x="2" y="32"/>
                  <a:pt x="2" y="32"/>
                </a:cubicBezTo>
                <a:cubicBezTo>
                  <a:pt x="2" y="32"/>
                  <a:pt x="2" y="32"/>
                  <a:pt x="2" y="32"/>
                </a:cubicBezTo>
                <a:cubicBezTo>
                  <a:pt x="1" y="33"/>
                  <a:pt x="0" y="34"/>
                  <a:pt x="0" y="36"/>
                </a:cubicBezTo>
                <a:cubicBezTo>
                  <a:pt x="0" y="38"/>
                  <a:pt x="1" y="39"/>
                  <a:pt x="2" y="40"/>
                </a:cubicBezTo>
                <a:cubicBezTo>
                  <a:pt x="2" y="40"/>
                  <a:pt x="2" y="40"/>
                  <a:pt x="2" y="40"/>
                </a:cubicBezTo>
                <a:cubicBezTo>
                  <a:pt x="2" y="40"/>
                  <a:pt x="2" y="40"/>
                  <a:pt x="2" y="40"/>
                </a:cubicBezTo>
                <a:cubicBezTo>
                  <a:pt x="2" y="40"/>
                  <a:pt x="2" y="40"/>
                  <a:pt x="3" y="40"/>
                </a:cubicBezTo>
                <a:cubicBezTo>
                  <a:pt x="10" y="43"/>
                  <a:pt x="10" y="43"/>
                  <a:pt x="10" y="43"/>
                </a:cubicBezTo>
                <a:cubicBezTo>
                  <a:pt x="5" y="81"/>
                  <a:pt x="5" y="81"/>
                  <a:pt x="5" y="81"/>
                </a:cubicBezTo>
                <a:cubicBezTo>
                  <a:pt x="2" y="82"/>
                  <a:pt x="0" y="85"/>
                  <a:pt x="0" y="88"/>
                </a:cubicBezTo>
                <a:cubicBezTo>
                  <a:pt x="0" y="92"/>
                  <a:pt x="4" y="96"/>
                  <a:pt x="8" y="96"/>
                </a:cubicBezTo>
                <a:cubicBezTo>
                  <a:pt x="12" y="96"/>
                  <a:pt x="16" y="92"/>
                  <a:pt x="16" y="88"/>
                </a:cubicBezTo>
                <a:cubicBezTo>
                  <a:pt x="16" y="85"/>
                  <a:pt x="15" y="83"/>
                  <a:pt x="13" y="82"/>
                </a:cubicBezTo>
                <a:cubicBezTo>
                  <a:pt x="18" y="45"/>
                  <a:pt x="18" y="45"/>
                  <a:pt x="18"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6" y="112"/>
                  <a:pt x="28" y="112"/>
                </a:cubicBezTo>
                <a:cubicBezTo>
                  <a:pt x="28" y="112"/>
                  <a:pt x="29" y="112"/>
                  <a:pt x="29" y="112"/>
                </a:cubicBezTo>
                <a:cubicBezTo>
                  <a:pt x="29" y="112"/>
                  <a:pt x="29" y="112"/>
                  <a:pt x="29" y="112"/>
                </a:cubicBezTo>
                <a:cubicBezTo>
                  <a:pt x="59" y="104"/>
                  <a:pt x="59" y="104"/>
                  <a:pt x="59" y="104"/>
                </a:cubicBezTo>
                <a:cubicBezTo>
                  <a:pt x="86" y="127"/>
                  <a:pt x="86" y="127"/>
                  <a:pt x="86" y="127"/>
                </a:cubicBezTo>
                <a:cubicBezTo>
                  <a:pt x="86" y="127"/>
                  <a:pt x="86" y="127"/>
                  <a:pt x="86" y="127"/>
                </a:cubicBezTo>
                <a:cubicBezTo>
                  <a:pt x="86" y="128"/>
                  <a:pt x="87" y="128"/>
                  <a:pt x="88" y="128"/>
                </a:cubicBezTo>
                <a:cubicBezTo>
                  <a:pt x="89" y="128"/>
                  <a:pt x="90" y="128"/>
                  <a:pt x="90" y="127"/>
                </a:cubicBezTo>
                <a:cubicBezTo>
                  <a:pt x="90" y="127"/>
                  <a:pt x="90" y="127"/>
                  <a:pt x="90" y="127"/>
                </a:cubicBezTo>
                <a:cubicBezTo>
                  <a:pt x="121" y="104"/>
                  <a:pt x="121" y="104"/>
                  <a:pt x="121" y="104"/>
                </a:cubicBezTo>
                <a:cubicBezTo>
                  <a:pt x="151" y="112"/>
                  <a:pt x="151" y="112"/>
                  <a:pt x="151" y="112"/>
                </a:cubicBezTo>
                <a:cubicBezTo>
                  <a:pt x="151" y="112"/>
                  <a:pt x="151" y="112"/>
                  <a:pt x="151" y="112"/>
                </a:cubicBezTo>
                <a:cubicBezTo>
                  <a:pt x="151" y="112"/>
                  <a:pt x="152" y="112"/>
                  <a:pt x="152" y="112"/>
                </a:cubicBezTo>
                <a:cubicBezTo>
                  <a:pt x="154" y="112"/>
                  <a:pt x="156" y="110"/>
                  <a:pt x="156" y="108"/>
                </a:cubicBezTo>
                <a:cubicBezTo>
                  <a:pt x="156" y="108"/>
                  <a:pt x="156" y="108"/>
                  <a:pt x="156" y="107"/>
                </a:cubicBezTo>
                <a:cubicBezTo>
                  <a:pt x="156" y="107"/>
                  <a:pt x="156" y="107"/>
                  <a:pt x="156" y="107"/>
                </a:cubicBezTo>
                <a:cubicBezTo>
                  <a:pt x="145" y="50"/>
                  <a:pt x="145" y="50"/>
                  <a:pt x="145" y="50"/>
                </a:cubicBezTo>
                <a:cubicBezTo>
                  <a:pt x="173" y="40"/>
                  <a:pt x="173" y="40"/>
                  <a:pt x="173" y="40"/>
                </a:cubicBezTo>
                <a:cubicBezTo>
                  <a:pt x="174" y="40"/>
                  <a:pt x="174" y="40"/>
                  <a:pt x="174" y="40"/>
                </a:cubicBezTo>
                <a:cubicBezTo>
                  <a:pt x="174" y="40"/>
                  <a:pt x="174" y="40"/>
                  <a:pt x="174" y="40"/>
                </a:cubicBezTo>
                <a:cubicBezTo>
                  <a:pt x="174" y="40"/>
                  <a:pt x="174" y="40"/>
                  <a:pt x="174" y="40"/>
                </a:cubicBezTo>
                <a:cubicBezTo>
                  <a:pt x="175" y="39"/>
                  <a:pt x="176" y="38"/>
                  <a:pt x="176" y="36"/>
                </a:cubicBezTo>
                <a:moveTo>
                  <a:pt x="147" y="103"/>
                </a:moveTo>
                <a:cubicBezTo>
                  <a:pt x="121" y="96"/>
                  <a:pt x="121" y="96"/>
                  <a:pt x="121" y="96"/>
                </a:cubicBezTo>
                <a:cubicBezTo>
                  <a:pt x="121" y="96"/>
                  <a:pt x="121" y="96"/>
                  <a:pt x="121" y="96"/>
                </a:cubicBezTo>
                <a:cubicBezTo>
                  <a:pt x="121" y="96"/>
                  <a:pt x="120" y="96"/>
                  <a:pt x="120" y="96"/>
                </a:cubicBezTo>
                <a:cubicBezTo>
                  <a:pt x="119" y="96"/>
                  <a:pt x="118" y="96"/>
                  <a:pt x="118" y="97"/>
                </a:cubicBezTo>
                <a:cubicBezTo>
                  <a:pt x="118" y="97"/>
                  <a:pt x="118" y="97"/>
                  <a:pt x="118" y="97"/>
                </a:cubicBezTo>
                <a:cubicBezTo>
                  <a:pt x="88" y="119"/>
                  <a:pt x="88" y="119"/>
                  <a:pt x="88" y="119"/>
                </a:cubicBezTo>
                <a:cubicBezTo>
                  <a:pt x="62" y="97"/>
                  <a:pt x="62" y="97"/>
                  <a:pt x="62" y="97"/>
                </a:cubicBezTo>
                <a:cubicBezTo>
                  <a:pt x="62" y="97"/>
                  <a:pt x="62" y="97"/>
                  <a:pt x="62" y="97"/>
                </a:cubicBezTo>
                <a:cubicBezTo>
                  <a:pt x="62" y="96"/>
                  <a:pt x="61" y="96"/>
                  <a:pt x="60" y="96"/>
                </a:cubicBezTo>
                <a:cubicBezTo>
                  <a:pt x="60" y="96"/>
                  <a:pt x="59" y="96"/>
                  <a:pt x="59" y="96"/>
                </a:cubicBezTo>
                <a:cubicBezTo>
                  <a:pt x="59" y="96"/>
                  <a:pt x="59" y="96"/>
                  <a:pt x="59" y="96"/>
                </a:cubicBezTo>
                <a:cubicBezTo>
                  <a:pt x="33" y="103"/>
                  <a:pt x="33" y="103"/>
                  <a:pt x="33" y="103"/>
                </a:cubicBezTo>
                <a:cubicBezTo>
                  <a:pt x="39" y="54"/>
                  <a:pt x="39" y="54"/>
                  <a:pt x="39" y="54"/>
                </a:cubicBezTo>
                <a:cubicBezTo>
                  <a:pt x="86" y="72"/>
                  <a:pt x="86" y="72"/>
                  <a:pt x="86" y="72"/>
                </a:cubicBezTo>
                <a:cubicBezTo>
                  <a:pt x="86" y="72"/>
                  <a:pt x="86" y="72"/>
                  <a:pt x="86" y="72"/>
                </a:cubicBezTo>
                <a:cubicBezTo>
                  <a:pt x="87" y="72"/>
                  <a:pt x="87" y="72"/>
                  <a:pt x="88" y="72"/>
                </a:cubicBezTo>
                <a:cubicBezTo>
                  <a:pt x="89" y="72"/>
                  <a:pt x="89" y="72"/>
                  <a:pt x="90" y="72"/>
                </a:cubicBezTo>
                <a:cubicBezTo>
                  <a:pt x="90" y="72"/>
                  <a:pt x="90" y="72"/>
                  <a:pt x="90" y="72"/>
                </a:cubicBezTo>
                <a:cubicBezTo>
                  <a:pt x="138" y="53"/>
                  <a:pt x="138" y="53"/>
                  <a:pt x="138" y="53"/>
                </a:cubicBezTo>
                <a:lnTo>
                  <a:pt x="147" y="103"/>
                </a:lnTo>
                <a:close/>
                <a:moveTo>
                  <a:pt x="88" y="64"/>
                </a:moveTo>
                <a:cubicBezTo>
                  <a:pt x="15" y="36"/>
                  <a:pt x="15" y="36"/>
                  <a:pt x="15" y="36"/>
                </a:cubicBezTo>
                <a:cubicBezTo>
                  <a:pt x="88" y="8"/>
                  <a:pt x="88" y="8"/>
                  <a:pt x="88" y="8"/>
                </a:cubicBezTo>
                <a:cubicBezTo>
                  <a:pt x="161" y="36"/>
                  <a:pt x="161" y="36"/>
                  <a:pt x="161" y="36"/>
                </a:cubicBezTo>
                <a:lnTo>
                  <a:pt x="88" y="6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20" name="Text Placeholder 19">
            <a:extLst>
              <a:ext uri="{FF2B5EF4-FFF2-40B4-BE49-F238E27FC236}">
                <a16:creationId xmlns:a16="http://schemas.microsoft.com/office/drawing/2014/main" id="{7B2B700A-5B6A-49DA-BD31-EC9E5EAD27CF}"/>
              </a:ext>
            </a:extLst>
          </p:cNvPr>
          <p:cNvSpPr>
            <a:spLocks noGrp="1"/>
          </p:cNvSpPr>
          <p:nvPr>
            <p:ph type="body" sz="quarter" idx="17" hasCustomPrompt="1"/>
          </p:nvPr>
        </p:nvSpPr>
        <p:spPr>
          <a:xfrm>
            <a:off x="1347947" y="5660467"/>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Tree>
    <p:extLst>
      <p:ext uri="{BB962C8B-B14F-4D97-AF65-F5344CB8AC3E}">
        <p14:creationId xmlns:p14="http://schemas.microsoft.com/office/powerpoint/2010/main" val="9464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6" name="Chart 5">
            <a:extLst>
              <a:ext uri="{FF2B5EF4-FFF2-40B4-BE49-F238E27FC236}">
                <a16:creationId xmlns:a16="http://schemas.microsoft.com/office/drawing/2014/main" id="{224AE2E0-F24C-4702-9843-709EAC0AD4E5}"/>
              </a:ext>
            </a:extLst>
          </p:cNvPr>
          <p:cNvGraphicFramePr/>
          <p:nvPr userDrawn="1">
            <p:extLst>
              <p:ext uri="{D42A27DB-BD31-4B8C-83A1-F6EECF244321}">
                <p14:modId xmlns:p14="http://schemas.microsoft.com/office/powerpoint/2010/main" val="580882505"/>
              </p:ext>
            </p:extLst>
          </p:nvPr>
        </p:nvGraphicFramePr>
        <p:xfrm>
          <a:off x="826542" y="2180350"/>
          <a:ext cx="10538915" cy="4233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345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2" name="Диаграмма 4">
            <a:extLst>
              <a:ext uri="{FF2B5EF4-FFF2-40B4-BE49-F238E27FC236}">
                <a16:creationId xmlns:a16="http://schemas.microsoft.com/office/drawing/2014/main" id="{48497CB1-BB36-4107-B65E-D3C5022F7F0E}"/>
              </a:ext>
            </a:extLst>
          </p:cNvPr>
          <p:cNvGraphicFramePr/>
          <p:nvPr userDrawn="1">
            <p:extLst>
              <p:ext uri="{D42A27DB-BD31-4B8C-83A1-F6EECF244321}">
                <p14:modId xmlns:p14="http://schemas.microsoft.com/office/powerpoint/2010/main" val="1686690309"/>
              </p:ext>
            </p:extLst>
          </p:nvPr>
        </p:nvGraphicFramePr>
        <p:xfrm>
          <a:off x="6570368" y="1847342"/>
          <a:ext cx="4910525" cy="4326630"/>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a:extLst>
              <a:ext uri="{FF2B5EF4-FFF2-40B4-BE49-F238E27FC236}">
                <a16:creationId xmlns:a16="http://schemas.microsoft.com/office/drawing/2014/main" id="{1711B4FD-B9E8-497A-A4ED-AEB76770C84D}"/>
              </a:ext>
            </a:extLst>
          </p:cNvPr>
          <p:cNvSpPr/>
          <p:nvPr userDrawn="1"/>
        </p:nvSpPr>
        <p:spPr>
          <a:xfrm>
            <a:off x="711107" y="2461729"/>
            <a:ext cx="353421" cy="353421"/>
          </a:xfrm>
          <a:prstGeom prst="ellipse">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2" name="Oval 21">
            <a:extLst>
              <a:ext uri="{FF2B5EF4-FFF2-40B4-BE49-F238E27FC236}">
                <a16:creationId xmlns:a16="http://schemas.microsoft.com/office/drawing/2014/main" id="{DDEE948C-D81C-4D0D-8602-E62E9DEDA076}"/>
              </a:ext>
            </a:extLst>
          </p:cNvPr>
          <p:cNvSpPr/>
          <p:nvPr userDrawn="1"/>
        </p:nvSpPr>
        <p:spPr>
          <a:xfrm>
            <a:off x="711107" y="3833947"/>
            <a:ext cx="353421" cy="353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4" name="Oval 23">
            <a:extLst>
              <a:ext uri="{FF2B5EF4-FFF2-40B4-BE49-F238E27FC236}">
                <a16:creationId xmlns:a16="http://schemas.microsoft.com/office/drawing/2014/main" id="{1187CA72-DC75-4700-8A15-6ADB452EC71A}"/>
              </a:ext>
            </a:extLst>
          </p:cNvPr>
          <p:cNvSpPr/>
          <p:nvPr userDrawn="1"/>
        </p:nvSpPr>
        <p:spPr>
          <a:xfrm>
            <a:off x="711107" y="5206165"/>
            <a:ext cx="353421" cy="353421"/>
          </a:xfrm>
          <a:prstGeom prst="ellipse">
            <a:avLst/>
          </a:prstGeom>
          <a:solidFill>
            <a:srgbClr val="838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1214058" y="236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1214058" y="282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8" name="Text Placeholder 15">
            <a:extLst>
              <a:ext uri="{FF2B5EF4-FFF2-40B4-BE49-F238E27FC236}">
                <a16:creationId xmlns:a16="http://schemas.microsoft.com/office/drawing/2014/main" id="{501C3499-FB3E-4351-9F74-9360E56C28BC}"/>
              </a:ext>
            </a:extLst>
          </p:cNvPr>
          <p:cNvSpPr>
            <a:spLocks noGrp="1"/>
          </p:cNvSpPr>
          <p:nvPr>
            <p:ph type="body" sz="quarter" idx="19" hasCustomPrompt="1"/>
          </p:nvPr>
        </p:nvSpPr>
        <p:spPr>
          <a:xfrm>
            <a:off x="1214058" y="3636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9" name="Text Placeholder 19">
            <a:extLst>
              <a:ext uri="{FF2B5EF4-FFF2-40B4-BE49-F238E27FC236}">
                <a16:creationId xmlns:a16="http://schemas.microsoft.com/office/drawing/2014/main" id="{6C65F528-E474-4CC5-81CC-87E8A4FA8AFC}"/>
              </a:ext>
            </a:extLst>
          </p:cNvPr>
          <p:cNvSpPr>
            <a:spLocks noGrp="1"/>
          </p:cNvSpPr>
          <p:nvPr>
            <p:ph type="body" sz="quarter" idx="20" hasCustomPrompt="1"/>
          </p:nvPr>
        </p:nvSpPr>
        <p:spPr>
          <a:xfrm>
            <a:off x="1214058" y="4095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30" name="Text Placeholder 15">
            <a:extLst>
              <a:ext uri="{FF2B5EF4-FFF2-40B4-BE49-F238E27FC236}">
                <a16:creationId xmlns:a16="http://schemas.microsoft.com/office/drawing/2014/main" id="{581D43B4-DE78-4D59-9B9A-E5F566BE9F21}"/>
              </a:ext>
            </a:extLst>
          </p:cNvPr>
          <p:cNvSpPr>
            <a:spLocks noGrp="1"/>
          </p:cNvSpPr>
          <p:nvPr>
            <p:ph type="body" sz="quarter" idx="21" hasCustomPrompt="1"/>
          </p:nvPr>
        </p:nvSpPr>
        <p:spPr>
          <a:xfrm>
            <a:off x="1214058" y="491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31" name="Text Placeholder 19">
            <a:extLst>
              <a:ext uri="{FF2B5EF4-FFF2-40B4-BE49-F238E27FC236}">
                <a16:creationId xmlns:a16="http://schemas.microsoft.com/office/drawing/2014/main" id="{BF21A541-1B55-47A0-A60D-A20237B06249}"/>
              </a:ext>
            </a:extLst>
          </p:cNvPr>
          <p:cNvSpPr>
            <a:spLocks noGrp="1"/>
          </p:cNvSpPr>
          <p:nvPr>
            <p:ph type="body" sz="quarter" idx="22" hasCustomPrompt="1"/>
          </p:nvPr>
        </p:nvSpPr>
        <p:spPr>
          <a:xfrm>
            <a:off x="1214058" y="537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282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anim calcmode="lin" valueType="num">
                                      <p:cBhvr>
                                        <p:cTn id="8" dur="1250" fill="hold"/>
                                        <p:tgtEl>
                                          <p:spTgt spid="12"/>
                                        </p:tgtEl>
                                        <p:attrNameLst>
                                          <p:attrName>ppt_x</p:attrName>
                                        </p:attrNameLst>
                                      </p:cBhvr>
                                      <p:tavLst>
                                        <p:tav tm="0">
                                          <p:val>
                                            <p:strVal val="#ppt_x"/>
                                          </p:val>
                                        </p:tav>
                                        <p:tav tm="100000">
                                          <p:val>
                                            <p:strVal val="#ppt_x"/>
                                          </p:val>
                                        </p:tav>
                                      </p:tavLst>
                                    </p:anim>
                                    <p:anim calcmode="lin" valueType="num">
                                      <p:cBhvr>
                                        <p:cTn id="9" dur="1125" decel="100000" fill="hold"/>
                                        <p:tgtEl>
                                          <p:spTgt spid="1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65E8C19-3EA6-4952-829F-40A962A0B46F}"/>
              </a:ext>
            </a:extLst>
          </p:cNvPr>
          <p:cNvSpPr>
            <a:spLocks noGrp="1"/>
          </p:cNvSpPr>
          <p:nvPr>
            <p:ph type="body" sz="quarter" idx="12" hasCustomPrompt="1"/>
          </p:nvPr>
        </p:nvSpPr>
        <p:spPr>
          <a:xfrm>
            <a:off x="1029075" y="2362372"/>
            <a:ext cx="10133849" cy="2133256"/>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a:t>
            </a:r>
          </a:p>
        </p:txBody>
      </p:sp>
    </p:spTree>
    <p:extLst>
      <p:ext uri="{BB962C8B-B14F-4D97-AF65-F5344CB8AC3E}">
        <p14:creationId xmlns:p14="http://schemas.microsoft.com/office/powerpoint/2010/main" val="2149325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C825D1F9-540F-4778-BC28-E93D953294CB}"/>
              </a:ext>
            </a:extLst>
          </p:cNvPr>
          <p:cNvGraphicFramePr/>
          <p:nvPr userDrawn="1">
            <p:extLst>
              <p:ext uri="{D42A27DB-BD31-4B8C-83A1-F6EECF244321}">
                <p14:modId xmlns:p14="http://schemas.microsoft.com/office/powerpoint/2010/main" val="1508351062"/>
              </p:ext>
            </p:extLst>
          </p:nvPr>
        </p:nvGraphicFramePr>
        <p:xfrm>
          <a:off x="547333" y="2238297"/>
          <a:ext cx="6135522" cy="354330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F01358B7-AB67-420C-AA82-A324A09130AE}"/>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49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11B87739-8AB2-4CEA-B8E9-29DB02873FA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14BE432F-0289-4598-830B-5644C2753A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9D101E04-03EA-427E-960A-9BC2BD4A5ED1}"/>
              </a:ext>
            </a:extLst>
          </p:cNvPr>
          <p:cNvGraphicFramePr/>
          <p:nvPr userDrawn="1">
            <p:extLst>
              <p:ext uri="{D42A27DB-BD31-4B8C-83A1-F6EECF244321}">
                <p14:modId xmlns:p14="http://schemas.microsoft.com/office/powerpoint/2010/main" val="607128360"/>
              </p:ext>
            </p:extLst>
          </p:nvPr>
        </p:nvGraphicFramePr>
        <p:xfrm>
          <a:off x="4142462" y="2093226"/>
          <a:ext cx="3907076" cy="366260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DBF83D2B-F9E3-4D07-84BC-7D6493D7916C}"/>
              </a:ext>
            </a:extLst>
          </p:cNvPr>
          <p:cNvCxnSpPr/>
          <p:nvPr userDrawn="1"/>
        </p:nvCxnSpPr>
        <p:spPr>
          <a:xfrm flipH="1">
            <a:off x="7671170" y="2274667"/>
            <a:ext cx="756735"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A0C3A0-BD7A-4082-ADC5-530442A3D598}"/>
              </a:ext>
            </a:extLst>
          </p:cNvPr>
          <p:cNvCxnSpPr/>
          <p:nvPr userDrawn="1"/>
        </p:nvCxnSpPr>
        <p:spPr>
          <a:xfrm flipH="1">
            <a:off x="7589705" y="5368521"/>
            <a:ext cx="838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F00F3E-F701-4D55-9BD0-1036EC417F9D}"/>
              </a:ext>
            </a:extLst>
          </p:cNvPr>
          <p:cNvCxnSpPr/>
          <p:nvPr userDrawn="1"/>
        </p:nvCxnSpPr>
        <p:spPr>
          <a:xfrm>
            <a:off x="3506424" y="2274667"/>
            <a:ext cx="838200"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FD5D38-C665-4A4D-B2C7-725294095D59}"/>
              </a:ext>
            </a:extLst>
          </p:cNvPr>
          <p:cNvCxnSpPr/>
          <p:nvPr userDrawn="1"/>
        </p:nvCxnSpPr>
        <p:spPr>
          <a:xfrm flipV="1">
            <a:off x="3506424" y="5189478"/>
            <a:ext cx="838200" cy="358086"/>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4D9739AD-4A19-4269-9997-645625259829}"/>
              </a:ext>
            </a:extLst>
          </p:cNvPr>
          <p:cNvSpPr>
            <a:spLocks noGrp="1"/>
          </p:cNvSpPr>
          <p:nvPr>
            <p:ph type="body" sz="quarter" idx="12" hasCustomPrompt="1"/>
          </p:nvPr>
        </p:nvSpPr>
        <p:spPr>
          <a:xfrm>
            <a:off x="8685576" y="164005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7351C274-1397-4C7D-AC1C-E9913A3C9CC8}"/>
              </a:ext>
            </a:extLst>
          </p:cNvPr>
          <p:cNvSpPr>
            <a:spLocks noGrp="1"/>
          </p:cNvSpPr>
          <p:nvPr>
            <p:ph type="body" sz="quarter" idx="18" hasCustomPrompt="1"/>
          </p:nvPr>
        </p:nvSpPr>
        <p:spPr>
          <a:xfrm>
            <a:off x="8685576" y="2098525"/>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BDF9A162-22EE-4EBE-844E-F44CCAE40E72}"/>
              </a:ext>
            </a:extLst>
          </p:cNvPr>
          <p:cNvSpPr>
            <a:spLocks noGrp="1"/>
          </p:cNvSpPr>
          <p:nvPr>
            <p:ph type="body" sz="quarter" idx="19" hasCustomPrompt="1"/>
          </p:nvPr>
        </p:nvSpPr>
        <p:spPr>
          <a:xfrm>
            <a:off x="8685576" y="478189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C192BCC1-165C-48DC-B82A-AF6114C5D736}"/>
              </a:ext>
            </a:extLst>
          </p:cNvPr>
          <p:cNvSpPr>
            <a:spLocks noGrp="1"/>
          </p:cNvSpPr>
          <p:nvPr>
            <p:ph type="body" sz="quarter" idx="20" hasCustomPrompt="1"/>
          </p:nvPr>
        </p:nvSpPr>
        <p:spPr>
          <a:xfrm>
            <a:off x="8685576" y="5240370"/>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5">
            <a:extLst>
              <a:ext uri="{FF2B5EF4-FFF2-40B4-BE49-F238E27FC236}">
                <a16:creationId xmlns:a16="http://schemas.microsoft.com/office/drawing/2014/main" id="{5F84A27D-33F4-4B10-A823-C3AA35474753}"/>
              </a:ext>
            </a:extLst>
          </p:cNvPr>
          <p:cNvSpPr>
            <a:spLocks noGrp="1"/>
          </p:cNvSpPr>
          <p:nvPr>
            <p:ph type="body" sz="quarter" idx="21" hasCustomPrompt="1"/>
          </p:nvPr>
        </p:nvSpPr>
        <p:spPr>
          <a:xfrm>
            <a:off x="89285" y="2116121"/>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5" name="Text Placeholder 19">
            <a:extLst>
              <a:ext uri="{FF2B5EF4-FFF2-40B4-BE49-F238E27FC236}">
                <a16:creationId xmlns:a16="http://schemas.microsoft.com/office/drawing/2014/main" id="{2FD84FBD-E1EE-4453-B44F-0FB43FA3708D}"/>
              </a:ext>
            </a:extLst>
          </p:cNvPr>
          <p:cNvSpPr>
            <a:spLocks noGrp="1"/>
          </p:cNvSpPr>
          <p:nvPr>
            <p:ph type="body" sz="quarter" idx="22" hasCustomPrompt="1"/>
          </p:nvPr>
        </p:nvSpPr>
        <p:spPr>
          <a:xfrm>
            <a:off x="89285" y="2574596"/>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6" name="Text Placeholder 15">
            <a:extLst>
              <a:ext uri="{FF2B5EF4-FFF2-40B4-BE49-F238E27FC236}">
                <a16:creationId xmlns:a16="http://schemas.microsoft.com/office/drawing/2014/main" id="{E74497F2-A883-4A04-B939-38DF65CD833A}"/>
              </a:ext>
            </a:extLst>
          </p:cNvPr>
          <p:cNvSpPr>
            <a:spLocks noGrp="1"/>
          </p:cNvSpPr>
          <p:nvPr>
            <p:ph type="body" sz="quarter" idx="23" hasCustomPrompt="1"/>
          </p:nvPr>
        </p:nvSpPr>
        <p:spPr>
          <a:xfrm>
            <a:off x="89285" y="5365529"/>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7" name="Text Placeholder 19">
            <a:extLst>
              <a:ext uri="{FF2B5EF4-FFF2-40B4-BE49-F238E27FC236}">
                <a16:creationId xmlns:a16="http://schemas.microsoft.com/office/drawing/2014/main" id="{D53733C8-CE1E-406C-9B6B-81D9A4190FD6}"/>
              </a:ext>
            </a:extLst>
          </p:cNvPr>
          <p:cNvSpPr>
            <a:spLocks noGrp="1"/>
          </p:cNvSpPr>
          <p:nvPr>
            <p:ph type="body" sz="quarter" idx="24" hasCustomPrompt="1"/>
          </p:nvPr>
        </p:nvSpPr>
        <p:spPr>
          <a:xfrm>
            <a:off x="89285" y="5824004"/>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8718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6750BC6-BAD5-4C37-8A3D-B1934F7E29FD}"/>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2F4651B7-0C5C-47DA-A88C-CFC21067CA2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Text Placeholder 15">
            <a:extLst>
              <a:ext uri="{FF2B5EF4-FFF2-40B4-BE49-F238E27FC236}">
                <a16:creationId xmlns:a16="http://schemas.microsoft.com/office/drawing/2014/main" id="{859B71E3-C4E3-419E-8726-45CF7E1B1CB1}"/>
              </a:ext>
            </a:extLst>
          </p:cNvPr>
          <p:cNvSpPr>
            <a:spLocks noGrp="1"/>
          </p:cNvSpPr>
          <p:nvPr>
            <p:ph type="body" sz="quarter" idx="12" hasCustomPrompt="1"/>
          </p:nvPr>
        </p:nvSpPr>
        <p:spPr>
          <a:xfrm>
            <a:off x="2155754" y="228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6" name="Text Placeholder 19">
            <a:extLst>
              <a:ext uri="{FF2B5EF4-FFF2-40B4-BE49-F238E27FC236}">
                <a16:creationId xmlns:a16="http://schemas.microsoft.com/office/drawing/2014/main" id="{A1F18BD8-B62B-46AD-B912-C91DA30EFF7F}"/>
              </a:ext>
            </a:extLst>
          </p:cNvPr>
          <p:cNvSpPr>
            <a:spLocks noGrp="1"/>
          </p:cNvSpPr>
          <p:nvPr>
            <p:ph type="body" sz="quarter" idx="18" hasCustomPrompt="1"/>
          </p:nvPr>
        </p:nvSpPr>
        <p:spPr>
          <a:xfrm>
            <a:off x="2155754" y="274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 name="Text Placeholder 15">
            <a:extLst>
              <a:ext uri="{FF2B5EF4-FFF2-40B4-BE49-F238E27FC236}">
                <a16:creationId xmlns:a16="http://schemas.microsoft.com/office/drawing/2014/main" id="{D7225046-2496-4113-B947-1E233A80A46A}"/>
              </a:ext>
            </a:extLst>
          </p:cNvPr>
          <p:cNvSpPr>
            <a:spLocks noGrp="1"/>
          </p:cNvSpPr>
          <p:nvPr>
            <p:ph type="body" sz="quarter" idx="19" hasCustomPrompt="1"/>
          </p:nvPr>
        </p:nvSpPr>
        <p:spPr>
          <a:xfrm>
            <a:off x="2155754" y="3558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8" name="Text Placeholder 19">
            <a:extLst>
              <a:ext uri="{FF2B5EF4-FFF2-40B4-BE49-F238E27FC236}">
                <a16:creationId xmlns:a16="http://schemas.microsoft.com/office/drawing/2014/main" id="{D740DE6B-98DA-4653-9454-B5DD8D5974B5}"/>
              </a:ext>
            </a:extLst>
          </p:cNvPr>
          <p:cNvSpPr>
            <a:spLocks noGrp="1"/>
          </p:cNvSpPr>
          <p:nvPr>
            <p:ph type="body" sz="quarter" idx="20" hasCustomPrompt="1"/>
          </p:nvPr>
        </p:nvSpPr>
        <p:spPr>
          <a:xfrm>
            <a:off x="2155754" y="4017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9" name="Text Placeholder 15">
            <a:extLst>
              <a:ext uri="{FF2B5EF4-FFF2-40B4-BE49-F238E27FC236}">
                <a16:creationId xmlns:a16="http://schemas.microsoft.com/office/drawing/2014/main" id="{52C86906-3350-47CE-BFDD-4E266602E65C}"/>
              </a:ext>
            </a:extLst>
          </p:cNvPr>
          <p:cNvSpPr>
            <a:spLocks noGrp="1"/>
          </p:cNvSpPr>
          <p:nvPr>
            <p:ph type="body" sz="quarter" idx="21" hasCustomPrompt="1"/>
          </p:nvPr>
        </p:nvSpPr>
        <p:spPr>
          <a:xfrm>
            <a:off x="2155754" y="483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0" name="Text Placeholder 19">
            <a:extLst>
              <a:ext uri="{FF2B5EF4-FFF2-40B4-BE49-F238E27FC236}">
                <a16:creationId xmlns:a16="http://schemas.microsoft.com/office/drawing/2014/main" id="{1923D99A-7C65-4DFC-9722-47FDFC9A34E7}"/>
              </a:ext>
            </a:extLst>
          </p:cNvPr>
          <p:cNvSpPr>
            <a:spLocks noGrp="1"/>
          </p:cNvSpPr>
          <p:nvPr>
            <p:ph type="body" sz="quarter" idx="22" hasCustomPrompt="1"/>
          </p:nvPr>
        </p:nvSpPr>
        <p:spPr>
          <a:xfrm>
            <a:off x="2155754" y="529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Oval 10">
            <a:extLst>
              <a:ext uri="{FF2B5EF4-FFF2-40B4-BE49-F238E27FC236}">
                <a16:creationId xmlns:a16="http://schemas.microsoft.com/office/drawing/2014/main" id="{EAEC2986-63AF-4B2B-83C3-354DFF39FC62}"/>
              </a:ext>
            </a:extLst>
          </p:cNvPr>
          <p:cNvSpPr/>
          <p:nvPr userDrawn="1"/>
        </p:nvSpPr>
        <p:spPr>
          <a:xfrm>
            <a:off x="1338192" y="2196586"/>
            <a:ext cx="629220" cy="629220"/>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2" name="Freeform 56">
            <a:extLst>
              <a:ext uri="{FF2B5EF4-FFF2-40B4-BE49-F238E27FC236}">
                <a16:creationId xmlns:a16="http://schemas.microsoft.com/office/drawing/2014/main" id="{CDA93272-9093-4BD9-A1F7-8D050ADF9AF5}"/>
              </a:ext>
            </a:extLst>
          </p:cNvPr>
          <p:cNvSpPr>
            <a:spLocks noEditPoints="1"/>
          </p:cNvSpPr>
          <p:nvPr userDrawn="1"/>
        </p:nvSpPr>
        <p:spPr bwMode="auto">
          <a:xfrm>
            <a:off x="1485966" y="2340654"/>
            <a:ext cx="333672" cy="341084"/>
          </a:xfrm>
          <a:custGeom>
            <a:avLst/>
            <a:gdLst>
              <a:gd name="T0" fmla="*/ 64 w 176"/>
              <a:gd name="T1" fmla="*/ 96 h 176"/>
              <a:gd name="T2" fmla="*/ 60 w 176"/>
              <a:gd name="T3" fmla="*/ 100 h 176"/>
              <a:gd name="T4" fmla="*/ 61 w 176"/>
              <a:gd name="T5" fmla="*/ 103 h 176"/>
              <a:gd name="T6" fmla="*/ 85 w 176"/>
              <a:gd name="T7" fmla="*/ 127 h 176"/>
              <a:gd name="T8" fmla="*/ 88 w 176"/>
              <a:gd name="T9" fmla="*/ 128 h 176"/>
              <a:gd name="T10" fmla="*/ 91 w 176"/>
              <a:gd name="T11" fmla="*/ 127 h 176"/>
              <a:gd name="T12" fmla="*/ 115 w 176"/>
              <a:gd name="T13" fmla="*/ 103 h 176"/>
              <a:gd name="T14" fmla="*/ 116 w 176"/>
              <a:gd name="T15" fmla="*/ 100 h 176"/>
              <a:gd name="T16" fmla="*/ 112 w 176"/>
              <a:gd name="T17" fmla="*/ 96 h 176"/>
              <a:gd name="T18" fmla="*/ 109 w 176"/>
              <a:gd name="T19" fmla="*/ 97 h 176"/>
              <a:gd name="T20" fmla="*/ 92 w 176"/>
              <a:gd name="T21" fmla="*/ 114 h 176"/>
              <a:gd name="T22" fmla="*/ 92 w 176"/>
              <a:gd name="T23" fmla="*/ 4 h 176"/>
              <a:gd name="T24" fmla="*/ 92 w 176"/>
              <a:gd name="T25" fmla="*/ 4 h 176"/>
              <a:gd name="T26" fmla="*/ 88 w 176"/>
              <a:gd name="T27" fmla="*/ 0 h 176"/>
              <a:gd name="T28" fmla="*/ 84 w 176"/>
              <a:gd name="T29" fmla="*/ 4 h 176"/>
              <a:gd name="T30" fmla="*/ 84 w 176"/>
              <a:gd name="T31" fmla="*/ 114 h 176"/>
              <a:gd name="T32" fmla="*/ 67 w 176"/>
              <a:gd name="T33" fmla="*/ 97 h 176"/>
              <a:gd name="T34" fmla="*/ 64 w 176"/>
              <a:gd name="T35" fmla="*/ 96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96"/>
                </a:moveTo>
                <a:cubicBezTo>
                  <a:pt x="62" y="96"/>
                  <a:pt x="60" y="98"/>
                  <a:pt x="60" y="100"/>
                </a:cubicBezTo>
                <a:cubicBezTo>
                  <a:pt x="60" y="101"/>
                  <a:pt x="60" y="102"/>
                  <a:pt x="61" y="103"/>
                </a:cubicBezTo>
                <a:cubicBezTo>
                  <a:pt x="85" y="127"/>
                  <a:pt x="85" y="127"/>
                  <a:pt x="85" y="127"/>
                </a:cubicBezTo>
                <a:cubicBezTo>
                  <a:pt x="86" y="128"/>
                  <a:pt x="87" y="128"/>
                  <a:pt x="88" y="128"/>
                </a:cubicBezTo>
                <a:cubicBezTo>
                  <a:pt x="89" y="128"/>
                  <a:pt x="90" y="128"/>
                  <a:pt x="91" y="127"/>
                </a:cubicBezTo>
                <a:cubicBezTo>
                  <a:pt x="115" y="103"/>
                  <a:pt x="115" y="103"/>
                  <a:pt x="115" y="103"/>
                </a:cubicBezTo>
                <a:cubicBezTo>
                  <a:pt x="116" y="102"/>
                  <a:pt x="116" y="101"/>
                  <a:pt x="116" y="100"/>
                </a:cubicBezTo>
                <a:cubicBezTo>
                  <a:pt x="116" y="98"/>
                  <a:pt x="114" y="96"/>
                  <a:pt x="112" y="96"/>
                </a:cubicBezTo>
                <a:cubicBezTo>
                  <a:pt x="111" y="96"/>
                  <a:pt x="110" y="96"/>
                  <a:pt x="109" y="97"/>
                </a:cubicBezTo>
                <a:cubicBezTo>
                  <a:pt x="92" y="114"/>
                  <a:pt x="92" y="114"/>
                  <a:pt x="92" y="114"/>
                </a:cubicBezTo>
                <a:cubicBezTo>
                  <a:pt x="92" y="4"/>
                  <a:pt x="92" y="4"/>
                  <a:pt x="92" y="4"/>
                </a:cubicBezTo>
                <a:cubicBezTo>
                  <a:pt x="92" y="4"/>
                  <a:pt x="92" y="4"/>
                  <a:pt x="92" y="4"/>
                </a:cubicBezTo>
                <a:cubicBezTo>
                  <a:pt x="92" y="2"/>
                  <a:pt x="90" y="0"/>
                  <a:pt x="88" y="0"/>
                </a:cubicBezTo>
                <a:cubicBezTo>
                  <a:pt x="86" y="0"/>
                  <a:pt x="84" y="2"/>
                  <a:pt x="84" y="4"/>
                </a:cubicBezTo>
                <a:cubicBezTo>
                  <a:pt x="84" y="114"/>
                  <a:pt x="84" y="114"/>
                  <a:pt x="84" y="114"/>
                </a:cubicBezTo>
                <a:cubicBezTo>
                  <a:pt x="67" y="97"/>
                  <a:pt x="67" y="97"/>
                  <a:pt x="67" y="97"/>
                </a:cubicBezTo>
                <a:cubicBezTo>
                  <a:pt x="66" y="96"/>
                  <a:pt x="65" y="96"/>
                  <a:pt x="64" y="96"/>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9B154C4-370B-4F04-9706-22197E434C9C}"/>
              </a:ext>
            </a:extLst>
          </p:cNvPr>
          <p:cNvSpPr/>
          <p:nvPr userDrawn="1"/>
        </p:nvSpPr>
        <p:spPr>
          <a:xfrm>
            <a:off x="1338192" y="3558560"/>
            <a:ext cx="629220" cy="629220"/>
          </a:xfrm>
          <a:prstGeom prst="ellipse">
            <a:avLst/>
          </a:prstGeom>
          <a:solidFill>
            <a:srgbClr val="83838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6" name="Freeform 57">
            <a:extLst>
              <a:ext uri="{FF2B5EF4-FFF2-40B4-BE49-F238E27FC236}">
                <a16:creationId xmlns:a16="http://schemas.microsoft.com/office/drawing/2014/main" id="{0E486066-A87E-4142-8393-01465AA064D3}"/>
              </a:ext>
            </a:extLst>
          </p:cNvPr>
          <p:cNvSpPr>
            <a:spLocks noEditPoints="1"/>
          </p:cNvSpPr>
          <p:nvPr userDrawn="1"/>
        </p:nvSpPr>
        <p:spPr bwMode="auto">
          <a:xfrm>
            <a:off x="1485966" y="3688120"/>
            <a:ext cx="333672" cy="341084"/>
          </a:xfrm>
          <a:custGeom>
            <a:avLst/>
            <a:gdLst>
              <a:gd name="T0" fmla="*/ 64 w 176"/>
              <a:gd name="T1" fmla="*/ 32 h 176"/>
              <a:gd name="T2" fmla="*/ 67 w 176"/>
              <a:gd name="T3" fmla="*/ 31 h 176"/>
              <a:gd name="T4" fmla="*/ 84 w 176"/>
              <a:gd name="T5" fmla="*/ 14 h 176"/>
              <a:gd name="T6" fmla="*/ 84 w 176"/>
              <a:gd name="T7" fmla="*/ 124 h 176"/>
              <a:gd name="T8" fmla="*/ 84 w 176"/>
              <a:gd name="T9" fmla="*/ 124 h 176"/>
              <a:gd name="T10" fmla="*/ 88 w 176"/>
              <a:gd name="T11" fmla="*/ 128 h 176"/>
              <a:gd name="T12" fmla="*/ 92 w 176"/>
              <a:gd name="T13" fmla="*/ 124 h 176"/>
              <a:gd name="T14" fmla="*/ 92 w 176"/>
              <a:gd name="T15" fmla="*/ 14 h 176"/>
              <a:gd name="T16" fmla="*/ 109 w 176"/>
              <a:gd name="T17" fmla="*/ 31 h 176"/>
              <a:gd name="T18" fmla="*/ 112 w 176"/>
              <a:gd name="T19" fmla="*/ 32 h 176"/>
              <a:gd name="T20" fmla="*/ 116 w 176"/>
              <a:gd name="T21" fmla="*/ 28 h 176"/>
              <a:gd name="T22" fmla="*/ 115 w 176"/>
              <a:gd name="T23" fmla="*/ 25 h 176"/>
              <a:gd name="T24" fmla="*/ 91 w 176"/>
              <a:gd name="T25" fmla="*/ 1 h 176"/>
              <a:gd name="T26" fmla="*/ 88 w 176"/>
              <a:gd name="T27" fmla="*/ 0 h 176"/>
              <a:gd name="T28" fmla="*/ 85 w 176"/>
              <a:gd name="T29" fmla="*/ 1 h 176"/>
              <a:gd name="T30" fmla="*/ 61 w 176"/>
              <a:gd name="T31" fmla="*/ 25 h 176"/>
              <a:gd name="T32" fmla="*/ 60 w 176"/>
              <a:gd name="T33" fmla="*/ 28 h 176"/>
              <a:gd name="T34" fmla="*/ 64 w 176"/>
              <a:gd name="T35" fmla="*/ 32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32"/>
                </a:moveTo>
                <a:cubicBezTo>
                  <a:pt x="65" y="32"/>
                  <a:pt x="66" y="32"/>
                  <a:pt x="67" y="31"/>
                </a:cubicBezTo>
                <a:cubicBezTo>
                  <a:pt x="84" y="14"/>
                  <a:pt x="84" y="14"/>
                  <a:pt x="84" y="14"/>
                </a:cubicBezTo>
                <a:cubicBezTo>
                  <a:pt x="84" y="124"/>
                  <a:pt x="84" y="124"/>
                  <a:pt x="84" y="124"/>
                </a:cubicBezTo>
                <a:cubicBezTo>
                  <a:pt x="84" y="124"/>
                  <a:pt x="84" y="124"/>
                  <a:pt x="84" y="124"/>
                </a:cubicBezTo>
                <a:cubicBezTo>
                  <a:pt x="84" y="126"/>
                  <a:pt x="86" y="128"/>
                  <a:pt x="88" y="128"/>
                </a:cubicBezTo>
                <a:cubicBezTo>
                  <a:pt x="90" y="128"/>
                  <a:pt x="92" y="126"/>
                  <a:pt x="92" y="124"/>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C79FD46-403F-4BC7-B58E-EF449FAB74AB}"/>
              </a:ext>
            </a:extLst>
          </p:cNvPr>
          <p:cNvSpPr/>
          <p:nvPr userDrawn="1"/>
        </p:nvSpPr>
        <p:spPr>
          <a:xfrm>
            <a:off x="1345608" y="4833560"/>
            <a:ext cx="614387" cy="614387"/>
          </a:xfrm>
          <a:prstGeom prst="ellipse">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8" name="Freeform 54">
            <a:extLst>
              <a:ext uri="{FF2B5EF4-FFF2-40B4-BE49-F238E27FC236}">
                <a16:creationId xmlns:a16="http://schemas.microsoft.com/office/drawing/2014/main" id="{5A3F5C51-48A4-49C4-A3EA-75231DC5D263}"/>
              </a:ext>
            </a:extLst>
          </p:cNvPr>
          <p:cNvSpPr>
            <a:spLocks noEditPoints="1"/>
          </p:cNvSpPr>
          <p:nvPr userDrawn="1"/>
        </p:nvSpPr>
        <p:spPr bwMode="auto">
          <a:xfrm>
            <a:off x="1483378" y="5018851"/>
            <a:ext cx="325806" cy="267885"/>
          </a:xfrm>
          <a:custGeom>
            <a:avLst/>
            <a:gdLst>
              <a:gd name="T0" fmla="*/ 168 w 176"/>
              <a:gd name="T1" fmla="*/ 0 h 144"/>
              <a:gd name="T2" fmla="*/ 8 w 176"/>
              <a:gd name="T3" fmla="*/ 0 h 144"/>
              <a:gd name="T4" fmla="*/ 0 w 176"/>
              <a:gd name="T5" fmla="*/ 8 h 144"/>
              <a:gd name="T6" fmla="*/ 0 w 176"/>
              <a:gd name="T7" fmla="*/ 24 h 144"/>
              <a:gd name="T8" fmla="*/ 8 w 176"/>
              <a:gd name="T9" fmla="*/ 32 h 144"/>
              <a:gd name="T10" fmla="*/ 16 w 176"/>
              <a:gd name="T11" fmla="*/ 32 h 144"/>
              <a:gd name="T12" fmla="*/ 16 w 176"/>
              <a:gd name="T13" fmla="*/ 136 h 144"/>
              <a:gd name="T14" fmla="*/ 24 w 176"/>
              <a:gd name="T15" fmla="*/ 144 h 144"/>
              <a:gd name="T16" fmla="*/ 152 w 176"/>
              <a:gd name="T17" fmla="*/ 144 h 144"/>
              <a:gd name="T18" fmla="*/ 160 w 176"/>
              <a:gd name="T19" fmla="*/ 136 h 144"/>
              <a:gd name="T20" fmla="*/ 160 w 176"/>
              <a:gd name="T21" fmla="*/ 32 h 144"/>
              <a:gd name="T22" fmla="*/ 168 w 176"/>
              <a:gd name="T23" fmla="*/ 32 h 144"/>
              <a:gd name="T24" fmla="*/ 176 w 176"/>
              <a:gd name="T25" fmla="*/ 24 h 144"/>
              <a:gd name="T26" fmla="*/ 176 w 176"/>
              <a:gd name="T27" fmla="*/ 8 h 144"/>
              <a:gd name="T28" fmla="*/ 168 w 176"/>
              <a:gd name="T29" fmla="*/ 0 h 144"/>
              <a:gd name="T30" fmla="*/ 152 w 176"/>
              <a:gd name="T31" fmla="*/ 136 h 144"/>
              <a:gd name="T32" fmla="*/ 24 w 176"/>
              <a:gd name="T33" fmla="*/ 136 h 144"/>
              <a:gd name="T34" fmla="*/ 24 w 176"/>
              <a:gd name="T35" fmla="*/ 32 h 144"/>
              <a:gd name="T36" fmla="*/ 152 w 176"/>
              <a:gd name="T37" fmla="*/ 32 h 144"/>
              <a:gd name="T38" fmla="*/ 152 w 176"/>
              <a:gd name="T39" fmla="*/ 136 h 144"/>
              <a:gd name="T40" fmla="*/ 168 w 176"/>
              <a:gd name="T41" fmla="*/ 24 h 144"/>
              <a:gd name="T42" fmla="*/ 8 w 176"/>
              <a:gd name="T43" fmla="*/ 24 h 144"/>
              <a:gd name="T44" fmla="*/ 8 w 176"/>
              <a:gd name="T45" fmla="*/ 8 h 144"/>
              <a:gd name="T46" fmla="*/ 168 w 176"/>
              <a:gd name="T47" fmla="*/ 8 h 144"/>
              <a:gd name="T48" fmla="*/ 168 w 176"/>
              <a:gd name="T49" fmla="*/ 24 h 144"/>
              <a:gd name="T50" fmla="*/ 64 w 176"/>
              <a:gd name="T51" fmla="*/ 72 h 144"/>
              <a:gd name="T52" fmla="*/ 112 w 176"/>
              <a:gd name="T53" fmla="*/ 72 h 144"/>
              <a:gd name="T54" fmla="*/ 120 w 176"/>
              <a:gd name="T55" fmla="*/ 64 h 144"/>
              <a:gd name="T56" fmla="*/ 120 w 176"/>
              <a:gd name="T57" fmla="*/ 56 h 144"/>
              <a:gd name="T58" fmla="*/ 112 w 176"/>
              <a:gd name="T59" fmla="*/ 48 h 144"/>
              <a:gd name="T60" fmla="*/ 64 w 176"/>
              <a:gd name="T61" fmla="*/ 48 h 144"/>
              <a:gd name="T62" fmla="*/ 56 w 176"/>
              <a:gd name="T63" fmla="*/ 56 h 144"/>
              <a:gd name="T64" fmla="*/ 56 w 176"/>
              <a:gd name="T65" fmla="*/ 64 h 144"/>
              <a:gd name="T66" fmla="*/ 64 w 176"/>
              <a:gd name="T67" fmla="*/ 72 h 144"/>
              <a:gd name="T68" fmla="*/ 64 w 176"/>
              <a:gd name="T69" fmla="*/ 56 h 144"/>
              <a:gd name="T70" fmla="*/ 112 w 176"/>
              <a:gd name="T71" fmla="*/ 56 h 144"/>
              <a:gd name="T72" fmla="*/ 112 w 176"/>
              <a:gd name="T73" fmla="*/ 64 h 144"/>
              <a:gd name="T74" fmla="*/ 64 w 176"/>
              <a:gd name="T75" fmla="*/ 64 h 144"/>
              <a:gd name="T76" fmla="*/ 64 w 176"/>
              <a:gd name="T77"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168" y="0"/>
                </a:moveTo>
                <a:cubicBezTo>
                  <a:pt x="8" y="0"/>
                  <a:pt x="8" y="0"/>
                  <a:pt x="8" y="0"/>
                </a:cubicBezTo>
                <a:cubicBezTo>
                  <a:pt x="4" y="0"/>
                  <a:pt x="0" y="4"/>
                  <a:pt x="0" y="8"/>
                </a:cubicBezTo>
                <a:cubicBezTo>
                  <a:pt x="0" y="24"/>
                  <a:pt x="0" y="24"/>
                  <a:pt x="0" y="24"/>
                </a:cubicBezTo>
                <a:cubicBezTo>
                  <a:pt x="0" y="28"/>
                  <a:pt x="4" y="32"/>
                  <a:pt x="8" y="32"/>
                </a:cubicBezTo>
                <a:cubicBezTo>
                  <a:pt x="16" y="32"/>
                  <a:pt x="16" y="32"/>
                  <a:pt x="16" y="32"/>
                </a:cubicBezTo>
                <a:cubicBezTo>
                  <a:pt x="16" y="136"/>
                  <a:pt x="16" y="136"/>
                  <a:pt x="16" y="136"/>
                </a:cubicBezTo>
                <a:cubicBezTo>
                  <a:pt x="16" y="140"/>
                  <a:pt x="20" y="144"/>
                  <a:pt x="24" y="144"/>
                </a:cubicBezTo>
                <a:cubicBezTo>
                  <a:pt x="152" y="144"/>
                  <a:pt x="152" y="144"/>
                  <a:pt x="152" y="144"/>
                </a:cubicBezTo>
                <a:cubicBezTo>
                  <a:pt x="156" y="144"/>
                  <a:pt x="160" y="140"/>
                  <a:pt x="160" y="136"/>
                </a:cubicBezTo>
                <a:cubicBezTo>
                  <a:pt x="160" y="32"/>
                  <a:pt x="160" y="32"/>
                  <a:pt x="160" y="32"/>
                </a:cubicBezTo>
                <a:cubicBezTo>
                  <a:pt x="168" y="32"/>
                  <a:pt x="168" y="32"/>
                  <a:pt x="168" y="32"/>
                </a:cubicBezTo>
                <a:cubicBezTo>
                  <a:pt x="172" y="32"/>
                  <a:pt x="176" y="28"/>
                  <a:pt x="176" y="24"/>
                </a:cubicBezTo>
                <a:cubicBezTo>
                  <a:pt x="176" y="8"/>
                  <a:pt x="176" y="8"/>
                  <a:pt x="176" y="8"/>
                </a:cubicBezTo>
                <a:cubicBezTo>
                  <a:pt x="176" y="4"/>
                  <a:pt x="172" y="0"/>
                  <a:pt x="168" y="0"/>
                </a:cubicBezTo>
                <a:moveTo>
                  <a:pt x="152" y="136"/>
                </a:moveTo>
                <a:cubicBezTo>
                  <a:pt x="24" y="136"/>
                  <a:pt x="24" y="136"/>
                  <a:pt x="24" y="136"/>
                </a:cubicBezTo>
                <a:cubicBezTo>
                  <a:pt x="24" y="32"/>
                  <a:pt x="24" y="32"/>
                  <a:pt x="24" y="32"/>
                </a:cubicBezTo>
                <a:cubicBezTo>
                  <a:pt x="152" y="32"/>
                  <a:pt x="152" y="32"/>
                  <a:pt x="152" y="32"/>
                </a:cubicBezTo>
                <a:lnTo>
                  <a:pt x="152" y="136"/>
                </a:lnTo>
                <a:close/>
                <a:moveTo>
                  <a:pt x="168" y="24"/>
                </a:moveTo>
                <a:cubicBezTo>
                  <a:pt x="8" y="24"/>
                  <a:pt x="8" y="24"/>
                  <a:pt x="8" y="24"/>
                </a:cubicBezTo>
                <a:cubicBezTo>
                  <a:pt x="8" y="8"/>
                  <a:pt x="8" y="8"/>
                  <a:pt x="8" y="8"/>
                </a:cubicBezTo>
                <a:cubicBezTo>
                  <a:pt x="168" y="8"/>
                  <a:pt x="168" y="8"/>
                  <a:pt x="168" y="8"/>
                </a:cubicBezTo>
                <a:lnTo>
                  <a:pt x="168" y="24"/>
                </a:lnTo>
                <a:close/>
                <a:moveTo>
                  <a:pt x="64" y="72"/>
                </a:moveTo>
                <a:cubicBezTo>
                  <a:pt x="112" y="72"/>
                  <a:pt x="112" y="72"/>
                  <a:pt x="112" y="72"/>
                </a:cubicBezTo>
                <a:cubicBezTo>
                  <a:pt x="116" y="72"/>
                  <a:pt x="120" y="68"/>
                  <a:pt x="120" y="64"/>
                </a:cubicBezTo>
                <a:cubicBezTo>
                  <a:pt x="120" y="56"/>
                  <a:pt x="120" y="56"/>
                  <a:pt x="120" y="56"/>
                </a:cubicBezTo>
                <a:cubicBezTo>
                  <a:pt x="120" y="52"/>
                  <a:pt x="116" y="48"/>
                  <a:pt x="112" y="48"/>
                </a:cubicBezTo>
                <a:cubicBezTo>
                  <a:pt x="64" y="48"/>
                  <a:pt x="64" y="48"/>
                  <a:pt x="64" y="48"/>
                </a:cubicBezTo>
                <a:cubicBezTo>
                  <a:pt x="60" y="48"/>
                  <a:pt x="56" y="52"/>
                  <a:pt x="56" y="56"/>
                </a:cubicBezTo>
                <a:cubicBezTo>
                  <a:pt x="56" y="64"/>
                  <a:pt x="56" y="64"/>
                  <a:pt x="56" y="64"/>
                </a:cubicBezTo>
                <a:cubicBezTo>
                  <a:pt x="56" y="68"/>
                  <a:pt x="60" y="72"/>
                  <a:pt x="64" y="72"/>
                </a:cubicBezTo>
                <a:moveTo>
                  <a:pt x="64" y="56"/>
                </a:moveTo>
                <a:cubicBezTo>
                  <a:pt x="112" y="56"/>
                  <a:pt x="112" y="56"/>
                  <a:pt x="112" y="56"/>
                </a:cubicBezTo>
                <a:cubicBezTo>
                  <a:pt x="112" y="64"/>
                  <a:pt x="112" y="64"/>
                  <a:pt x="112" y="64"/>
                </a:cubicBezTo>
                <a:cubicBezTo>
                  <a:pt x="64" y="64"/>
                  <a:pt x="64" y="64"/>
                  <a:pt x="64" y="64"/>
                </a:cubicBezTo>
                <a:lnTo>
                  <a:pt x="64"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graphicFrame>
        <p:nvGraphicFramePr>
          <p:cNvPr id="19" name="Chart 18">
            <a:extLst>
              <a:ext uri="{FF2B5EF4-FFF2-40B4-BE49-F238E27FC236}">
                <a16:creationId xmlns:a16="http://schemas.microsoft.com/office/drawing/2014/main" id="{D17A2127-0D86-4D55-8034-AFB602D8A6BE}"/>
              </a:ext>
            </a:extLst>
          </p:cNvPr>
          <p:cNvGraphicFramePr/>
          <p:nvPr userDrawn="1">
            <p:extLst>
              <p:ext uri="{D42A27DB-BD31-4B8C-83A1-F6EECF244321}">
                <p14:modId xmlns:p14="http://schemas.microsoft.com/office/powerpoint/2010/main" val="4062567924"/>
              </p:ext>
            </p:extLst>
          </p:nvPr>
        </p:nvGraphicFramePr>
        <p:xfrm>
          <a:off x="6864390" y="1676738"/>
          <a:ext cx="4981706" cy="4669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535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125" decel="100000" fill="hold"/>
                                        <p:tgtEl>
                                          <p:spTgt spid="1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5" name="Straight Connector 14">
            <a:extLst>
              <a:ext uri="{FF2B5EF4-FFF2-40B4-BE49-F238E27FC236}">
                <a16:creationId xmlns:a16="http://schemas.microsoft.com/office/drawing/2014/main" id="{5385573A-FFC2-4FCA-877B-D595D8CB8526}"/>
              </a:ext>
            </a:extLst>
          </p:cNvPr>
          <p:cNvCxnSpPr/>
          <p:nvPr userDrawn="1"/>
        </p:nvCxnSpPr>
        <p:spPr>
          <a:xfrm>
            <a:off x="7468738" y="2340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241263-AC4D-48FB-B3E8-82AA09C83004}"/>
              </a:ext>
            </a:extLst>
          </p:cNvPr>
          <p:cNvCxnSpPr/>
          <p:nvPr userDrawn="1"/>
        </p:nvCxnSpPr>
        <p:spPr>
          <a:xfrm>
            <a:off x="7468738" y="3615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F07EAA-7DCB-4ED2-BACF-6F7E4E3AB968}"/>
              </a:ext>
            </a:extLst>
          </p:cNvPr>
          <p:cNvCxnSpPr/>
          <p:nvPr userDrawn="1"/>
        </p:nvCxnSpPr>
        <p:spPr>
          <a:xfrm>
            <a:off x="7468738" y="4898327"/>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79C50186-5231-443F-BCCE-B812DA28D191}"/>
              </a:ext>
            </a:extLst>
          </p:cNvPr>
          <p:cNvGraphicFramePr/>
          <p:nvPr userDrawn="1">
            <p:extLst>
              <p:ext uri="{D42A27DB-BD31-4B8C-83A1-F6EECF244321}">
                <p14:modId xmlns:p14="http://schemas.microsoft.com/office/powerpoint/2010/main" val="662643893"/>
              </p:ext>
            </p:extLst>
          </p:nvPr>
        </p:nvGraphicFramePr>
        <p:xfrm>
          <a:off x="547333" y="1862952"/>
          <a:ext cx="6262900" cy="4427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60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Oval 4">
            <a:extLst>
              <a:ext uri="{FF2B5EF4-FFF2-40B4-BE49-F238E27FC236}">
                <a16:creationId xmlns:a16="http://schemas.microsoft.com/office/drawing/2014/main" id="{02B41846-6C84-4F55-9D71-978F6E12CCFC}"/>
              </a:ext>
            </a:extLst>
          </p:cNvPr>
          <p:cNvSpPr/>
          <p:nvPr userDrawn="1"/>
        </p:nvSpPr>
        <p:spPr>
          <a:xfrm>
            <a:off x="7139203" y="2448081"/>
            <a:ext cx="353421" cy="353421"/>
          </a:xfrm>
          <a:prstGeom prst="ellipse">
            <a:avLst/>
          </a:prstGeom>
          <a:solidFill>
            <a:srgbClr val="0EA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6" name="Oval 5">
            <a:extLst>
              <a:ext uri="{FF2B5EF4-FFF2-40B4-BE49-F238E27FC236}">
                <a16:creationId xmlns:a16="http://schemas.microsoft.com/office/drawing/2014/main" id="{B2FBB976-E639-4522-9263-7419EEDC297C}"/>
              </a:ext>
            </a:extLst>
          </p:cNvPr>
          <p:cNvSpPr/>
          <p:nvPr userDrawn="1"/>
        </p:nvSpPr>
        <p:spPr>
          <a:xfrm>
            <a:off x="7139203" y="3820299"/>
            <a:ext cx="353421" cy="353421"/>
          </a:xfrm>
          <a:prstGeom prst="ellipse">
            <a:avLst/>
          </a:prstGeom>
          <a:solidFill>
            <a:srgbClr val="F6D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7" name="Oval 6">
            <a:extLst>
              <a:ext uri="{FF2B5EF4-FFF2-40B4-BE49-F238E27FC236}">
                <a16:creationId xmlns:a16="http://schemas.microsoft.com/office/drawing/2014/main" id="{BB97130C-C359-4B32-906E-FB7190BE34A0}"/>
              </a:ext>
            </a:extLst>
          </p:cNvPr>
          <p:cNvSpPr/>
          <p:nvPr userDrawn="1"/>
        </p:nvSpPr>
        <p:spPr>
          <a:xfrm>
            <a:off x="7139203" y="5192517"/>
            <a:ext cx="353421" cy="353421"/>
          </a:xfrm>
          <a:prstGeom prst="ellipse">
            <a:avLst/>
          </a:prstGeom>
          <a:solidFill>
            <a:srgbClr val="D3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136821BB-FA35-41B0-8CCD-7C79CEB3C291}"/>
              </a:ext>
            </a:extLst>
          </p:cNvPr>
          <p:cNvGraphicFramePr/>
          <p:nvPr userDrawn="1">
            <p:extLst>
              <p:ext uri="{D42A27DB-BD31-4B8C-83A1-F6EECF244321}">
                <p14:modId xmlns:p14="http://schemas.microsoft.com/office/powerpoint/2010/main" val="1843920106"/>
              </p:ext>
            </p:extLst>
          </p:nvPr>
        </p:nvGraphicFramePr>
        <p:xfrm>
          <a:off x="547333" y="2132740"/>
          <a:ext cx="5484694" cy="33751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57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BEA865A-847D-4912-B60E-E1C36F038300}"/>
              </a:ext>
            </a:extLst>
          </p:cNvPr>
          <p:cNvSpPr>
            <a:spLocks noGrp="1"/>
          </p:cNvSpPr>
          <p:nvPr>
            <p:ph type="body" sz="quarter" idx="10" hasCustomPrompt="1"/>
          </p:nvPr>
        </p:nvSpPr>
        <p:spPr>
          <a:xfrm>
            <a:off x="4007119" y="3121807"/>
            <a:ext cx="4177761" cy="614386"/>
          </a:xfrm>
          <a:prstGeom prst="rect">
            <a:avLst/>
          </a:prstGeom>
        </p:spPr>
        <p:txBody>
          <a:bodyPr/>
          <a:lstStyle>
            <a:lvl1pPr marL="0" indent="0" algn="ct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3255521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7" name="Group 6">
            <a:extLst>
              <a:ext uri="{FF2B5EF4-FFF2-40B4-BE49-F238E27FC236}">
                <a16:creationId xmlns:a16="http://schemas.microsoft.com/office/drawing/2014/main" id="{2DAC67B2-0EAE-4BD0-B593-5E443806E72E}"/>
              </a:ext>
            </a:extLst>
          </p:cNvPr>
          <p:cNvGrpSpPr/>
          <p:nvPr userDrawn="1"/>
        </p:nvGrpSpPr>
        <p:grpSpPr>
          <a:xfrm>
            <a:off x="6096000" y="2333632"/>
            <a:ext cx="5850382" cy="3370403"/>
            <a:chOff x="982756" y="2781300"/>
            <a:chExt cx="8597471" cy="4953000"/>
          </a:xfrm>
        </p:grpSpPr>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Box 8">
              <a:extLst>
                <a:ext uri="{FF2B5EF4-FFF2-40B4-BE49-F238E27FC236}">
                  <a16:creationId xmlns:a16="http://schemas.microsoft.com/office/drawing/2014/main" id="{EB1D3B6D-184F-44ED-8DE7-4EF7ED8AFA99}"/>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Tree>
    <p:extLst>
      <p:ext uri="{BB962C8B-B14F-4D97-AF65-F5344CB8AC3E}">
        <p14:creationId xmlns:p14="http://schemas.microsoft.com/office/powerpoint/2010/main" val="282795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125" decel="100000" fill="hold"/>
                                        <p:tgtEl>
                                          <p:spTgt spid="7"/>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6096000" y="2333632"/>
            <a:ext cx="5850382" cy="3370403"/>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24208638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CCC73C1-53C1-4C9C-AED5-FDD84694EF7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E74B6BA4-2C74-4BC9-981D-8415E18DED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EA4E4BF-63AA-4A6F-AFC3-BB0FAD6BB082}"/>
              </a:ext>
            </a:extLst>
          </p:cNvPr>
          <p:cNvGrpSpPr/>
          <p:nvPr userDrawn="1"/>
        </p:nvGrpSpPr>
        <p:grpSpPr>
          <a:xfrm>
            <a:off x="547333" y="2180350"/>
            <a:ext cx="5850382" cy="3370403"/>
            <a:chOff x="982756" y="2781300"/>
            <a:chExt cx="8597471" cy="4953000"/>
          </a:xfrm>
        </p:grpSpPr>
        <p:sp>
          <p:nvSpPr>
            <p:cNvPr id="6" name="Freeform 9">
              <a:extLst>
                <a:ext uri="{FF2B5EF4-FFF2-40B4-BE49-F238E27FC236}">
                  <a16:creationId xmlns:a16="http://schemas.microsoft.com/office/drawing/2014/main" id="{011CE593-7BBB-4EA8-8C0B-6C4BB703ADE6}"/>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Box 6">
              <a:extLst>
                <a:ext uri="{FF2B5EF4-FFF2-40B4-BE49-F238E27FC236}">
                  <a16:creationId xmlns:a16="http://schemas.microsoft.com/office/drawing/2014/main" id="{7EF4E37D-4FF7-4EE2-9927-06D3DC749E42}"/>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
        <p:nvSpPr>
          <p:cNvPr id="8" name="Text Placeholder 15">
            <a:extLst>
              <a:ext uri="{FF2B5EF4-FFF2-40B4-BE49-F238E27FC236}">
                <a16:creationId xmlns:a16="http://schemas.microsoft.com/office/drawing/2014/main" id="{057BFE82-DDE9-4681-BA8E-3E2563C6984B}"/>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9" name="Text Placeholder 19">
            <a:extLst>
              <a:ext uri="{FF2B5EF4-FFF2-40B4-BE49-F238E27FC236}">
                <a16:creationId xmlns:a16="http://schemas.microsoft.com/office/drawing/2014/main" id="{4F043ED5-51D6-4FE8-B80D-0742F866B67A}"/>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0" name="Straight Connector 9">
            <a:extLst>
              <a:ext uri="{FF2B5EF4-FFF2-40B4-BE49-F238E27FC236}">
                <a16:creationId xmlns:a16="http://schemas.microsoft.com/office/drawing/2014/main" id="{3C60B45A-77C2-4E6D-B352-A3222FB56D62}"/>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59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53F0221-A1A5-4C45-AE2C-9880AB36CC5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1C29813-2B92-4929-AB85-FF451914E89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7BF05FF9-825C-4833-A441-168E043DA68A}"/>
              </a:ext>
            </a:extLst>
          </p:cNvPr>
          <p:cNvGrpSpPr/>
          <p:nvPr userDrawn="1"/>
        </p:nvGrpSpPr>
        <p:grpSpPr>
          <a:xfrm>
            <a:off x="547334" y="2292463"/>
            <a:ext cx="4065610" cy="2498457"/>
            <a:chOff x="10057883" y="4157436"/>
            <a:chExt cx="7318378" cy="4497391"/>
          </a:xfrm>
          <a:solidFill>
            <a:schemeClr val="accent2">
              <a:lumMod val="60000"/>
              <a:lumOff val="40000"/>
            </a:schemeClr>
          </a:solidFill>
          <a:effectLst/>
        </p:grpSpPr>
        <p:sp>
          <p:nvSpPr>
            <p:cNvPr id="6" name="Freeform 6">
              <a:extLst>
                <a:ext uri="{FF2B5EF4-FFF2-40B4-BE49-F238E27FC236}">
                  <a16:creationId xmlns:a16="http://schemas.microsoft.com/office/drawing/2014/main" id="{CCF78EA4-4A79-4D20-BFBB-F5DF67485895}"/>
                </a:ext>
              </a:extLst>
            </p:cNvPr>
            <p:cNvSpPr>
              <a:spLocks/>
            </p:cNvSpPr>
            <p:nvPr/>
          </p:nvSpPr>
          <p:spPr bwMode="auto">
            <a:xfrm>
              <a:off x="16850798" y="4490813"/>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 name="Freeform 7">
              <a:extLst>
                <a:ext uri="{FF2B5EF4-FFF2-40B4-BE49-F238E27FC236}">
                  <a16:creationId xmlns:a16="http://schemas.microsoft.com/office/drawing/2014/main" id="{6B043BD0-8C53-4CE5-BF18-EF2B811556D0}"/>
                </a:ext>
              </a:extLst>
            </p:cNvPr>
            <p:cNvSpPr>
              <a:spLocks/>
            </p:cNvSpPr>
            <p:nvPr/>
          </p:nvSpPr>
          <p:spPr bwMode="auto">
            <a:xfrm>
              <a:off x="12013684" y="5868762"/>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8" name="Freeform 8">
              <a:extLst>
                <a:ext uri="{FF2B5EF4-FFF2-40B4-BE49-F238E27FC236}">
                  <a16:creationId xmlns:a16="http://schemas.microsoft.com/office/drawing/2014/main" id="{3835BF0D-5502-4E78-9C3A-D0E8F56958B0}"/>
                </a:ext>
              </a:extLst>
            </p:cNvPr>
            <p:cNvSpPr>
              <a:spLocks/>
            </p:cNvSpPr>
            <p:nvPr/>
          </p:nvSpPr>
          <p:spPr bwMode="auto">
            <a:xfrm>
              <a:off x="11319947" y="5576662"/>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rgbClr val="4280A5"/>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9" name="Freeform 9">
              <a:extLst>
                <a:ext uri="{FF2B5EF4-FFF2-40B4-BE49-F238E27FC236}">
                  <a16:creationId xmlns:a16="http://schemas.microsoft.com/office/drawing/2014/main" id="{1D744E11-1B73-4B7E-B764-56520EF2F4FA}"/>
                </a:ext>
              </a:extLst>
            </p:cNvPr>
            <p:cNvSpPr>
              <a:spLocks/>
            </p:cNvSpPr>
            <p:nvPr/>
          </p:nvSpPr>
          <p:spPr bwMode="auto">
            <a:xfrm>
              <a:off x="14991835" y="5122638"/>
              <a:ext cx="577850" cy="720725"/>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0" name="Freeform 10">
              <a:extLst>
                <a:ext uri="{FF2B5EF4-FFF2-40B4-BE49-F238E27FC236}">
                  <a16:creationId xmlns:a16="http://schemas.microsoft.com/office/drawing/2014/main" id="{0B604BDE-AADE-4B53-A61D-8BA51A90E9AC}"/>
                </a:ext>
              </a:extLst>
            </p:cNvPr>
            <p:cNvSpPr>
              <a:spLocks/>
            </p:cNvSpPr>
            <p:nvPr/>
          </p:nvSpPr>
          <p:spPr bwMode="auto">
            <a:xfrm>
              <a:off x="10591284" y="5376637"/>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1" name="Freeform 11">
              <a:extLst>
                <a:ext uri="{FF2B5EF4-FFF2-40B4-BE49-F238E27FC236}">
                  <a16:creationId xmlns:a16="http://schemas.microsoft.com/office/drawing/2014/main" id="{AC839B11-2E80-4481-A5F7-EF2E57DA74AB}"/>
                </a:ext>
              </a:extLst>
            </p:cNvPr>
            <p:cNvSpPr>
              <a:spLocks/>
            </p:cNvSpPr>
            <p:nvPr/>
          </p:nvSpPr>
          <p:spPr bwMode="auto">
            <a:xfrm>
              <a:off x="12964597" y="6140225"/>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2" name="Freeform 12">
              <a:extLst>
                <a:ext uri="{FF2B5EF4-FFF2-40B4-BE49-F238E27FC236}">
                  <a16:creationId xmlns:a16="http://schemas.microsoft.com/office/drawing/2014/main" id="{45136588-F720-4141-A0AC-07EF08B93472}"/>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3" name="Freeform 13">
              <a:extLst>
                <a:ext uri="{FF2B5EF4-FFF2-40B4-BE49-F238E27FC236}">
                  <a16:creationId xmlns:a16="http://schemas.microsoft.com/office/drawing/2014/main" id="{9E17B2F2-A368-4A30-886D-B3BB4C9F5004}"/>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4" name="Freeform 14">
              <a:extLst>
                <a:ext uri="{FF2B5EF4-FFF2-40B4-BE49-F238E27FC236}">
                  <a16:creationId xmlns:a16="http://schemas.microsoft.com/office/drawing/2014/main" id="{342C9D87-ECCD-4307-A451-8AC5660183EE}"/>
                </a:ext>
              </a:extLst>
            </p:cNvPr>
            <p:cNvSpPr>
              <a:spLocks/>
            </p:cNvSpPr>
            <p:nvPr/>
          </p:nvSpPr>
          <p:spPr bwMode="auto">
            <a:xfrm>
              <a:off x="13875823" y="6087838"/>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5" name="Freeform 15">
              <a:extLst>
                <a:ext uri="{FF2B5EF4-FFF2-40B4-BE49-F238E27FC236}">
                  <a16:creationId xmlns:a16="http://schemas.microsoft.com/office/drawing/2014/main" id="{48FE0C89-A6B3-45EC-85B2-7B2F96711F26}"/>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6" name="Freeform 16">
              <a:extLst>
                <a:ext uri="{FF2B5EF4-FFF2-40B4-BE49-F238E27FC236}">
                  <a16:creationId xmlns:a16="http://schemas.microsoft.com/office/drawing/2014/main" id="{FFBB64EF-F5CA-4EE4-BCD3-845F643AD8DC}"/>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7" name="Freeform 17">
              <a:extLst>
                <a:ext uri="{FF2B5EF4-FFF2-40B4-BE49-F238E27FC236}">
                  <a16:creationId xmlns:a16="http://schemas.microsoft.com/office/drawing/2014/main" id="{47B7FED4-88DD-43CF-9A6E-932444F96FFD}"/>
                </a:ext>
              </a:extLst>
            </p:cNvPr>
            <p:cNvSpPr>
              <a:spLocks/>
            </p:cNvSpPr>
            <p:nvPr/>
          </p:nvSpPr>
          <p:spPr bwMode="auto">
            <a:xfrm>
              <a:off x="14901347" y="7003825"/>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8" name="Freeform 18">
              <a:extLst>
                <a:ext uri="{FF2B5EF4-FFF2-40B4-BE49-F238E27FC236}">
                  <a16:creationId xmlns:a16="http://schemas.microsoft.com/office/drawing/2014/main" id="{C67EB7B3-EC9F-4D24-9079-814FFB6DF319}"/>
                </a:ext>
              </a:extLst>
            </p:cNvPr>
            <p:cNvSpPr>
              <a:spLocks/>
            </p:cNvSpPr>
            <p:nvPr/>
          </p:nvSpPr>
          <p:spPr bwMode="auto">
            <a:xfrm>
              <a:off x="15044224" y="7678514"/>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9" name="Freeform 19">
              <a:extLst>
                <a:ext uri="{FF2B5EF4-FFF2-40B4-BE49-F238E27FC236}">
                  <a16:creationId xmlns:a16="http://schemas.microsoft.com/office/drawing/2014/main" id="{3616F1F0-4B9B-4509-88D7-00A99189AEBD}"/>
                </a:ext>
              </a:extLst>
            </p:cNvPr>
            <p:cNvSpPr>
              <a:spLocks/>
            </p:cNvSpPr>
            <p:nvPr/>
          </p:nvSpPr>
          <p:spPr bwMode="auto">
            <a:xfrm>
              <a:off x="15295048" y="6968900"/>
              <a:ext cx="728663" cy="777875"/>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0" name="Freeform 20">
              <a:extLst>
                <a:ext uri="{FF2B5EF4-FFF2-40B4-BE49-F238E27FC236}">
                  <a16:creationId xmlns:a16="http://schemas.microsoft.com/office/drawing/2014/main" id="{DEB489AB-B3C4-4838-9230-4ACCD796C4BB}"/>
                </a:ext>
              </a:extLst>
            </p:cNvPr>
            <p:cNvSpPr>
              <a:spLocks/>
            </p:cNvSpPr>
            <p:nvPr/>
          </p:nvSpPr>
          <p:spPr bwMode="auto">
            <a:xfrm>
              <a:off x="14067911" y="7389588"/>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1" name="Freeform 21">
              <a:extLst>
                <a:ext uri="{FF2B5EF4-FFF2-40B4-BE49-F238E27FC236}">
                  <a16:creationId xmlns:a16="http://schemas.microsoft.com/office/drawing/2014/main" id="{74CC2FAB-8D4E-4128-86E6-A86C6EEEBA5E}"/>
                </a:ext>
              </a:extLst>
            </p:cNvPr>
            <p:cNvSpPr>
              <a:spLocks/>
            </p:cNvSpPr>
            <p:nvPr/>
          </p:nvSpPr>
          <p:spPr bwMode="auto">
            <a:xfrm>
              <a:off x="15618899" y="6905400"/>
              <a:ext cx="698500" cy="511175"/>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2" name="Freeform 22">
              <a:extLst>
                <a:ext uri="{FF2B5EF4-FFF2-40B4-BE49-F238E27FC236}">
                  <a16:creationId xmlns:a16="http://schemas.microsoft.com/office/drawing/2014/main" id="{70D4D02F-62AD-4A17-8D93-60971F914823}"/>
                </a:ext>
              </a:extLst>
            </p:cNvPr>
            <p:cNvSpPr>
              <a:spLocks/>
            </p:cNvSpPr>
            <p:nvPr/>
          </p:nvSpPr>
          <p:spPr bwMode="auto">
            <a:xfrm>
              <a:off x="14439385" y="7021288"/>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23">
              <a:extLst>
                <a:ext uri="{FF2B5EF4-FFF2-40B4-BE49-F238E27FC236}">
                  <a16:creationId xmlns:a16="http://schemas.microsoft.com/office/drawing/2014/main" id="{8359FD8F-AC72-4063-AAE0-C3FF829369E8}"/>
                </a:ext>
              </a:extLst>
            </p:cNvPr>
            <p:cNvSpPr>
              <a:spLocks/>
            </p:cNvSpPr>
            <p:nvPr/>
          </p:nvSpPr>
          <p:spPr bwMode="auto">
            <a:xfrm>
              <a:off x="10057883" y="5216299"/>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24">
              <a:extLst>
                <a:ext uri="{FF2B5EF4-FFF2-40B4-BE49-F238E27FC236}">
                  <a16:creationId xmlns:a16="http://schemas.microsoft.com/office/drawing/2014/main" id="{128D781A-CBFA-4EE3-BC35-3FCA3BB7F1AE}"/>
                </a:ext>
              </a:extLst>
            </p:cNvPr>
            <p:cNvSpPr>
              <a:spLocks/>
            </p:cNvSpPr>
            <p:nvPr/>
          </p:nvSpPr>
          <p:spPr bwMode="auto">
            <a:xfrm>
              <a:off x="11040546" y="6421212"/>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25">
              <a:extLst>
                <a:ext uri="{FF2B5EF4-FFF2-40B4-BE49-F238E27FC236}">
                  <a16:creationId xmlns:a16="http://schemas.microsoft.com/office/drawing/2014/main" id="{2113D4B8-D386-48B7-8AB6-F43F187784F0}"/>
                </a:ext>
              </a:extLst>
            </p:cNvPr>
            <p:cNvSpPr>
              <a:spLocks/>
            </p:cNvSpPr>
            <p:nvPr/>
          </p:nvSpPr>
          <p:spPr bwMode="auto">
            <a:xfrm>
              <a:off x="12242285" y="6737125"/>
              <a:ext cx="1919288"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bg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26">
              <a:extLst>
                <a:ext uri="{FF2B5EF4-FFF2-40B4-BE49-F238E27FC236}">
                  <a16:creationId xmlns:a16="http://schemas.microsoft.com/office/drawing/2014/main" id="{8FE94B13-D671-4556-A9DE-1C0FD292B65D}"/>
                </a:ext>
              </a:extLst>
            </p:cNvPr>
            <p:cNvSpPr>
              <a:spLocks/>
            </p:cNvSpPr>
            <p:nvPr/>
          </p:nvSpPr>
          <p:spPr bwMode="auto">
            <a:xfrm>
              <a:off x="11878747"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27">
              <a:extLst>
                <a:ext uri="{FF2B5EF4-FFF2-40B4-BE49-F238E27FC236}">
                  <a16:creationId xmlns:a16="http://schemas.microsoft.com/office/drawing/2014/main" id="{B131D0F9-9CA7-476B-B7A6-DCF27F728C12}"/>
                </a:ext>
              </a:extLst>
            </p:cNvPr>
            <p:cNvSpPr>
              <a:spLocks/>
            </p:cNvSpPr>
            <p:nvPr/>
          </p:nvSpPr>
          <p:spPr bwMode="auto">
            <a:xfrm>
              <a:off x="12816960" y="6654576"/>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28">
              <a:extLst>
                <a:ext uri="{FF2B5EF4-FFF2-40B4-BE49-F238E27FC236}">
                  <a16:creationId xmlns:a16="http://schemas.microsoft.com/office/drawing/2014/main" id="{A697FF71-43DC-4053-8FCA-1812B8CC5C0C}"/>
                </a:ext>
              </a:extLst>
            </p:cNvPr>
            <p:cNvSpPr>
              <a:spLocks/>
            </p:cNvSpPr>
            <p:nvPr/>
          </p:nvSpPr>
          <p:spPr bwMode="auto">
            <a:xfrm>
              <a:off x="13996473" y="6778400"/>
              <a:ext cx="706438" cy="615950"/>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29">
              <a:extLst>
                <a:ext uri="{FF2B5EF4-FFF2-40B4-BE49-F238E27FC236}">
                  <a16:creationId xmlns:a16="http://schemas.microsoft.com/office/drawing/2014/main" id="{5842D864-F1FE-44EF-93EC-D698923B6FDD}"/>
                </a:ext>
              </a:extLst>
            </p:cNvPr>
            <p:cNvSpPr>
              <a:spLocks/>
            </p:cNvSpPr>
            <p:nvPr/>
          </p:nvSpPr>
          <p:spPr bwMode="auto">
            <a:xfrm>
              <a:off x="14420336" y="5738587"/>
              <a:ext cx="541338" cy="952500"/>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30">
              <a:extLst>
                <a:ext uri="{FF2B5EF4-FFF2-40B4-BE49-F238E27FC236}">
                  <a16:creationId xmlns:a16="http://schemas.microsoft.com/office/drawing/2014/main" id="{7A915F65-EA53-4942-B796-1A9171BCBEB0}"/>
                </a:ext>
              </a:extLst>
            </p:cNvPr>
            <p:cNvSpPr>
              <a:spLocks/>
            </p:cNvSpPr>
            <p:nvPr/>
          </p:nvSpPr>
          <p:spPr bwMode="auto">
            <a:xfrm>
              <a:off x="15528411" y="6116413"/>
              <a:ext cx="1096963" cy="579437"/>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31">
              <a:extLst>
                <a:ext uri="{FF2B5EF4-FFF2-40B4-BE49-F238E27FC236}">
                  <a16:creationId xmlns:a16="http://schemas.microsoft.com/office/drawing/2014/main" id="{00695810-DE5C-45C1-A524-BF1F866FCC1A}"/>
                </a:ext>
              </a:extLst>
            </p:cNvPr>
            <p:cNvSpPr>
              <a:spLocks/>
            </p:cNvSpPr>
            <p:nvPr/>
          </p:nvSpPr>
          <p:spPr bwMode="auto">
            <a:xfrm>
              <a:off x="14714023" y="6264050"/>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32">
              <a:extLst>
                <a:ext uri="{FF2B5EF4-FFF2-40B4-BE49-F238E27FC236}">
                  <a16:creationId xmlns:a16="http://schemas.microsoft.com/office/drawing/2014/main" id="{3C7DD68E-E760-47FE-A199-95A8E0D60C0F}"/>
                </a:ext>
              </a:extLst>
            </p:cNvPr>
            <p:cNvSpPr>
              <a:spLocks/>
            </p:cNvSpPr>
            <p:nvPr/>
          </p:nvSpPr>
          <p:spPr bwMode="auto">
            <a:xfrm>
              <a:off x="13740885" y="5584601"/>
              <a:ext cx="844550" cy="555625"/>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33">
              <a:extLst>
                <a:ext uri="{FF2B5EF4-FFF2-40B4-BE49-F238E27FC236}">
                  <a16:creationId xmlns:a16="http://schemas.microsoft.com/office/drawing/2014/main" id="{FD0D0608-A439-4B13-B170-159DAEDC9D85}"/>
                </a:ext>
              </a:extLst>
            </p:cNvPr>
            <p:cNvSpPr>
              <a:spLocks/>
            </p:cNvSpPr>
            <p:nvPr/>
          </p:nvSpPr>
          <p:spPr bwMode="auto">
            <a:xfrm>
              <a:off x="12794735" y="5098825"/>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34">
              <a:extLst>
                <a:ext uri="{FF2B5EF4-FFF2-40B4-BE49-F238E27FC236}">
                  <a16:creationId xmlns:a16="http://schemas.microsoft.com/office/drawing/2014/main" id="{6311D45E-9412-40D9-8D9D-25E3DD0C3D58}"/>
                </a:ext>
              </a:extLst>
            </p:cNvPr>
            <p:cNvSpPr>
              <a:spLocks/>
            </p:cNvSpPr>
            <p:nvPr/>
          </p:nvSpPr>
          <p:spPr bwMode="auto">
            <a:xfrm>
              <a:off x="14904523" y="5824312"/>
              <a:ext cx="420688" cy="723900"/>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35">
              <a:extLst>
                <a:ext uri="{FF2B5EF4-FFF2-40B4-BE49-F238E27FC236}">
                  <a16:creationId xmlns:a16="http://schemas.microsoft.com/office/drawing/2014/main" id="{B54E611F-2A09-4D9E-A70C-22DD56F20E84}"/>
                </a:ext>
              </a:extLst>
            </p:cNvPr>
            <p:cNvSpPr>
              <a:spLocks/>
            </p:cNvSpPr>
            <p:nvPr/>
          </p:nvSpPr>
          <p:spPr bwMode="auto">
            <a:xfrm>
              <a:off x="16542824" y="5962425"/>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36">
              <a:extLst>
                <a:ext uri="{FF2B5EF4-FFF2-40B4-BE49-F238E27FC236}">
                  <a16:creationId xmlns:a16="http://schemas.microsoft.com/office/drawing/2014/main" id="{3B2AEDFD-9F6F-4589-83EA-DF03FA2800D3}"/>
                </a:ext>
              </a:extLst>
            </p:cNvPr>
            <p:cNvSpPr>
              <a:spLocks/>
            </p:cNvSpPr>
            <p:nvPr/>
          </p:nvSpPr>
          <p:spPr bwMode="auto">
            <a:xfrm>
              <a:off x="15822099" y="5595712"/>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37">
              <a:extLst>
                <a:ext uri="{FF2B5EF4-FFF2-40B4-BE49-F238E27FC236}">
                  <a16:creationId xmlns:a16="http://schemas.microsoft.com/office/drawing/2014/main" id="{7C2C12BE-ED5C-44A3-A7DB-9AAF907DAF4A}"/>
                </a:ext>
              </a:extLst>
            </p:cNvPr>
            <p:cNvSpPr>
              <a:spLocks noEditPoints="1"/>
            </p:cNvSpPr>
            <p:nvPr/>
          </p:nvSpPr>
          <p:spPr bwMode="auto">
            <a:xfrm>
              <a:off x="16553937" y="5692550"/>
              <a:ext cx="153988" cy="360362"/>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38">
              <a:extLst>
                <a:ext uri="{FF2B5EF4-FFF2-40B4-BE49-F238E27FC236}">
                  <a16:creationId xmlns:a16="http://schemas.microsoft.com/office/drawing/2014/main" id="{AF2740F9-3759-4BE1-B429-E024B06EB7CD}"/>
                </a:ext>
              </a:extLst>
            </p:cNvPr>
            <p:cNvSpPr>
              <a:spLocks/>
            </p:cNvSpPr>
            <p:nvPr/>
          </p:nvSpPr>
          <p:spPr bwMode="auto">
            <a:xfrm>
              <a:off x="16925412"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39">
              <a:extLst>
                <a:ext uri="{FF2B5EF4-FFF2-40B4-BE49-F238E27FC236}">
                  <a16:creationId xmlns:a16="http://schemas.microsoft.com/office/drawing/2014/main" id="{43B888A4-CAF2-47AD-A822-FB2C97B8041B}"/>
                </a:ext>
              </a:extLst>
            </p:cNvPr>
            <p:cNvSpPr>
              <a:spLocks/>
            </p:cNvSpPr>
            <p:nvPr/>
          </p:nvSpPr>
          <p:spPr bwMode="auto">
            <a:xfrm>
              <a:off x="16692050" y="5302025"/>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40">
              <a:extLst>
                <a:ext uri="{FF2B5EF4-FFF2-40B4-BE49-F238E27FC236}">
                  <a16:creationId xmlns:a16="http://schemas.microsoft.com/office/drawing/2014/main" id="{2B760FA6-4B70-4F80-9022-5E46AA3C40EC}"/>
                </a:ext>
              </a:extLst>
            </p:cNvPr>
            <p:cNvSpPr>
              <a:spLocks/>
            </p:cNvSpPr>
            <p:nvPr/>
          </p:nvSpPr>
          <p:spPr bwMode="auto">
            <a:xfrm>
              <a:off x="16699988"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41">
              <a:extLst>
                <a:ext uri="{FF2B5EF4-FFF2-40B4-BE49-F238E27FC236}">
                  <a16:creationId xmlns:a16="http://schemas.microsoft.com/office/drawing/2014/main" id="{0A200F98-EDA5-410D-96EF-ED1E7C8D224E}"/>
                </a:ext>
              </a:extLst>
            </p:cNvPr>
            <p:cNvSpPr>
              <a:spLocks/>
            </p:cNvSpPr>
            <p:nvPr/>
          </p:nvSpPr>
          <p:spPr bwMode="auto">
            <a:xfrm>
              <a:off x="15668112" y="6071963"/>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42">
              <a:extLst>
                <a:ext uri="{FF2B5EF4-FFF2-40B4-BE49-F238E27FC236}">
                  <a16:creationId xmlns:a16="http://schemas.microsoft.com/office/drawing/2014/main" id="{71066FC8-1B81-4095-9267-B4D5F9166F75}"/>
                </a:ext>
              </a:extLst>
            </p:cNvPr>
            <p:cNvSpPr>
              <a:spLocks/>
            </p:cNvSpPr>
            <p:nvPr/>
          </p:nvSpPr>
          <p:spPr bwMode="auto">
            <a:xfrm>
              <a:off x="15272825" y="5722712"/>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43">
              <a:extLst>
                <a:ext uri="{FF2B5EF4-FFF2-40B4-BE49-F238E27FC236}">
                  <a16:creationId xmlns:a16="http://schemas.microsoft.com/office/drawing/2014/main" id="{554229A8-B406-4ED4-B057-0C4D22DC49BF}"/>
                </a:ext>
              </a:extLst>
            </p:cNvPr>
            <p:cNvSpPr>
              <a:spLocks/>
            </p:cNvSpPr>
            <p:nvPr/>
          </p:nvSpPr>
          <p:spPr bwMode="auto">
            <a:xfrm>
              <a:off x="16017363" y="5992588"/>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44">
              <a:extLst>
                <a:ext uri="{FF2B5EF4-FFF2-40B4-BE49-F238E27FC236}">
                  <a16:creationId xmlns:a16="http://schemas.microsoft.com/office/drawing/2014/main" id="{DFE8AC06-FEE0-4E7B-B6E8-647BDD30D1C7}"/>
                </a:ext>
              </a:extLst>
            </p:cNvPr>
            <p:cNvSpPr>
              <a:spLocks/>
            </p:cNvSpPr>
            <p:nvPr/>
          </p:nvSpPr>
          <p:spPr bwMode="auto">
            <a:xfrm>
              <a:off x="13444024"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45">
              <a:extLst>
                <a:ext uri="{FF2B5EF4-FFF2-40B4-BE49-F238E27FC236}">
                  <a16:creationId xmlns:a16="http://schemas.microsoft.com/office/drawing/2014/main" id="{35BA5C9D-5F81-4327-A629-429D66547D4E}"/>
                </a:ext>
              </a:extLst>
            </p:cNvPr>
            <p:cNvSpPr>
              <a:spLocks/>
            </p:cNvSpPr>
            <p:nvPr/>
          </p:nvSpPr>
          <p:spPr bwMode="auto">
            <a:xfrm>
              <a:off x="11469173"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46">
              <a:extLst>
                <a:ext uri="{FF2B5EF4-FFF2-40B4-BE49-F238E27FC236}">
                  <a16:creationId xmlns:a16="http://schemas.microsoft.com/office/drawing/2014/main" id="{35BC392D-5714-4F48-A655-AF21B9AA96A5}"/>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47">
              <a:extLst>
                <a:ext uri="{FF2B5EF4-FFF2-40B4-BE49-F238E27FC236}">
                  <a16:creationId xmlns:a16="http://schemas.microsoft.com/office/drawing/2014/main" id="{0F008D90-29DF-408E-93A1-EA385C54396B}"/>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48">
              <a:extLst>
                <a:ext uri="{FF2B5EF4-FFF2-40B4-BE49-F238E27FC236}">
                  <a16:creationId xmlns:a16="http://schemas.microsoft.com/office/drawing/2014/main" id="{C5880ACC-2815-4B21-9114-CF4EBD41D753}"/>
                </a:ext>
              </a:extLst>
            </p:cNvPr>
            <p:cNvSpPr>
              <a:spLocks/>
            </p:cNvSpPr>
            <p:nvPr/>
          </p:nvSpPr>
          <p:spPr bwMode="auto">
            <a:xfrm>
              <a:off x="11146910"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49">
              <a:extLst>
                <a:ext uri="{FF2B5EF4-FFF2-40B4-BE49-F238E27FC236}">
                  <a16:creationId xmlns:a16="http://schemas.microsoft.com/office/drawing/2014/main" id="{1851068F-286D-41A0-AAD3-F46B29057024}"/>
                </a:ext>
              </a:extLst>
            </p:cNvPr>
            <p:cNvSpPr>
              <a:spLocks/>
            </p:cNvSpPr>
            <p:nvPr/>
          </p:nvSpPr>
          <p:spPr bwMode="auto">
            <a:xfrm>
              <a:off x="10181710"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50">
              <a:extLst>
                <a:ext uri="{FF2B5EF4-FFF2-40B4-BE49-F238E27FC236}">
                  <a16:creationId xmlns:a16="http://schemas.microsoft.com/office/drawing/2014/main" id="{3869C7B3-CAB8-42DC-B613-0FCD7E738A92}"/>
                </a:ext>
              </a:extLst>
            </p:cNvPr>
            <p:cNvSpPr>
              <a:spLocks/>
            </p:cNvSpPr>
            <p:nvPr/>
          </p:nvSpPr>
          <p:spPr bwMode="auto">
            <a:xfrm>
              <a:off x="10484922" y="4157436"/>
              <a:ext cx="984251" cy="652462"/>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51">
              <a:extLst>
                <a:ext uri="{FF2B5EF4-FFF2-40B4-BE49-F238E27FC236}">
                  <a16:creationId xmlns:a16="http://schemas.microsoft.com/office/drawing/2014/main" id="{A9689737-1B0B-45B7-8EA3-AB9C52406FED}"/>
                </a:ext>
              </a:extLst>
            </p:cNvPr>
            <p:cNvSpPr>
              <a:spLocks/>
            </p:cNvSpPr>
            <p:nvPr/>
          </p:nvSpPr>
          <p:spPr bwMode="auto">
            <a:xfrm>
              <a:off x="15295050" y="6541861"/>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52">
              <a:extLst>
                <a:ext uri="{FF2B5EF4-FFF2-40B4-BE49-F238E27FC236}">
                  <a16:creationId xmlns:a16="http://schemas.microsoft.com/office/drawing/2014/main" id="{3B07D753-4A8F-4CFA-BA90-D020E199E938}"/>
                </a:ext>
              </a:extLst>
            </p:cNvPr>
            <p:cNvSpPr>
              <a:spLocks/>
            </p:cNvSpPr>
            <p:nvPr/>
          </p:nvSpPr>
          <p:spPr bwMode="auto">
            <a:xfrm>
              <a:off x="14642587" y="6665686"/>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53">
              <a:extLst>
                <a:ext uri="{FF2B5EF4-FFF2-40B4-BE49-F238E27FC236}">
                  <a16:creationId xmlns:a16="http://schemas.microsoft.com/office/drawing/2014/main" id="{2172297D-0288-46F6-A6E3-671059ACD362}"/>
                </a:ext>
              </a:extLst>
            </p:cNvPr>
            <p:cNvSpPr>
              <a:spLocks/>
            </p:cNvSpPr>
            <p:nvPr/>
          </p:nvSpPr>
          <p:spPr bwMode="auto">
            <a:xfrm>
              <a:off x="15907825" y="4963887"/>
              <a:ext cx="1050926" cy="833437"/>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54">
              <a:extLst>
                <a:ext uri="{FF2B5EF4-FFF2-40B4-BE49-F238E27FC236}">
                  <a16:creationId xmlns:a16="http://schemas.microsoft.com/office/drawing/2014/main" id="{F7531F8F-8703-471B-B076-110FF8B0F9D3}"/>
                </a:ext>
              </a:extLst>
            </p:cNvPr>
            <p:cNvSpPr>
              <a:spLocks/>
            </p:cNvSpPr>
            <p:nvPr/>
          </p:nvSpPr>
          <p:spPr bwMode="auto">
            <a:xfrm>
              <a:off x="16774600" y="4908325"/>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55">
              <a:extLst>
                <a:ext uri="{FF2B5EF4-FFF2-40B4-BE49-F238E27FC236}">
                  <a16:creationId xmlns:a16="http://schemas.microsoft.com/office/drawing/2014/main" id="{8F4706DC-C890-42AF-AA1D-13DDDE00483B}"/>
                </a:ext>
              </a:extLst>
            </p:cNvPr>
            <p:cNvSpPr>
              <a:spLocks/>
            </p:cNvSpPr>
            <p:nvPr/>
          </p:nvSpPr>
          <p:spPr bwMode="auto">
            <a:xfrm>
              <a:off x="16587276" y="4963887"/>
              <a:ext cx="244475" cy="428625"/>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56">
              <a:extLst>
                <a:ext uri="{FF2B5EF4-FFF2-40B4-BE49-F238E27FC236}">
                  <a16:creationId xmlns:a16="http://schemas.microsoft.com/office/drawing/2014/main" id="{1DB77E1C-7594-4999-9D7F-7F8C0772A62E}"/>
                </a:ext>
              </a:extLst>
            </p:cNvPr>
            <p:cNvSpPr>
              <a:spLocks/>
            </p:cNvSpPr>
            <p:nvPr/>
          </p:nvSpPr>
          <p:spPr bwMode="auto">
            <a:xfrm>
              <a:off x="14221896" y="4990876"/>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57">
              <a:extLst>
                <a:ext uri="{FF2B5EF4-FFF2-40B4-BE49-F238E27FC236}">
                  <a16:creationId xmlns:a16="http://schemas.microsoft.com/office/drawing/2014/main" id="{72B09EA9-4CDE-4206-84F3-F12F30706E1D}"/>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cxnSp>
        <p:nvCxnSpPr>
          <p:cNvPr id="58" name="Straight Connector 57">
            <a:extLst>
              <a:ext uri="{FF2B5EF4-FFF2-40B4-BE49-F238E27FC236}">
                <a16:creationId xmlns:a16="http://schemas.microsoft.com/office/drawing/2014/main" id="{C94548D8-4464-452F-8E96-BC643CE9699F}"/>
              </a:ext>
            </a:extLst>
          </p:cNvPr>
          <p:cNvCxnSpPr/>
          <p:nvPr userDrawn="1"/>
        </p:nvCxnSpPr>
        <p:spPr>
          <a:xfrm>
            <a:off x="4094680" y="2010524"/>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11A91F-839C-484A-983C-2F284AD8725F}"/>
              </a:ext>
            </a:extLst>
          </p:cNvPr>
          <p:cNvCxnSpPr/>
          <p:nvPr userDrawn="1"/>
        </p:nvCxnSpPr>
        <p:spPr>
          <a:xfrm>
            <a:off x="4811074" y="3533883"/>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09B881-F01F-4B09-8749-FE8EFBA4382A}"/>
              </a:ext>
            </a:extLst>
          </p:cNvPr>
          <p:cNvCxnSpPr/>
          <p:nvPr userDrawn="1"/>
        </p:nvCxnSpPr>
        <p:spPr>
          <a:xfrm>
            <a:off x="4223735" y="5095122"/>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1785ABF-3B7F-4BF8-8FB2-5BB50B8E34FB}"/>
              </a:ext>
            </a:extLst>
          </p:cNvPr>
          <p:cNvSpPr/>
          <p:nvPr userDrawn="1"/>
        </p:nvSpPr>
        <p:spPr>
          <a:xfrm>
            <a:off x="6716074" y="1588075"/>
            <a:ext cx="914400" cy="914400"/>
          </a:xfrm>
          <a:prstGeom prst="ellipse">
            <a:avLst/>
          </a:prstGeom>
          <a:solidFill>
            <a:srgbClr val="4280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2" name="Freeform 166">
            <a:extLst>
              <a:ext uri="{FF2B5EF4-FFF2-40B4-BE49-F238E27FC236}">
                <a16:creationId xmlns:a16="http://schemas.microsoft.com/office/drawing/2014/main" id="{830139B9-1EB9-490A-83F4-9D0F8CAE90AA}"/>
              </a:ext>
            </a:extLst>
          </p:cNvPr>
          <p:cNvSpPr>
            <a:spLocks noEditPoints="1"/>
          </p:cNvSpPr>
          <p:nvPr userDrawn="1"/>
        </p:nvSpPr>
        <p:spPr bwMode="auto">
          <a:xfrm>
            <a:off x="6883179" y="1780966"/>
            <a:ext cx="580190" cy="528618"/>
          </a:xfrm>
          <a:custGeom>
            <a:avLst/>
            <a:gdLst>
              <a:gd name="T0" fmla="*/ 72 w 176"/>
              <a:gd name="T1" fmla="*/ 97 h 161"/>
              <a:gd name="T2" fmla="*/ 80 w 176"/>
              <a:gd name="T3" fmla="*/ 97 h 161"/>
              <a:gd name="T4" fmla="*/ 100 w 176"/>
              <a:gd name="T5" fmla="*/ 93 h 161"/>
              <a:gd name="T6" fmla="*/ 100 w 176"/>
              <a:gd name="T7" fmla="*/ 101 h 161"/>
              <a:gd name="T8" fmla="*/ 100 w 176"/>
              <a:gd name="T9" fmla="*/ 93 h 161"/>
              <a:gd name="T10" fmla="*/ 48 w 176"/>
              <a:gd name="T11" fmla="*/ 113 h 161"/>
              <a:gd name="T12" fmla="*/ 44 w 176"/>
              <a:gd name="T13" fmla="*/ 101 h 161"/>
              <a:gd name="T14" fmla="*/ 40 w 176"/>
              <a:gd name="T15" fmla="*/ 113 h 161"/>
              <a:gd name="T16" fmla="*/ 28 w 176"/>
              <a:gd name="T17" fmla="*/ 117 h 161"/>
              <a:gd name="T18" fmla="*/ 40 w 176"/>
              <a:gd name="T19" fmla="*/ 121 h 161"/>
              <a:gd name="T20" fmla="*/ 44 w 176"/>
              <a:gd name="T21" fmla="*/ 133 h 161"/>
              <a:gd name="T22" fmla="*/ 48 w 176"/>
              <a:gd name="T23" fmla="*/ 121 h 161"/>
              <a:gd name="T24" fmla="*/ 60 w 176"/>
              <a:gd name="T25" fmla="*/ 117 h 161"/>
              <a:gd name="T26" fmla="*/ 132 w 176"/>
              <a:gd name="T27" fmla="*/ 73 h 161"/>
              <a:gd name="T28" fmla="*/ 97 w 176"/>
              <a:gd name="T29" fmla="*/ 56 h 161"/>
              <a:gd name="T30" fmla="*/ 82 w 176"/>
              <a:gd name="T31" fmla="*/ 1 h 161"/>
              <a:gd name="T32" fmla="*/ 78 w 176"/>
              <a:gd name="T33" fmla="*/ 9 h 161"/>
              <a:gd name="T34" fmla="*/ 92 w 176"/>
              <a:gd name="T35" fmla="*/ 51 h 161"/>
              <a:gd name="T36" fmla="*/ 44 w 176"/>
              <a:gd name="T37" fmla="*/ 73 h 161"/>
              <a:gd name="T38" fmla="*/ 44 w 176"/>
              <a:gd name="T39" fmla="*/ 161 h 161"/>
              <a:gd name="T40" fmla="*/ 98 w 176"/>
              <a:gd name="T41" fmla="*/ 145 h 161"/>
              <a:gd name="T42" fmla="*/ 176 w 176"/>
              <a:gd name="T43" fmla="*/ 117 h 161"/>
              <a:gd name="T44" fmla="*/ 132 w 176"/>
              <a:gd name="T45" fmla="*/ 153 h 161"/>
              <a:gd name="T46" fmla="*/ 74 w 176"/>
              <a:gd name="T47" fmla="*/ 137 h 161"/>
              <a:gd name="T48" fmla="*/ 8 w 176"/>
              <a:gd name="T49" fmla="*/ 117 h 161"/>
              <a:gd name="T50" fmla="*/ 132 w 176"/>
              <a:gd name="T51" fmla="*/ 81 h 161"/>
              <a:gd name="T52" fmla="*/ 132 w 176"/>
              <a:gd name="T53" fmla="*/ 153 h 161"/>
              <a:gd name="T54" fmla="*/ 116 w 176"/>
              <a:gd name="T55" fmla="*/ 125 h 161"/>
              <a:gd name="T56" fmla="*/ 132 w 176"/>
              <a:gd name="T57" fmla="*/ 125 h 161"/>
              <a:gd name="T58" fmla="*/ 140 w 176"/>
              <a:gd name="T59" fmla="*/ 101 h 161"/>
              <a:gd name="T60" fmla="*/ 140 w 176"/>
              <a:gd name="T61" fmla="*/ 117 h 161"/>
              <a:gd name="T62" fmla="*/ 140 w 176"/>
              <a:gd name="T63" fmla="*/ 10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1">
                <a:moveTo>
                  <a:pt x="76" y="93"/>
                </a:moveTo>
                <a:cubicBezTo>
                  <a:pt x="74" y="93"/>
                  <a:pt x="72" y="95"/>
                  <a:pt x="72" y="97"/>
                </a:cubicBezTo>
                <a:cubicBezTo>
                  <a:pt x="72" y="99"/>
                  <a:pt x="74" y="101"/>
                  <a:pt x="76" y="101"/>
                </a:cubicBezTo>
                <a:cubicBezTo>
                  <a:pt x="78" y="101"/>
                  <a:pt x="80" y="99"/>
                  <a:pt x="80" y="97"/>
                </a:cubicBezTo>
                <a:cubicBezTo>
                  <a:pt x="80" y="95"/>
                  <a:pt x="78" y="93"/>
                  <a:pt x="76" y="93"/>
                </a:cubicBezTo>
                <a:moveTo>
                  <a:pt x="100" y="93"/>
                </a:moveTo>
                <a:cubicBezTo>
                  <a:pt x="98" y="93"/>
                  <a:pt x="96" y="95"/>
                  <a:pt x="96" y="97"/>
                </a:cubicBezTo>
                <a:cubicBezTo>
                  <a:pt x="96" y="99"/>
                  <a:pt x="98" y="101"/>
                  <a:pt x="100" y="101"/>
                </a:cubicBezTo>
                <a:cubicBezTo>
                  <a:pt x="102" y="101"/>
                  <a:pt x="104" y="99"/>
                  <a:pt x="104" y="97"/>
                </a:cubicBezTo>
                <a:cubicBezTo>
                  <a:pt x="104" y="95"/>
                  <a:pt x="102" y="93"/>
                  <a:pt x="100" y="93"/>
                </a:cubicBezTo>
                <a:moveTo>
                  <a:pt x="56" y="113"/>
                </a:moveTo>
                <a:cubicBezTo>
                  <a:pt x="48" y="113"/>
                  <a:pt x="48" y="113"/>
                  <a:pt x="48" y="113"/>
                </a:cubicBezTo>
                <a:cubicBezTo>
                  <a:pt x="48" y="105"/>
                  <a:pt x="48" y="105"/>
                  <a:pt x="48" y="105"/>
                </a:cubicBezTo>
                <a:cubicBezTo>
                  <a:pt x="48" y="103"/>
                  <a:pt x="46" y="101"/>
                  <a:pt x="44" y="101"/>
                </a:cubicBezTo>
                <a:cubicBezTo>
                  <a:pt x="42" y="101"/>
                  <a:pt x="40" y="103"/>
                  <a:pt x="40" y="105"/>
                </a:cubicBezTo>
                <a:cubicBezTo>
                  <a:pt x="40" y="113"/>
                  <a:pt x="40" y="113"/>
                  <a:pt x="40" y="113"/>
                </a:cubicBezTo>
                <a:cubicBezTo>
                  <a:pt x="32" y="113"/>
                  <a:pt x="32" y="113"/>
                  <a:pt x="32" y="113"/>
                </a:cubicBezTo>
                <a:cubicBezTo>
                  <a:pt x="30" y="113"/>
                  <a:pt x="28" y="115"/>
                  <a:pt x="28" y="117"/>
                </a:cubicBezTo>
                <a:cubicBezTo>
                  <a:pt x="28" y="119"/>
                  <a:pt x="30" y="121"/>
                  <a:pt x="32" y="121"/>
                </a:cubicBezTo>
                <a:cubicBezTo>
                  <a:pt x="40" y="121"/>
                  <a:pt x="40" y="121"/>
                  <a:pt x="40" y="121"/>
                </a:cubicBezTo>
                <a:cubicBezTo>
                  <a:pt x="40" y="129"/>
                  <a:pt x="40" y="129"/>
                  <a:pt x="40" y="129"/>
                </a:cubicBezTo>
                <a:cubicBezTo>
                  <a:pt x="40" y="131"/>
                  <a:pt x="42" y="133"/>
                  <a:pt x="44" y="133"/>
                </a:cubicBezTo>
                <a:cubicBezTo>
                  <a:pt x="46" y="133"/>
                  <a:pt x="48" y="131"/>
                  <a:pt x="48" y="129"/>
                </a:cubicBezTo>
                <a:cubicBezTo>
                  <a:pt x="48" y="121"/>
                  <a:pt x="48" y="121"/>
                  <a:pt x="48" y="121"/>
                </a:cubicBezTo>
                <a:cubicBezTo>
                  <a:pt x="56" y="121"/>
                  <a:pt x="56" y="121"/>
                  <a:pt x="56" y="121"/>
                </a:cubicBezTo>
                <a:cubicBezTo>
                  <a:pt x="58" y="121"/>
                  <a:pt x="60" y="119"/>
                  <a:pt x="60" y="117"/>
                </a:cubicBezTo>
                <a:cubicBezTo>
                  <a:pt x="60" y="115"/>
                  <a:pt x="58" y="113"/>
                  <a:pt x="56" y="113"/>
                </a:cubicBezTo>
                <a:moveTo>
                  <a:pt x="132" y="73"/>
                </a:moveTo>
                <a:cubicBezTo>
                  <a:pt x="92" y="73"/>
                  <a:pt x="92" y="73"/>
                  <a:pt x="92" y="73"/>
                </a:cubicBezTo>
                <a:cubicBezTo>
                  <a:pt x="88" y="66"/>
                  <a:pt x="91" y="62"/>
                  <a:pt x="97" y="56"/>
                </a:cubicBezTo>
                <a:cubicBezTo>
                  <a:pt x="102" y="52"/>
                  <a:pt x="108" y="46"/>
                  <a:pt x="108" y="37"/>
                </a:cubicBezTo>
                <a:cubicBezTo>
                  <a:pt x="108" y="15"/>
                  <a:pt x="83" y="2"/>
                  <a:pt x="82" y="1"/>
                </a:cubicBezTo>
                <a:cubicBezTo>
                  <a:pt x="80" y="0"/>
                  <a:pt x="77" y="1"/>
                  <a:pt x="76" y="3"/>
                </a:cubicBezTo>
                <a:cubicBezTo>
                  <a:pt x="75" y="5"/>
                  <a:pt x="76" y="8"/>
                  <a:pt x="78" y="9"/>
                </a:cubicBezTo>
                <a:cubicBezTo>
                  <a:pt x="78" y="9"/>
                  <a:pt x="100" y="20"/>
                  <a:pt x="100" y="37"/>
                </a:cubicBezTo>
                <a:cubicBezTo>
                  <a:pt x="100" y="43"/>
                  <a:pt x="96" y="46"/>
                  <a:pt x="92" y="51"/>
                </a:cubicBezTo>
                <a:cubicBezTo>
                  <a:pt x="86" y="56"/>
                  <a:pt x="80" y="63"/>
                  <a:pt x="84" y="73"/>
                </a:cubicBezTo>
                <a:cubicBezTo>
                  <a:pt x="44" y="73"/>
                  <a:pt x="44" y="73"/>
                  <a:pt x="44" y="73"/>
                </a:cubicBezTo>
                <a:cubicBezTo>
                  <a:pt x="20" y="73"/>
                  <a:pt x="0" y="93"/>
                  <a:pt x="0" y="117"/>
                </a:cubicBezTo>
                <a:cubicBezTo>
                  <a:pt x="0" y="141"/>
                  <a:pt x="20" y="161"/>
                  <a:pt x="44" y="161"/>
                </a:cubicBezTo>
                <a:cubicBezTo>
                  <a:pt x="58" y="161"/>
                  <a:pt x="70" y="155"/>
                  <a:pt x="78" y="145"/>
                </a:cubicBezTo>
                <a:cubicBezTo>
                  <a:pt x="98" y="145"/>
                  <a:pt x="98" y="145"/>
                  <a:pt x="98" y="145"/>
                </a:cubicBezTo>
                <a:cubicBezTo>
                  <a:pt x="106" y="155"/>
                  <a:pt x="118" y="161"/>
                  <a:pt x="132" y="161"/>
                </a:cubicBezTo>
                <a:cubicBezTo>
                  <a:pt x="156" y="161"/>
                  <a:pt x="176" y="141"/>
                  <a:pt x="176" y="117"/>
                </a:cubicBezTo>
                <a:cubicBezTo>
                  <a:pt x="176" y="93"/>
                  <a:pt x="156" y="73"/>
                  <a:pt x="132" y="73"/>
                </a:cubicBezTo>
                <a:moveTo>
                  <a:pt x="132" y="153"/>
                </a:moveTo>
                <a:cubicBezTo>
                  <a:pt x="120" y="153"/>
                  <a:pt x="109" y="147"/>
                  <a:pt x="102" y="137"/>
                </a:cubicBezTo>
                <a:cubicBezTo>
                  <a:pt x="74" y="137"/>
                  <a:pt x="74" y="137"/>
                  <a:pt x="74" y="137"/>
                </a:cubicBezTo>
                <a:cubicBezTo>
                  <a:pt x="67" y="147"/>
                  <a:pt x="56" y="153"/>
                  <a:pt x="44" y="153"/>
                </a:cubicBezTo>
                <a:cubicBezTo>
                  <a:pt x="24" y="153"/>
                  <a:pt x="8" y="137"/>
                  <a:pt x="8" y="117"/>
                </a:cubicBezTo>
                <a:cubicBezTo>
                  <a:pt x="8" y="97"/>
                  <a:pt x="24" y="81"/>
                  <a:pt x="44" y="81"/>
                </a:cubicBezTo>
                <a:cubicBezTo>
                  <a:pt x="132" y="81"/>
                  <a:pt x="132" y="81"/>
                  <a:pt x="132" y="81"/>
                </a:cubicBezTo>
                <a:cubicBezTo>
                  <a:pt x="152" y="81"/>
                  <a:pt x="168" y="97"/>
                  <a:pt x="168" y="117"/>
                </a:cubicBezTo>
                <a:cubicBezTo>
                  <a:pt x="168" y="137"/>
                  <a:pt x="152" y="153"/>
                  <a:pt x="132" y="153"/>
                </a:cubicBezTo>
                <a:moveTo>
                  <a:pt x="124" y="117"/>
                </a:moveTo>
                <a:cubicBezTo>
                  <a:pt x="120" y="117"/>
                  <a:pt x="116" y="121"/>
                  <a:pt x="116" y="125"/>
                </a:cubicBezTo>
                <a:cubicBezTo>
                  <a:pt x="116" y="129"/>
                  <a:pt x="120" y="133"/>
                  <a:pt x="124" y="133"/>
                </a:cubicBezTo>
                <a:cubicBezTo>
                  <a:pt x="128" y="133"/>
                  <a:pt x="132" y="129"/>
                  <a:pt x="132" y="125"/>
                </a:cubicBezTo>
                <a:cubicBezTo>
                  <a:pt x="132" y="121"/>
                  <a:pt x="128" y="117"/>
                  <a:pt x="124" y="117"/>
                </a:cubicBezTo>
                <a:moveTo>
                  <a:pt x="140" y="101"/>
                </a:moveTo>
                <a:cubicBezTo>
                  <a:pt x="136" y="101"/>
                  <a:pt x="132" y="105"/>
                  <a:pt x="132" y="109"/>
                </a:cubicBezTo>
                <a:cubicBezTo>
                  <a:pt x="132" y="113"/>
                  <a:pt x="136" y="117"/>
                  <a:pt x="140" y="117"/>
                </a:cubicBezTo>
                <a:cubicBezTo>
                  <a:pt x="144" y="117"/>
                  <a:pt x="148" y="113"/>
                  <a:pt x="148" y="109"/>
                </a:cubicBezTo>
                <a:cubicBezTo>
                  <a:pt x="148" y="105"/>
                  <a:pt x="144" y="101"/>
                  <a:pt x="140" y="10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3" name="Oval 62">
            <a:extLst>
              <a:ext uri="{FF2B5EF4-FFF2-40B4-BE49-F238E27FC236}">
                <a16:creationId xmlns:a16="http://schemas.microsoft.com/office/drawing/2014/main" id="{4E1C6C26-2D36-4FED-9D6D-F0E369E5F142}"/>
              </a:ext>
            </a:extLst>
          </p:cNvPr>
          <p:cNvSpPr/>
          <p:nvPr userDrawn="1"/>
        </p:nvSpPr>
        <p:spPr>
          <a:xfrm>
            <a:off x="7463369" y="3141211"/>
            <a:ext cx="914400" cy="914400"/>
          </a:xfrm>
          <a:prstGeom prst="ellipse">
            <a:avLst/>
          </a:prstGeom>
          <a:solidFill>
            <a:srgbClr val="8383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4" name="Freeform 169">
            <a:extLst>
              <a:ext uri="{FF2B5EF4-FFF2-40B4-BE49-F238E27FC236}">
                <a16:creationId xmlns:a16="http://schemas.microsoft.com/office/drawing/2014/main" id="{0526FA01-A0AF-4FF5-A4BE-C69A24880B40}"/>
              </a:ext>
            </a:extLst>
          </p:cNvPr>
          <p:cNvSpPr>
            <a:spLocks noEditPoints="1"/>
          </p:cNvSpPr>
          <p:nvPr userDrawn="1"/>
        </p:nvSpPr>
        <p:spPr bwMode="auto">
          <a:xfrm>
            <a:off x="7662123" y="3364662"/>
            <a:ext cx="516891" cy="516891"/>
          </a:xfrm>
          <a:custGeom>
            <a:avLst/>
            <a:gdLst>
              <a:gd name="T0" fmla="*/ 116 w 176"/>
              <a:gd name="T1" fmla="*/ 152 h 176"/>
              <a:gd name="T2" fmla="*/ 116 w 176"/>
              <a:gd name="T3" fmla="*/ 144 h 176"/>
              <a:gd name="T4" fmla="*/ 56 w 176"/>
              <a:gd name="T5" fmla="*/ 148 h 176"/>
              <a:gd name="T6" fmla="*/ 60 w 176"/>
              <a:gd name="T7" fmla="*/ 136 h 176"/>
              <a:gd name="T8" fmla="*/ 104 w 176"/>
              <a:gd name="T9" fmla="*/ 132 h 176"/>
              <a:gd name="T10" fmla="*/ 60 w 176"/>
              <a:gd name="T11" fmla="*/ 128 h 176"/>
              <a:gd name="T12" fmla="*/ 60 w 176"/>
              <a:gd name="T13" fmla="*/ 136 h 176"/>
              <a:gd name="T14" fmla="*/ 112 w 176"/>
              <a:gd name="T15" fmla="*/ 80 h 176"/>
              <a:gd name="T16" fmla="*/ 128 w 176"/>
              <a:gd name="T17" fmla="*/ 80 h 176"/>
              <a:gd name="T18" fmla="*/ 144 w 176"/>
              <a:gd name="T19" fmla="*/ 72 h 176"/>
              <a:gd name="T20" fmla="*/ 144 w 176"/>
              <a:gd name="T21" fmla="*/ 88 h 176"/>
              <a:gd name="T22" fmla="*/ 144 w 176"/>
              <a:gd name="T23" fmla="*/ 72 h 176"/>
              <a:gd name="T24" fmla="*/ 144 w 176"/>
              <a:gd name="T25" fmla="*/ 48 h 176"/>
              <a:gd name="T26" fmla="*/ 136 w 176"/>
              <a:gd name="T27" fmla="*/ 0 h 176"/>
              <a:gd name="T28" fmla="*/ 32 w 176"/>
              <a:gd name="T29" fmla="*/ 8 h 176"/>
              <a:gd name="T30" fmla="*/ 24 w 176"/>
              <a:gd name="T31" fmla="*/ 48 h 176"/>
              <a:gd name="T32" fmla="*/ 0 w 176"/>
              <a:gd name="T33" fmla="*/ 136 h 176"/>
              <a:gd name="T34" fmla="*/ 32 w 176"/>
              <a:gd name="T35" fmla="*/ 160 h 176"/>
              <a:gd name="T36" fmla="*/ 40 w 176"/>
              <a:gd name="T37" fmla="*/ 176 h 176"/>
              <a:gd name="T38" fmla="*/ 144 w 176"/>
              <a:gd name="T39" fmla="*/ 168 h 176"/>
              <a:gd name="T40" fmla="*/ 152 w 176"/>
              <a:gd name="T41" fmla="*/ 160 h 176"/>
              <a:gd name="T42" fmla="*/ 176 w 176"/>
              <a:gd name="T43" fmla="*/ 72 h 176"/>
              <a:gd name="T44" fmla="*/ 40 w 176"/>
              <a:gd name="T45" fmla="*/ 8 h 176"/>
              <a:gd name="T46" fmla="*/ 136 w 176"/>
              <a:gd name="T47" fmla="*/ 48 h 176"/>
              <a:gd name="T48" fmla="*/ 40 w 176"/>
              <a:gd name="T49" fmla="*/ 8 h 176"/>
              <a:gd name="T50" fmla="*/ 40 w 176"/>
              <a:gd name="T51" fmla="*/ 168 h 176"/>
              <a:gd name="T52" fmla="*/ 136 w 176"/>
              <a:gd name="T53" fmla="*/ 120 h 176"/>
              <a:gd name="T54" fmla="*/ 168 w 176"/>
              <a:gd name="T55" fmla="*/ 136 h 176"/>
              <a:gd name="T56" fmla="*/ 144 w 176"/>
              <a:gd name="T57" fmla="*/ 152 h 176"/>
              <a:gd name="T58" fmla="*/ 136 w 176"/>
              <a:gd name="T59" fmla="*/ 112 h 176"/>
              <a:gd name="T60" fmla="*/ 32 w 176"/>
              <a:gd name="T61" fmla="*/ 120 h 176"/>
              <a:gd name="T62" fmla="*/ 24 w 176"/>
              <a:gd name="T63" fmla="*/ 152 h 176"/>
              <a:gd name="T64" fmla="*/ 8 w 176"/>
              <a:gd name="T65" fmla="*/ 72 h 176"/>
              <a:gd name="T66" fmla="*/ 152 w 176"/>
              <a:gd name="T67" fmla="*/ 56 h 176"/>
              <a:gd name="T68" fmla="*/ 168 w 176"/>
              <a:gd name="T69"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0" y="152"/>
                </a:moveTo>
                <a:cubicBezTo>
                  <a:pt x="116" y="152"/>
                  <a:pt x="116" y="152"/>
                  <a:pt x="116" y="152"/>
                </a:cubicBezTo>
                <a:cubicBezTo>
                  <a:pt x="118" y="152"/>
                  <a:pt x="120" y="150"/>
                  <a:pt x="120" y="148"/>
                </a:cubicBezTo>
                <a:cubicBezTo>
                  <a:pt x="120" y="146"/>
                  <a:pt x="118" y="144"/>
                  <a:pt x="116" y="144"/>
                </a:cubicBezTo>
                <a:cubicBezTo>
                  <a:pt x="60" y="144"/>
                  <a:pt x="60" y="144"/>
                  <a:pt x="60" y="144"/>
                </a:cubicBezTo>
                <a:cubicBezTo>
                  <a:pt x="58" y="144"/>
                  <a:pt x="56" y="146"/>
                  <a:pt x="56" y="148"/>
                </a:cubicBezTo>
                <a:cubicBezTo>
                  <a:pt x="56" y="150"/>
                  <a:pt x="58" y="152"/>
                  <a:pt x="60" y="152"/>
                </a:cubicBezTo>
                <a:moveTo>
                  <a:pt x="60" y="136"/>
                </a:moveTo>
                <a:cubicBezTo>
                  <a:pt x="100" y="136"/>
                  <a:pt x="100" y="136"/>
                  <a:pt x="100" y="136"/>
                </a:cubicBezTo>
                <a:cubicBezTo>
                  <a:pt x="102" y="136"/>
                  <a:pt x="104" y="134"/>
                  <a:pt x="104" y="132"/>
                </a:cubicBezTo>
                <a:cubicBezTo>
                  <a:pt x="104" y="130"/>
                  <a:pt x="102" y="128"/>
                  <a:pt x="100" y="128"/>
                </a:cubicBezTo>
                <a:cubicBezTo>
                  <a:pt x="60" y="128"/>
                  <a:pt x="60" y="128"/>
                  <a:pt x="60" y="128"/>
                </a:cubicBezTo>
                <a:cubicBezTo>
                  <a:pt x="58" y="128"/>
                  <a:pt x="56" y="130"/>
                  <a:pt x="56" y="132"/>
                </a:cubicBezTo>
                <a:cubicBezTo>
                  <a:pt x="56" y="134"/>
                  <a:pt x="58" y="136"/>
                  <a:pt x="60" y="136"/>
                </a:cubicBezTo>
                <a:moveTo>
                  <a:pt x="120" y="72"/>
                </a:moveTo>
                <a:cubicBezTo>
                  <a:pt x="116" y="72"/>
                  <a:pt x="112" y="76"/>
                  <a:pt x="112" y="80"/>
                </a:cubicBezTo>
                <a:cubicBezTo>
                  <a:pt x="112" y="84"/>
                  <a:pt x="116" y="88"/>
                  <a:pt x="120" y="88"/>
                </a:cubicBezTo>
                <a:cubicBezTo>
                  <a:pt x="124" y="88"/>
                  <a:pt x="128" y="84"/>
                  <a:pt x="128" y="80"/>
                </a:cubicBezTo>
                <a:cubicBezTo>
                  <a:pt x="128" y="76"/>
                  <a:pt x="124" y="72"/>
                  <a:pt x="120" y="72"/>
                </a:cubicBezTo>
                <a:moveTo>
                  <a:pt x="144" y="72"/>
                </a:moveTo>
                <a:cubicBezTo>
                  <a:pt x="140" y="72"/>
                  <a:pt x="136" y="76"/>
                  <a:pt x="136" y="80"/>
                </a:cubicBezTo>
                <a:cubicBezTo>
                  <a:pt x="136" y="84"/>
                  <a:pt x="140" y="88"/>
                  <a:pt x="144" y="88"/>
                </a:cubicBezTo>
                <a:cubicBezTo>
                  <a:pt x="148" y="88"/>
                  <a:pt x="152" y="84"/>
                  <a:pt x="152" y="80"/>
                </a:cubicBezTo>
                <a:cubicBezTo>
                  <a:pt x="152" y="76"/>
                  <a:pt x="148" y="72"/>
                  <a:pt x="144" y="72"/>
                </a:cubicBezTo>
                <a:moveTo>
                  <a:pt x="152" y="48"/>
                </a:moveTo>
                <a:cubicBezTo>
                  <a:pt x="144" y="48"/>
                  <a:pt x="144" y="48"/>
                  <a:pt x="144" y="48"/>
                </a:cubicBezTo>
                <a:cubicBezTo>
                  <a:pt x="144" y="8"/>
                  <a:pt x="144" y="8"/>
                  <a:pt x="144" y="8"/>
                </a:cubicBezTo>
                <a:cubicBezTo>
                  <a:pt x="144" y="4"/>
                  <a:pt x="140" y="0"/>
                  <a:pt x="136" y="0"/>
                </a:cubicBezTo>
                <a:cubicBezTo>
                  <a:pt x="40" y="0"/>
                  <a:pt x="40" y="0"/>
                  <a:pt x="40" y="0"/>
                </a:cubicBezTo>
                <a:cubicBezTo>
                  <a:pt x="36" y="0"/>
                  <a:pt x="32" y="4"/>
                  <a:pt x="32" y="8"/>
                </a:cubicBezTo>
                <a:cubicBezTo>
                  <a:pt x="32" y="48"/>
                  <a:pt x="32" y="48"/>
                  <a:pt x="32" y="48"/>
                </a:cubicBezTo>
                <a:cubicBezTo>
                  <a:pt x="24" y="48"/>
                  <a:pt x="24" y="48"/>
                  <a:pt x="24" y="48"/>
                </a:cubicBezTo>
                <a:cubicBezTo>
                  <a:pt x="11" y="48"/>
                  <a:pt x="0" y="59"/>
                  <a:pt x="0" y="72"/>
                </a:cubicBezTo>
                <a:cubicBezTo>
                  <a:pt x="0" y="136"/>
                  <a:pt x="0" y="136"/>
                  <a:pt x="0" y="136"/>
                </a:cubicBezTo>
                <a:cubicBezTo>
                  <a:pt x="0" y="149"/>
                  <a:pt x="11" y="160"/>
                  <a:pt x="24" y="160"/>
                </a:cubicBezTo>
                <a:cubicBezTo>
                  <a:pt x="32" y="160"/>
                  <a:pt x="32" y="160"/>
                  <a:pt x="32" y="160"/>
                </a:cubicBezTo>
                <a:cubicBezTo>
                  <a:pt x="32" y="168"/>
                  <a:pt x="32" y="168"/>
                  <a:pt x="32" y="168"/>
                </a:cubicBezTo>
                <a:cubicBezTo>
                  <a:pt x="32" y="172"/>
                  <a:pt x="36" y="176"/>
                  <a:pt x="40" y="176"/>
                </a:cubicBezTo>
                <a:cubicBezTo>
                  <a:pt x="136" y="176"/>
                  <a:pt x="136" y="176"/>
                  <a:pt x="136" y="176"/>
                </a:cubicBezTo>
                <a:cubicBezTo>
                  <a:pt x="140" y="176"/>
                  <a:pt x="144" y="172"/>
                  <a:pt x="144" y="168"/>
                </a:cubicBezTo>
                <a:cubicBezTo>
                  <a:pt x="144" y="160"/>
                  <a:pt x="144" y="160"/>
                  <a:pt x="144" y="160"/>
                </a:cubicBezTo>
                <a:cubicBezTo>
                  <a:pt x="152" y="160"/>
                  <a:pt x="152" y="160"/>
                  <a:pt x="152" y="160"/>
                </a:cubicBezTo>
                <a:cubicBezTo>
                  <a:pt x="165" y="160"/>
                  <a:pt x="176" y="149"/>
                  <a:pt x="176" y="136"/>
                </a:cubicBezTo>
                <a:cubicBezTo>
                  <a:pt x="176" y="72"/>
                  <a:pt x="176" y="72"/>
                  <a:pt x="176" y="72"/>
                </a:cubicBezTo>
                <a:cubicBezTo>
                  <a:pt x="176" y="59"/>
                  <a:pt x="165" y="48"/>
                  <a:pt x="152" y="48"/>
                </a:cubicBezTo>
                <a:moveTo>
                  <a:pt x="40" y="8"/>
                </a:moveTo>
                <a:cubicBezTo>
                  <a:pt x="136" y="8"/>
                  <a:pt x="136" y="8"/>
                  <a:pt x="136" y="8"/>
                </a:cubicBezTo>
                <a:cubicBezTo>
                  <a:pt x="136" y="48"/>
                  <a:pt x="136" y="48"/>
                  <a:pt x="136" y="48"/>
                </a:cubicBezTo>
                <a:cubicBezTo>
                  <a:pt x="40" y="48"/>
                  <a:pt x="40" y="48"/>
                  <a:pt x="40" y="48"/>
                </a:cubicBezTo>
                <a:lnTo>
                  <a:pt x="40" y="8"/>
                </a:lnTo>
                <a:close/>
                <a:moveTo>
                  <a:pt x="136" y="168"/>
                </a:moveTo>
                <a:cubicBezTo>
                  <a:pt x="40" y="168"/>
                  <a:pt x="40" y="168"/>
                  <a:pt x="40" y="168"/>
                </a:cubicBezTo>
                <a:cubicBezTo>
                  <a:pt x="40" y="120"/>
                  <a:pt x="40" y="120"/>
                  <a:pt x="40" y="120"/>
                </a:cubicBezTo>
                <a:cubicBezTo>
                  <a:pt x="136" y="120"/>
                  <a:pt x="136" y="120"/>
                  <a:pt x="136" y="120"/>
                </a:cubicBezTo>
                <a:lnTo>
                  <a:pt x="136" y="168"/>
                </a:lnTo>
                <a:close/>
                <a:moveTo>
                  <a:pt x="168" y="136"/>
                </a:moveTo>
                <a:cubicBezTo>
                  <a:pt x="168" y="145"/>
                  <a:pt x="161" y="152"/>
                  <a:pt x="152" y="152"/>
                </a:cubicBezTo>
                <a:cubicBezTo>
                  <a:pt x="144" y="152"/>
                  <a:pt x="144" y="152"/>
                  <a:pt x="144" y="152"/>
                </a:cubicBezTo>
                <a:cubicBezTo>
                  <a:pt x="144" y="120"/>
                  <a:pt x="144" y="120"/>
                  <a:pt x="144" y="120"/>
                </a:cubicBezTo>
                <a:cubicBezTo>
                  <a:pt x="144" y="116"/>
                  <a:pt x="140" y="112"/>
                  <a:pt x="136" y="112"/>
                </a:cubicBezTo>
                <a:cubicBezTo>
                  <a:pt x="40" y="112"/>
                  <a:pt x="40" y="112"/>
                  <a:pt x="40" y="112"/>
                </a:cubicBezTo>
                <a:cubicBezTo>
                  <a:pt x="36" y="112"/>
                  <a:pt x="32" y="116"/>
                  <a:pt x="32" y="120"/>
                </a:cubicBezTo>
                <a:cubicBezTo>
                  <a:pt x="32" y="152"/>
                  <a:pt x="32" y="152"/>
                  <a:pt x="32" y="152"/>
                </a:cubicBezTo>
                <a:cubicBezTo>
                  <a:pt x="24" y="152"/>
                  <a:pt x="24" y="152"/>
                  <a:pt x="24" y="152"/>
                </a:cubicBezTo>
                <a:cubicBezTo>
                  <a:pt x="15" y="152"/>
                  <a:pt x="8" y="145"/>
                  <a:pt x="8" y="136"/>
                </a:cubicBezTo>
                <a:cubicBezTo>
                  <a:pt x="8" y="72"/>
                  <a:pt x="8" y="72"/>
                  <a:pt x="8" y="72"/>
                </a:cubicBezTo>
                <a:cubicBezTo>
                  <a:pt x="8" y="63"/>
                  <a:pt x="15" y="56"/>
                  <a:pt x="24" y="56"/>
                </a:cubicBezTo>
                <a:cubicBezTo>
                  <a:pt x="152" y="56"/>
                  <a:pt x="152" y="56"/>
                  <a:pt x="152" y="56"/>
                </a:cubicBezTo>
                <a:cubicBezTo>
                  <a:pt x="161" y="56"/>
                  <a:pt x="168" y="63"/>
                  <a:pt x="168" y="72"/>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5" name="Oval 64">
            <a:extLst>
              <a:ext uri="{FF2B5EF4-FFF2-40B4-BE49-F238E27FC236}">
                <a16:creationId xmlns:a16="http://schemas.microsoft.com/office/drawing/2014/main" id="{E13159F6-2C82-4CAD-88B6-132F8AC0F625}"/>
              </a:ext>
            </a:extLst>
          </p:cNvPr>
          <p:cNvSpPr/>
          <p:nvPr userDrawn="1"/>
        </p:nvSpPr>
        <p:spPr>
          <a:xfrm>
            <a:off x="6883179" y="4577449"/>
            <a:ext cx="914400" cy="9144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6" name="Freeform 142">
            <a:extLst>
              <a:ext uri="{FF2B5EF4-FFF2-40B4-BE49-F238E27FC236}">
                <a16:creationId xmlns:a16="http://schemas.microsoft.com/office/drawing/2014/main" id="{F7A35945-DB6C-41C5-9FEE-84CF6B1959F0}"/>
              </a:ext>
            </a:extLst>
          </p:cNvPr>
          <p:cNvSpPr>
            <a:spLocks noEditPoints="1"/>
          </p:cNvSpPr>
          <p:nvPr userDrawn="1"/>
        </p:nvSpPr>
        <p:spPr bwMode="auto">
          <a:xfrm>
            <a:off x="7062984" y="4806111"/>
            <a:ext cx="568249" cy="457074"/>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7" name="Text Placeholder 15">
            <a:extLst>
              <a:ext uri="{FF2B5EF4-FFF2-40B4-BE49-F238E27FC236}">
                <a16:creationId xmlns:a16="http://schemas.microsoft.com/office/drawing/2014/main" id="{FD49DE97-5F2D-46C3-BDC2-FB4DB54803ED}"/>
              </a:ext>
            </a:extLst>
          </p:cNvPr>
          <p:cNvSpPr>
            <a:spLocks noGrp="1"/>
          </p:cNvSpPr>
          <p:nvPr>
            <p:ph type="body" sz="quarter" idx="12" hasCustomPrompt="1"/>
          </p:nvPr>
        </p:nvSpPr>
        <p:spPr>
          <a:xfrm>
            <a:off x="7823502" y="1327790"/>
            <a:ext cx="3171858"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8" name="Text Placeholder 15">
            <a:extLst>
              <a:ext uri="{FF2B5EF4-FFF2-40B4-BE49-F238E27FC236}">
                <a16:creationId xmlns:a16="http://schemas.microsoft.com/office/drawing/2014/main" id="{686E6D29-EEF3-427C-AD44-5C16785B240C}"/>
              </a:ext>
            </a:extLst>
          </p:cNvPr>
          <p:cNvSpPr>
            <a:spLocks noGrp="1"/>
          </p:cNvSpPr>
          <p:nvPr>
            <p:ph type="body" sz="quarter" idx="13" hasCustomPrompt="1"/>
          </p:nvPr>
        </p:nvSpPr>
        <p:spPr>
          <a:xfrm>
            <a:off x="8540929" y="3038085"/>
            <a:ext cx="2919205"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9" name="Text Placeholder 15">
            <a:extLst>
              <a:ext uri="{FF2B5EF4-FFF2-40B4-BE49-F238E27FC236}">
                <a16:creationId xmlns:a16="http://schemas.microsoft.com/office/drawing/2014/main" id="{D317D7A0-344B-4439-A164-C9523D005DF4}"/>
              </a:ext>
            </a:extLst>
          </p:cNvPr>
          <p:cNvSpPr>
            <a:spLocks noGrp="1"/>
          </p:cNvSpPr>
          <p:nvPr>
            <p:ph type="body" sz="quarter" idx="14" hasCustomPrompt="1"/>
          </p:nvPr>
        </p:nvSpPr>
        <p:spPr>
          <a:xfrm>
            <a:off x="7967834" y="4694347"/>
            <a:ext cx="3028983"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70" name="Text Placeholder 19">
            <a:extLst>
              <a:ext uri="{FF2B5EF4-FFF2-40B4-BE49-F238E27FC236}">
                <a16:creationId xmlns:a16="http://schemas.microsoft.com/office/drawing/2014/main" id="{DCDC8385-6B1D-4E35-9E3C-C351AB9BB138}"/>
              </a:ext>
            </a:extLst>
          </p:cNvPr>
          <p:cNvSpPr>
            <a:spLocks noGrp="1"/>
          </p:cNvSpPr>
          <p:nvPr>
            <p:ph type="body" sz="quarter" idx="18" hasCustomPrompt="1"/>
          </p:nvPr>
        </p:nvSpPr>
        <p:spPr>
          <a:xfrm>
            <a:off x="7823726" y="1815308"/>
            <a:ext cx="3215948"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1" name="Text Placeholder 19">
            <a:extLst>
              <a:ext uri="{FF2B5EF4-FFF2-40B4-BE49-F238E27FC236}">
                <a16:creationId xmlns:a16="http://schemas.microsoft.com/office/drawing/2014/main" id="{E27FFADA-7DD7-4CFC-BC6A-8FC0148C26DA}"/>
              </a:ext>
            </a:extLst>
          </p:cNvPr>
          <p:cNvSpPr>
            <a:spLocks noGrp="1"/>
          </p:cNvSpPr>
          <p:nvPr>
            <p:ph type="body" sz="quarter" idx="19" hasCustomPrompt="1"/>
          </p:nvPr>
        </p:nvSpPr>
        <p:spPr>
          <a:xfrm>
            <a:off x="8540930" y="3535273"/>
            <a:ext cx="2919205"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2" name="Text Placeholder 19">
            <a:extLst>
              <a:ext uri="{FF2B5EF4-FFF2-40B4-BE49-F238E27FC236}">
                <a16:creationId xmlns:a16="http://schemas.microsoft.com/office/drawing/2014/main" id="{0729AAE5-B755-4910-B082-B2A92C2D9182}"/>
              </a:ext>
            </a:extLst>
          </p:cNvPr>
          <p:cNvSpPr>
            <a:spLocks noGrp="1"/>
          </p:cNvSpPr>
          <p:nvPr>
            <p:ph type="body" sz="quarter" idx="20" hasCustomPrompt="1"/>
          </p:nvPr>
        </p:nvSpPr>
        <p:spPr>
          <a:xfrm>
            <a:off x="7960440" y="5206301"/>
            <a:ext cx="3028983"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93125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9" name="Picture 8" descr="A person sitting at a desk&#10;&#10;Description automatically generated">
            <a:extLst>
              <a:ext uri="{FF2B5EF4-FFF2-40B4-BE49-F238E27FC236}">
                <a16:creationId xmlns:a16="http://schemas.microsoft.com/office/drawing/2014/main" id="{5D94D226-0D92-4AD2-AC26-3CD1C301D9D4}"/>
              </a:ext>
            </a:extLst>
          </p:cNvPr>
          <p:cNvPicPr>
            <a:picLocks noChangeAspect="1"/>
          </p:cNvPicPr>
          <p:nvPr userDrawn="1"/>
        </p:nvPicPr>
        <p:blipFill rotWithShape="1">
          <a:blip r:embed="rId3">
            <a:alphaModFix/>
            <a:extLst>
              <a:ext uri="{BEBA8EAE-BF5A-486C-A8C5-ECC9F3942E4B}">
                <a14:imgProps xmlns:a14="http://schemas.microsoft.com/office/drawing/2010/main">
                  <a14:imgLayer r:embed="rId4">
                    <a14:imgEffect>
                      <a14:colorTemperature colorTemp="4700"/>
                    </a14:imgEffect>
                    <a14:imgEffect>
                      <a14:saturation sat="89000"/>
                    </a14:imgEffect>
                  </a14:imgLayer>
                </a14:imgProps>
              </a:ext>
              <a:ext uri="{28A0092B-C50C-407E-A947-70E740481C1C}">
                <a14:useLocalDpi xmlns:a14="http://schemas.microsoft.com/office/drawing/2010/main" val="0"/>
              </a:ext>
            </a:extLst>
          </a:blip>
          <a:srcRect l="7249" t="17775" r="22241" b="12095"/>
          <a:stretch/>
        </p:blipFill>
        <p:spPr>
          <a:xfrm>
            <a:off x="4721086" y="0"/>
            <a:ext cx="9160565" cy="6858000"/>
          </a:xfrm>
          <a:prstGeom prst="rect">
            <a:avLst/>
          </a:prstGeom>
        </p:spPr>
      </p:pic>
      <p:sp>
        <p:nvSpPr>
          <p:cNvPr id="10" name="Rectangle 9">
            <a:extLst>
              <a:ext uri="{FF2B5EF4-FFF2-40B4-BE49-F238E27FC236}">
                <a16:creationId xmlns:a16="http://schemas.microsoft.com/office/drawing/2014/main" id="{F6E2AC5C-2777-4FA8-9D26-662CA4F4A11B}"/>
              </a:ext>
            </a:extLst>
          </p:cNvPr>
          <p:cNvSpPr/>
          <p:nvPr userDrawn="1"/>
        </p:nvSpPr>
        <p:spPr>
          <a:xfrm>
            <a:off x="-249382" y="0"/>
            <a:ext cx="6390861"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24890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6E984659-CD03-4F4F-95F1-58975DAAF08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15EC3F6-4DF2-40DB-9D18-2545FD5BD41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F68CEF16-E38D-409A-85A0-8C4BE5D325FA}"/>
              </a:ext>
            </a:extLst>
          </p:cNvPr>
          <p:cNvGrpSpPr/>
          <p:nvPr userDrawn="1"/>
        </p:nvGrpSpPr>
        <p:grpSpPr>
          <a:xfrm>
            <a:off x="2526716" y="2180350"/>
            <a:ext cx="7138567" cy="4187377"/>
            <a:chOff x="3074514" y="2076450"/>
            <a:chExt cx="12137939" cy="7119934"/>
          </a:xfrm>
        </p:grpSpPr>
        <p:grpSp>
          <p:nvGrpSpPr>
            <p:cNvPr id="6" name="Group 5">
              <a:extLst>
                <a:ext uri="{FF2B5EF4-FFF2-40B4-BE49-F238E27FC236}">
                  <a16:creationId xmlns:a16="http://schemas.microsoft.com/office/drawing/2014/main" id="{BD96B316-779C-4ECA-B412-277E7654CE11}"/>
                </a:ext>
              </a:extLst>
            </p:cNvPr>
            <p:cNvGrpSpPr/>
            <p:nvPr/>
          </p:nvGrpSpPr>
          <p:grpSpPr>
            <a:xfrm>
              <a:off x="3626549" y="2076450"/>
              <a:ext cx="11585904" cy="7119934"/>
              <a:chOff x="10057884" y="4157440"/>
              <a:chExt cx="7318379" cy="4497394"/>
            </a:xfrm>
            <a:solidFill>
              <a:schemeClr val="accent2"/>
            </a:solidFill>
            <a:effectLst/>
          </p:grpSpPr>
          <p:sp>
            <p:nvSpPr>
              <p:cNvPr id="22" name="Freeform 6">
                <a:extLst>
                  <a:ext uri="{FF2B5EF4-FFF2-40B4-BE49-F238E27FC236}">
                    <a16:creationId xmlns:a16="http://schemas.microsoft.com/office/drawing/2014/main" id="{A0B175E5-0D4B-4636-8D85-53E1D43511B2}"/>
                  </a:ext>
                </a:extLst>
              </p:cNvPr>
              <p:cNvSpPr>
                <a:spLocks/>
              </p:cNvSpPr>
              <p:nvPr/>
            </p:nvSpPr>
            <p:spPr bwMode="auto">
              <a:xfrm>
                <a:off x="16850800" y="4490816"/>
                <a:ext cx="525463" cy="808038"/>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7">
                <a:extLst>
                  <a:ext uri="{FF2B5EF4-FFF2-40B4-BE49-F238E27FC236}">
                    <a16:creationId xmlns:a16="http://schemas.microsoft.com/office/drawing/2014/main" id="{C3F7980F-B04A-4664-A121-95BBBA7CC3D9}"/>
                  </a:ext>
                </a:extLst>
              </p:cNvPr>
              <p:cNvSpPr>
                <a:spLocks/>
              </p:cNvSpPr>
              <p:nvPr/>
            </p:nvSpPr>
            <p:spPr bwMode="auto">
              <a:xfrm>
                <a:off x="12013685" y="5868767"/>
                <a:ext cx="1014413" cy="800101"/>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8">
                <a:extLst>
                  <a:ext uri="{FF2B5EF4-FFF2-40B4-BE49-F238E27FC236}">
                    <a16:creationId xmlns:a16="http://schemas.microsoft.com/office/drawing/2014/main" id="{5CCC6AA4-23AC-4909-B5ED-6F741950A905}"/>
                  </a:ext>
                </a:extLst>
              </p:cNvPr>
              <p:cNvSpPr>
                <a:spLocks/>
              </p:cNvSpPr>
              <p:nvPr/>
            </p:nvSpPr>
            <p:spPr bwMode="auto">
              <a:xfrm>
                <a:off x="11319948" y="5576667"/>
                <a:ext cx="795338" cy="968376"/>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9">
                <a:extLst>
                  <a:ext uri="{FF2B5EF4-FFF2-40B4-BE49-F238E27FC236}">
                    <a16:creationId xmlns:a16="http://schemas.microsoft.com/office/drawing/2014/main" id="{C464F7D7-53E3-475D-9CC0-830E929532E2}"/>
                  </a:ext>
                </a:extLst>
              </p:cNvPr>
              <p:cNvSpPr>
                <a:spLocks/>
              </p:cNvSpPr>
              <p:nvPr/>
            </p:nvSpPr>
            <p:spPr bwMode="auto">
              <a:xfrm>
                <a:off x="14991837" y="5122642"/>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10">
                <a:extLst>
                  <a:ext uri="{FF2B5EF4-FFF2-40B4-BE49-F238E27FC236}">
                    <a16:creationId xmlns:a16="http://schemas.microsoft.com/office/drawing/2014/main" id="{56FF4809-9E24-4F12-9497-ECD41D2FCFB7}"/>
                  </a:ext>
                </a:extLst>
              </p:cNvPr>
              <p:cNvSpPr>
                <a:spLocks/>
              </p:cNvSpPr>
              <p:nvPr/>
            </p:nvSpPr>
            <p:spPr bwMode="auto">
              <a:xfrm>
                <a:off x="10591285" y="5376642"/>
                <a:ext cx="915988" cy="1366839"/>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11">
                <a:extLst>
                  <a:ext uri="{FF2B5EF4-FFF2-40B4-BE49-F238E27FC236}">
                    <a16:creationId xmlns:a16="http://schemas.microsoft.com/office/drawing/2014/main" id="{21B0C03B-6EB5-4395-918B-73911B07C1E2}"/>
                  </a:ext>
                </a:extLst>
              </p:cNvPr>
              <p:cNvSpPr>
                <a:spLocks/>
              </p:cNvSpPr>
              <p:nvPr/>
            </p:nvSpPr>
            <p:spPr bwMode="auto">
              <a:xfrm>
                <a:off x="12964598" y="6140230"/>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12">
                <a:extLst>
                  <a:ext uri="{FF2B5EF4-FFF2-40B4-BE49-F238E27FC236}">
                    <a16:creationId xmlns:a16="http://schemas.microsoft.com/office/drawing/2014/main" id="{CC1493EA-3173-400D-B349-189A2D52F473}"/>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13">
                <a:extLst>
                  <a:ext uri="{FF2B5EF4-FFF2-40B4-BE49-F238E27FC236}">
                    <a16:creationId xmlns:a16="http://schemas.microsoft.com/office/drawing/2014/main" id="{FADCCDB0-2ABD-4708-A3D7-CB7AB4D360B5}"/>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14">
                <a:extLst>
                  <a:ext uri="{FF2B5EF4-FFF2-40B4-BE49-F238E27FC236}">
                    <a16:creationId xmlns:a16="http://schemas.microsoft.com/office/drawing/2014/main" id="{F55CC1BB-732F-4C8C-A0E8-D67576FA416C}"/>
                  </a:ext>
                </a:extLst>
              </p:cNvPr>
              <p:cNvSpPr>
                <a:spLocks/>
              </p:cNvSpPr>
              <p:nvPr/>
            </p:nvSpPr>
            <p:spPr bwMode="auto">
              <a:xfrm>
                <a:off x="13875824" y="6087843"/>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15">
                <a:extLst>
                  <a:ext uri="{FF2B5EF4-FFF2-40B4-BE49-F238E27FC236}">
                    <a16:creationId xmlns:a16="http://schemas.microsoft.com/office/drawing/2014/main" id="{08B29368-F06E-4072-9942-ACCC9B236030}"/>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16">
                <a:extLst>
                  <a:ext uri="{FF2B5EF4-FFF2-40B4-BE49-F238E27FC236}">
                    <a16:creationId xmlns:a16="http://schemas.microsoft.com/office/drawing/2014/main" id="{2BD66530-CFAA-480B-8CC5-ADA3EA15F315}"/>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17">
                <a:extLst>
                  <a:ext uri="{FF2B5EF4-FFF2-40B4-BE49-F238E27FC236}">
                    <a16:creationId xmlns:a16="http://schemas.microsoft.com/office/drawing/2014/main" id="{DC93E58E-6042-45C9-BB16-D9EFB071BB1F}"/>
                  </a:ext>
                </a:extLst>
              </p:cNvPr>
              <p:cNvSpPr>
                <a:spLocks/>
              </p:cNvSpPr>
              <p:nvPr/>
            </p:nvSpPr>
            <p:spPr bwMode="auto">
              <a:xfrm>
                <a:off x="14901349" y="7003831"/>
                <a:ext cx="530225" cy="863601"/>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18">
                <a:extLst>
                  <a:ext uri="{FF2B5EF4-FFF2-40B4-BE49-F238E27FC236}">
                    <a16:creationId xmlns:a16="http://schemas.microsoft.com/office/drawing/2014/main" id="{CAA03097-A27A-4995-8057-EA51B04BDCCE}"/>
                  </a:ext>
                </a:extLst>
              </p:cNvPr>
              <p:cNvSpPr>
                <a:spLocks/>
              </p:cNvSpPr>
              <p:nvPr/>
            </p:nvSpPr>
            <p:spPr bwMode="auto">
              <a:xfrm>
                <a:off x="15044225" y="7678520"/>
                <a:ext cx="1204913" cy="976314"/>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19">
                <a:extLst>
                  <a:ext uri="{FF2B5EF4-FFF2-40B4-BE49-F238E27FC236}">
                    <a16:creationId xmlns:a16="http://schemas.microsoft.com/office/drawing/2014/main" id="{90A8119C-09B9-46C2-8185-D69AAC7CCF4F}"/>
                  </a:ext>
                </a:extLst>
              </p:cNvPr>
              <p:cNvSpPr>
                <a:spLocks/>
              </p:cNvSpPr>
              <p:nvPr/>
            </p:nvSpPr>
            <p:spPr bwMode="auto">
              <a:xfrm>
                <a:off x="15295050" y="6968906"/>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20">
                <a:extLst>
                  <a:ext uri="{FF2B5EF4-FFF2-40B4-BE49-F238E27FC236}">
                    <a16:creationId xmlns:a16="http://schemas.microsoft.com/office/drawing/2014/main" id="{08BF98EE-795D-4E52-BE66-DC0ED0F82509}"/>
                  </a:ext>
                </a:extLst>
              </p:cNvPr>
              <p:cNvSpPr>
                <a:spLocks/>
              </p:cNvSpPr>
              <p:nvPr/>
            </p:nvSpPr>
            <p:spPr bwMode="auto">
              <a:xfrm>
                <a:off x="14067912" y="7389594"/>
                <a:ext cx="762000" cy="692151"/>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21">
                <a:extLst>
                  <a:ext uri="{FF2B5EF4-FFF2-40B4-BE49-F238E27FC236}">
                    <a16:creationId xmlns:a16="http://schemas.microsoft.com/office/drawing/2014/main" id="{F3AD745B-1BE8-4F98-A8BB-011D62599BC7}"/>
                  </a:ext>
                </a:extLst>
              </p:cNvPr>
              <p:cNvSpPr>
                <a:spLocks/>
              </p:cNvSpPr>
              <p:nvPr/>
            </p:nvSpPr>
            <p:spPr bwMode="auto">
              <a:xfrm>
                <a:off x="15618900" y="6905406"/>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22">
                <a:extLst>
                  <a:ext uri="{FF2B5EF4-FFF2-40B4-BE49-F238E27FC236}">
                    <a16:creationId xmlns:a16="http://schemas.microsoft.com/office/drawing/2014/main" id="{8C79CD2A-F2A0-449A-B001-FBFC869D0D23}"/>
                  </a:ext>
                </a:extLst>
              </p:cNvPr>
              <p:cNvSpPr>
                <a:spLocks/>
              </p:cNvSpPr>
              <p:nvPr/>
            </p:nvSpPr>
            <p:spPr bwMode="auto">
              <a:xfrm>
                <a:off x="14439387" y="7021294"/>
                <a:ext cx="484188" cy="852489"/>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23">
                <a:extLst>
                  <a:ext uri="{FF2B5EF4-FFF2-40B4-BE49-F238E27FC236}">
                    <a16:creationId xmlns:a16="http://schemas.microsoft.com/office/drawing/2014/main" id="{0C91C560-6C2D-4ED2-A88C-6CCEE97C735A}"/>
                  </a:ext>
                </a:extLst>
              </p:cNvPr>
              <p:cNvSpPr>
                <a:spLocks/>
              </p:cNvSpPr>
              <p:nvPr/>
            </p:nvSpPr>
            <p:spPr bwMode="auto">
              <a:xfrm>
                <a:off x="10057884" y="5216304"/>
                <a:ext cx="1149351" cy="1925640"/>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24">
                <a:extLst>
                  <a:ext uri="{FF2B5EF4-FFF2-40B4-BE49-F238E27FC236}">
                    <a16:creationId xmlns:a16="http://schemas.microsoft.com/office/drawing/2014/main" id="{5FC6BE1D-9C00-4D8A-987C-28F3557DD12C}"/>
                  </a:ext>
                </a:extLst>
              </p:cNvPr>
              <p:cNvSpPr>
                <a:spLocks/>
              </p:cNvSpPr>
              <p:nvPr/>
            </p:nvSpPr>
            <p:spPr bwMode="auto">
              <a:xfrm>
                <a:off x="11040547" y="6421218"/>
                <a:ext cx="969963" cy="1092201"/>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25">
                <a:extLst>
                  <a:ext uri="{FF2B5EF4-FFF2-40B4-BE49-F238E27FC236}">
                    <a16:creationId xmlns:a16="http://schemas.microsoft.com/office/drawing/2014/main" id="{118456E0-1F14-4A27-B556-5C5396642E9B}"/>
                  </a:ext>
                </a:extLst>
              </p:cNvPr>
              <p:cNvSpPr>
                <a:spLocks/>
              </p:cNvSpPr>
              <p:nvPr/>
            </p:nvSpPr>
            <p:spPr bwMode="auto">
              <a:xfrm>
                <a:off x="12242286" y="6737131"/>
                <a:ext cx="1919288" cy="1895477"/>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26">
                <a:extLst>
                  <a:ext uri="{FF2B5EF4-FFF2-40B4-BE49-F238E27FC236}">
                    <a16:creationId xmlns:a16="http://schemas.microsoft.com/office/drawing/2014/main" id="{6350BF80-AD87-4DAF-90C4-CC078844F633}"/>
                  </a:ext>
                </a:extLst>
              </p:cNvPr>
              <p:cNvSpPr>
                <a:spLocks/>
              </p:cNvSpPr>
              <p:nvPr/>
            </p:nvSpPr>
            <p:spPr bwMode="auto">
              <a:xfrm>
                <a:off x="11878748" y="6545043"/>
                <a:ext cx="946150" cy="987426"/>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27">
                <a:extLst>
                  <a:ext uri="{FF2B5EF4-FFF2-40B4-BE49-F238E27FC236}">
                    <a16:creationId xmlns:a16="http://schemas.microsoft.com/office/drawing/2014/main" id="{54BA4262-0061-497D-940A-14D8F8DE7163}"/>
                  </a:ext>
                </a:extLst>
              </p:cNvPr>
              <p:cNvSpPr>
                <a:spLocks/>
              </p:cNvSpPr>
              <p:nvPr/>
            </p:nvSpPr>
            <p:spPr bwMode="auto">
              <a:xfrm>
                <a:off x="12816961" y="6654581"/>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28">
                <a:extLst>
                  <a:ext uri="{FF2B5EF4-FFF2-40B4-BE49-F238E27FC236}">
                    <a16:creationId xmlns:a16="http://schemas.microsoft.com/office/drawing/2014/main" id="{6B0642C2-3E46-45DE-BB09-E7BCF7AD8A12}"/>
                  </a:ext>
                </a:extLst>
              </p:cNvPr>
              <p:cNvSpPr>
                <a:spLocks/>
              </p:cNvSpPr>
              <p:nvPr/>
            </p:nvSpPr>
            <p:spPr bwMode="auto">
              <a:xfrm>
                <a:off x="13996474" y="6778406"/>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29">
                <a:extLst>
                  <a:ext uri="{FF2B5EF4-FFF2-40B4-BE49-F238E27FC236}">
                    <a16:creationId xmlns:a16="http://schemas.microsoft.com/office/drawing/2014/main" id="{0C6B6DE5-BB44-42C2-A4C1-993C15377783}"/>
                  </a:ext>
                </a:extLst>
              </p:cNvPr>
              <p:cNvSpPr>
                <a:spLocks/>
              </p:cNvSpPr>
              <p:nvPr/>
            </p:nvSpPr>
            <p:spPr bwMode="auto">
              <a:xfrm>
                <a:off x="14420337" y="5738592"/>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30">
                <a:extLst>
                  <a:ext uri="{FF2B5EF4-FFF2-40B4-BE49-F238E27FC236}">
                    <a16:creationId xmlns:a16="http://schemas.microsoft.com/office/drawing/2014/main" id="{403C3809-1D1D-49C3-8261-13F3B16D2917}"/>
                  </a:ext>
                </a:extLst>
              </p:cNvPr>
              <p:cNvSpPr>
                <a:spLocks/>
              </p:cNvSpPr>
              <p:nvPr/>
            </p:nvSpPr>
            <p:spPr bwMode="auto">
              <a:xfrm>
                <a:off x="15528412" y="6116418"/>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31">
                <a:extLst>
                  <a:ext uri="{FF2B5EF4-FFF2-40B4-BE49-F238E27FC236}">
                    <a16:creationId xmlns:a16="http://schemas.microsoft.com/office/drawing/2014/main" id="{E5D1816D-A6FF-4441-934F-E0622C2E957F}"/>
                  </a:ext>
                </a:extLst>
              </p:cNvPr>
              <p:cNvSpPr>
                <a:spLocks/>
              </p:cNvSpPr>
              <p:nvPr/>
            </p:nvSpPr>
            <p:spPr bwMode="auto">
              <a:xfrm>
                <a:off x="14714024" y="6264055"/>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32">
                <a:extLst>
                  <a:ext uri="{FF2B5EF4-FFF2-40B4-BE49-F238E27FC236}">
                    <a16:creationId xmlns:a16="http://schemas.microsoft.com/office/drawing/2014/main" id="{1E14384F-D4F3-4398-B71A-49B2F30D47FB}"/>
                  </a:ext>
                </a:extLst>
              </p:cNvPr>
              <p:cNvSpPr>
                <a:spLocks/>
              </p:cNvSpPr>
              <p:nvPr/>
            </p:nvSpPr>
            <p:spPr bwMode="auto">
              <a:xfrm>
                <a:off x="13740886" y="5584605"/>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33">
                <a:extLst>
                  <a:ext uri="{FF2B5EF4-FFF2-40B4-BE49-F238E27FC236}">
                    <a16:creationId xmlns:a16="http://schemas.microsoft.com/office/drawing/2014/main" id="{4D734C48-D94C-4C8B-B7CF-0D7EE7D7F133}"/>
                  </a:ext>
                </a:extLst>
              </p:cNvPr>
              <p:cNvSpPr>
                <a:spLocks/>
              </p:cNvSpPr>
              <p:nvPr/>
            </p:nvSpPr>
            <p:spPr bwMode="auto">
              <a:xfrm>
                <a:off x="12794736" y="5098829"/>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34">
                <a:extLst>
                  <a:ext uri="{FF2B5EF4-FFF2-40B4-BE49-F238E27FC236}">
                    <a16:creationId xmlns:a16="http://schemas.microsoft.com/office/drawing/2014/main" id="{55441A1E-91C0-4CB5-AE36-57507093A1A0}"/>
                  </a:ext>
                </a:extLst>
              </p:cNvPr>
              <p:cNvSpPr>
                <a:spLocks/>
              </p:cNvSpPr>
              <p:nvPr/>
            </p:nvSpPr>
            <p:spPr bwMode="auto">
              <a:xfrm>
                <a:off x="14904524" y="5824317"/>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35">
                <a:extLst>
                  <a:ext uri="{FF2B5EF4-FFF2-40B4-BE49-F238E27FC236}">
                    <a16:creationId xmlns:a16="http://schemas.microsoft.com/office/drawing/2014/main" id="{8D1A8545-07B3-49EB-9834-C0E0E1A04BAF}"/>
                  </a:ext>
                </a:extLst>
              </p:cNvPr>
              <p:cNvSpPr>
                <a:spLocks/>
              </p:cNvSpPr>
              <p:nvPr/>
            </p:nvSpPr>
            <p:spPr bwMode="auto">
              <a:xfrm>
                <a:off x="16542825" y="5962430"/>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36">
                <a:extLst>
                  <a:ext uri="{FF2B5EF4-FFF2-40B4-BE49-F238E27FC236}">
                    <a16:creationId xmlns:a16="http://schemas.microsoft.com/office/drawing/2014/main" id="{B9D1F839-0D4F-4896-ADC6-ED667166F72F}"/>
                  </a:ext>
                </a:extLst>
              </p:cNvPr>
              <p:cNvSpPr>
                <a:spLocks/>
              </p:cNvSpPr>
              <p:nvPr/>
            </p:nvSpPr>
            <p:spPr bwMode="auto">
              <a:xfrm>
                <a:off x="15822100" y="5595717"/>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37">
                <a:extLst>
                  <a:ext uri="{FF2B5EF4-FFF2-40B4-BE49-F238E27FC236}">
                    <a16:creationId xmlns:a16="http://schemas.microsoft.com/office/drawing/2014/main" id="{2982FF77-2539-431D-80E1-59766558E306}"/>
                  </a:ext>
                </a:extLst>
              </p:cNvPr>
              <p:cNvSpPr>
                <a:spLocks noEditPoints="1"/>
              </p:cNvSpPr>
              <p:nvPr/>
            </p:nvSpPr>
            <p:spPr bwMode="auto">
              <a:xfrm>
                <a:off x="16553938" y="5692555"/>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38">
                <a:extLst>
                  <a:ext uri="{FF2B5EF4-FFF2-40B4-BE49-F238E27FC236}">
                    <a16:creationId xmlns:a16="http://schemas.microsoft.com/office/drawing/2014/main" id="{C4FCD3EE-9D40-4E25-BD6B-35A1A20584A9}"/>
                  </a:ext>
                </a:extLst>
              </p:cNvPr>
              <p:cNvSpPr>
                <a:spLocks/>
              </p:cNvSpPr>
              <p:nvPr/>
            </p:nvSpPr>
            <p:spPr bwMode="auto">
              <a:xfrm>
                <a:off x="16925413" y="5463954"/>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39">
                <a:extLst>
                  <a:ext uri="{FF2B5EF4-FFF2-40B4-BE49-F238E27FC236}">
                    <a16:creationId xmlns:a16="http://schemas.microsoft.com/office/drawing/2014/main" id="{7F0AA072-5873-4D4F-A0D0-8B0A3A6F5BD2}"/>
                  </a:ext>
                </a:extLst>
              </p:cNvPr>
              <p:cNvSpPr>
                <a:spLocks/>
              </p:cNvSpPr>
              <p:nvPr/>
            </p:nvSpPr>
            <p:spPr bwMode="auto">
              <a:xfrm>
                <a:off x="16692050" y="5302029"/>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40">
                <a:extLst>
                  <a:ext uri="{FF2B5EF4-FFF2-40B4-BE49-F238E27FC236}">
                    <a16:creationId xmlns:a16="http://schemas.microsoft.com/office/drawing/2014/main" id="{104E2AAE-61E5-4E60-B0AD-F95C5ACAEE92}"/>
                  </a:ext>
                </a:extLst>
              </p:cNvPr>
              <p:cNvSpPr>
                <a:spLocks/>
              </p:cNvSpPr>
              <p:nvPr/>
            </p:nvSpPr>
            <p:spPr bwMode="auto">
              <a:xfrm>
                <a:off x="16699988" y="5486179"/>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41">
                <a:extLst>
                  <a:ext uri="{FF2B5EF4-FFF2-40B4-BE49-F238E27FC236}">
                    <a16:creationId xmlns:a16="http://schemas.microsoft.com/office/drawing/2014/main" id="{60E06317-1A8C-4A84-B110-A4455D7D0F25}"/>
                  </a:ext>
                </a:extLst>
              </p:cNvPr>
              <p:cNvSpPr>
                <a:spLocks/>
              </p:cNvSpPr>
              <p:nvPr/>
            </p:nvSpPr>
            <p:spPr bwMode="auto">
              <a:xfrm>
                <a:off x="15668112" y="6071968"/>
                <a:ext cx="588963" cy="473076"/>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8" name="Freeform 42">
                <a:extLst>
                  <a:ext uri="{FF2B5EF4-FFF2-40B4-BE49-F238E27FC236}">
                    <a16:creationId xmlns:a16="http://schemas.microsoft.com/office/drawing/2014/main" id="{2D48B542-2675-477A-AB07-C1B5CF82893F}"/>
                  </a:ext>
                </a:extLst>
              </p:cNvPr>
              <p:cNvSpPr>
                <a:spLocks/>
              </p:cNvSpPr>
              <p:nvPr/>
            </p:nvSpPr>
            <p:spPr bwMode="auto">
              <a:xfrm>
                <a:off x="15272825" y="5722717"/>
                <a:ext cx="596900" cy="638176"/>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9" name="Freeform 43">
                <a:extLst>
                  <a:ext uri="{FF2B5EF4-FFF2-40B4-BE49-F238E27FC236}">
                    <a16:creationId xmlns:a16="http://schemas.microsoft.com/office/drawing/2014/main" id="{F16EEB08-83CF-43F0-BB05-74AE8113ED19}"/>
                  </a:ext>
                </a:extLst>
              </p:cNvPr>
              <p:cNvSpPr>
                <a:spLocks/>
              </p:cNvSpPr>
              <p:nvPr/>
            </p:nvSpPr>
            <p:spPr bwMode="auto">
              <a:xfrm>
                <a:off x="16017363" y="5992593"/>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0" name="Freeform 44">
                <a:extLst>
                  <a:ext uri="{FF2B5EF4-FFF2-40B4-BE49-F238E27FC236}">
                    <a16:creationId xmlns:a16="http://schemas.microsoft.com/office/drawing/2014/main" id="{A7A5CD49-828A-4D8C-A2AE-5031FF99CADF}"/>
                  </a:ext>
                </a:extLst>
              </p:cNvPr>
              <p:cNvSpPr>
                <a:spLocks/>
              </p:cNvSpPr>
              <p:nvPr/>
            </p:nvSpPr>
            <p:spPr bwMode="auto">
              <a:xfrm>
                <a:off x="13444024" y="4619403"/>
                <a:ext cx="1146176" cy="968376"/>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1" name="Freeform 45">
                <a:extLst>
                  <a:ext uri="{FF2B5EF4-FFF2-40B4-BE49-F238E27FC236}">
                    <a16:creationId xmlns:a16="http://schemas.microsoft.com/office/drawing/2014/main" id="{A42D2592-CA09-4D33-BBB7-9898698FC184}"/>
                  </a:ext>
                </a:extLst>
              </p:cNvPr>
              <p:cNvSpPr>
                <a:spLocks/>
              </p:cNvSpPr>
              <p:nvPr/>
            </p:nvSpPr>
            <p:spPr bwMode="auto">
              <a:xfrm>
                <a:off x="11469173" y="4317778"/>
                <a:ext cx="1457326" cy="954089"/>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2" name="Freeform 46">
                <a:extLst>
                  <a:ext uri="{FF2B5EF4-FFF2-40B4-BE49-F238E27FC236}">
                    <a16:creationId xmlns:a16="http://schemas.microsoft.com/office/drawing/2014/main" id="{A77819A4-974D-4B6E-9917-A645B9E3B6FA}"/>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3" name="Freeform 47">
                <a:extLst>
                  <a:ext uri="{FF2B5EF4-FFF2-40B4-BE49-F238E27FC236}">
                    <a16:creationId xmlns:a16="http://schemas.microsoft.com/office/drawing/2014/main" id="{E125FE58-4750-4D80-85E8-AA9DC0FB6727}"/>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4" name="Freeform 48">
                <a:extLst>
                  <a:ext uri="{FF2B5EF4-FFF2-40B4-BE49-F238E27FC236}">
                    <a16:creationId xmlns:a16="http://schemas.microsoft.com/office/drawing/2014/main" id="{1874FB84-037E-4C0B-9631-6E8C5EA48A51}"/>
                  </a:ext>
                </a:extLst>
              </p:cNvPr>
              <p:cNvSpPr>
                <a:spLocks/>
              </p:cNvSpPr>
              <p:nvPr/>
            </p:nvSpPr>
            <p:spPr bwMode="auto">
              <a:xfrm>
                <a:off x="11146910" y="4317778"/>
                <a:ext cx="836613" cy="1333502"/>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5" name="Freeform 49">
                <a:extLst>
                  <a:ext uri="{FF2B5EF4-FFF2-40B4-BE49-F238E27FC236}">
                    <a16:creationId xmlns:a16="http://schemas.microsoft.com/office/drawing/2014/main" id="{EE4C259C-45BB-4E6E-A0B7-275B633FFF46}"/>
                  </a:ext>
                </a:extLst>
              </p:cNvPr>
              <p:cNvSpPr>
                <a:spLocks/>
              </p:cNvSpPr>
              <p:nvPr/>
            </p:nvSpPr>
            <p:spPr bwMode="auto">
              <a:xfrm>
                <a:off x="10181710" y="4532091"/>
                <a:ext cx="1193801" cy="954089"/>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6" name="Freeform 50">
                <a:extLst>
                  <a:ext uri="{FF2B5EF4-FFF2-40B4-BE49-F238E27FC236}">
                    <a16:creationId xmlns:a16="http://schemas.microsoft.com/office/drawing/2014/main" id="{E8E67481-2BD7-4588-A35D-C75EC26435CA}"/>
                  </a:ext>
                </a:extLst>
              </p:cNvPr>
              <p:cNvSpPr>
                <a:spLocks/>
              </p:cNvSpPr>
              <p:nvPr/>
            </p:nvSpPr>
            <p:spPr bwMode="auto">
              <a:xfrm>
                <a:off x="10484922" y="4157440"/>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7" name="Freeform 51">
                <a:extLst>
                  <a:ext uri="{FF2B5EF4-FFF2-40B4-BE49-F238E27FC236}">
                    <a16:creationId xmlns:a16="http://schemas.microsoft.com/office/drawing/2014/main" id="{7014AA23-870E-48F4-B703-F0B2685D6146}"/>
                  </a:ext>
                </a:extLst>
              </p:cNvPr>
              <p:cNvSpPr>
                <a:spLocks/>
              </p:cNvSpPr>
              <p:nvPr/>
            </p:nvSpPr>
            <p:spPr bwMode="auto">
              <a:xfrm>
                <a:off x="15295050" y="6541868"/>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8" name="Freeform 52">
                <a:extLst>
                  <a:ext uri="{FF2B5EF4-FFF2-40B4-BE49-F238E27FC236}">
                    <a16:creationId xmlns:a16="http://schemas.microsoft.com/office/drawing/2014/main" id="{5BAC33A7-9307-4904-B33D-E3934B53EFD6}"/>
                  </a:ext>
                </a:extLst>
              </p:cNvPr>
              <p:cNvSpPr>
                <a:spLocks/>
              </p:cNvSpPr>
              <p:nvPr/>
            </p:nvSpPr>
            <p:spPr bwMode="auto">
              <a:xfrm>
                <a:off x="14642587" y="6665693"/>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9" name="Freeform 53">
                <a:extLst>
                  <a:ext uri="{FF2B5EF4-FFF2-40B4-BE49-F238E27FC236}">
                    <a16:creationId xmlns:a16="http://schemas.microsoft.com/office/drawing/2014/main" id="{37DF3D84-97F4-4727-9FD8-C29CCA84DD9B}"/>
                  </a:ext>
                </a:extLst>
              </p:cNvPr>
              <p:cNvSpPr>
                <a:spLocks/>
              </p:cNvSpPr>
              <p:nvPr/>
            </p:nvSpPr>
            <p:spPr bwMode="auto">
              <a:xfrm>
                <a:off x="15907825" y="4963891"/>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0" name="Freeform 54">
                <a:extLst>
                  <a:ext uri="{FF2B5EF4-FFF2-40B4-BE49-F238E27FC236}">
                    <a16:creationId xmlns:a16="http://schemas.microsoft.com/office/drawing/2014/main" id="{0DAE0E5D-055D-4369-B359-349116FF2872}"/>
                  </a:ext>
                </a:extLst>
              </p:cNvPr>
              <p:cNvSpPr>
                <a:spLocks/>
              </p:cNvSpPr>
              <p:nvPr/>
            </p:nvSpPr>
            <p:spPr bwMode="auto">
              <a:xfrm>
                <a:off x="16774600" y="4908329"/>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1" name="Freeform 55">
                <a:extLst>
                  <a:ext uri="{FF2B5EF4-FFF2-40B4-BE49-F238E27FC236}">
                    <a16:creationId xmlns:a16="http://schemas.microsoft.com/office/drawing/2014/main" id="{5128BED2-2E73-43F2-8D75-AFF2A0F27C61}"/>
                  </a:ext>
                </a:extLst>
              </p:cNvPr>
              <p:cNvSpPr>
                <a:spLocks/>
              </p:cNvSpPr>
              <p:nvPr/>
            </p:nvSpPr>
            <p:spPr bwMode="auto">
              <a:xfrm>
                <a:off x="16587275" y="4963891"/>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2" name="Freeform 56">
                <a:extLst>
                  <a:ext uri="{FF2B5EF4-FFF2-40B4-BE49-F238E27FC236}">
                    <a16:creationId xmlns:a16="http://schemas.microsoft.com/office/drawing/2014/main" id="{F26A68E0-BA82-45F1-896D-270433AAFA6A}"/>
                  </a:ext>
                </a:extLst>
              </p:cNvPr>
              <p:cNvSpPr>
                <a:spLocks/>
              </p:cNvSpPr>
              <p:nvPr/>
            </p:nvSpPr>
            <p:spPr bwMode="auto">
              <a:xfrm>
                <a:off x="14221899" y="4990879"/>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3" name="Freeform 57">
                <a:extLst>
                  <a:ext uri="{FF2B5EF4-FFF2-40B4-BE49-F238E27FC236}">
                    <a16:creationId xmlns:a16="http://schemas.microsoft.com/office/drawing/2014/main" id="{E3FDA93A-DE0A-4BE8-8848-A3EB00441D28}"/>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sp>
          <p:nvSpPr>
            <p:cNvPr id="7" name="Oval 6">
              <a:extLst>
                <a:ext uri="{FF2B5EF4-FFF2-40B4-BE49-F238E27FC236}">
                  <a16:creationId xmlns:a16="http://schemas.microsoft.com/office/drawing/2014/main" id="{F3D34F93-B21E-4183-B6CC-B4724E240658}"/>
                </a:ext>
              </a:extLst>
            </p:cNvPr>
            <p:cNvSpPr/>
            <p:nvPr/>
          </p:nvSpPr>
          <p:spPr>
            <a:xfrm>
              <a:off x="3566435" y="465362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Oval 7">
              <a:extLst>
                <a:ext uri="{FF2B5EF4-FFF2-40B4-BE49-F238E27FC236}">
                  <a16:creationId xmlns:a16="http://schemas.microsoft.com/office/drawing/2014/main" id="{620DF898-0325-4288-8EDD-1CA60F413703}"/>
                </a:ext>
              </a:extLst>
            </p:cNvPr>
            <p:cNvSpPr/>
            <p:nvPr/>
          </p:nvSpPr>
          <p:spPr>
            <a:xfrm>
              <a:off x="3074514" y="429489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2.3</a:t>
              </a:r>
              <a:endParaRPr lang="uk-UA" sz="2800" b="1">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92F29AD-D051-4D41-8B4D-11F86515CB14}"/>
                </a:ext>
              </a:extLst>
            </p:cNvPr>
            <p:cNvSpPr/>
            <p:nvPr/>
          </p:nvSpPr>
          <p:spPr>
            <a:xfrm>
              <a:off x="7410905" y="629377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Oval 9">
              <a:extLst>
                <a:ext uri="{FF2B5EF4-FFF2-40B4-BE49-F238E27FC236}">
                  <a16:creationId xmlns:a16="http://schemas.microsoft.com/office/drawing/2014/main" id="{9FE03190-1A44-486D-8201-7A0DFA68ECC0}"/>
                </a:ext>
              </a:extLst>
            </p:cNvPr>
            <p:cNvSpPr/>
            <p:nvPr/>
          </p:nvSpPr>
          <p:spPr>
            <a:xfrm>
              <a:off x="6918984" y="593504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1.5</a:t>
              </a:r>
              <a:endParaRPr lang="uk-UA" sz="2800" b="1">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0FB86B3F-B907-425E-AD5F-F6C929E110FA}"/>
                </a:ext>
              </a:extLst>
            </p:cNvPr>
            <p:cNvSpPr/>
            <p:nvPr/>
          </p:nvSpPr>
          <p:spPr>
            <a:xfrm>
              <a:off x="6047960" y="296401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Oval 11">
              <a:extLst>
                <a:ext uri="{FF2B5EF4-FFF2-40B4-BE49-F238E27FC236}">
                  <a16:creationId xmlns:a16="http://schemas.microsoft.com/office/drawing/2014/main" id="{803AE9D7-5F6D-4614-B66D-DD10C6290B98}"/>
                </a:ext>
              </a:extLst>
            </p:cNvPr>
            <p:cNvSpPr/>
            <p:nvPr/>
          </p:nvSpPr>
          <p:spPr>
            <a:xfrm>
              <a:off x="5556039" y="260528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3.5</a:t>
              </a:r>
              <a:endParaRPr lang="uk-UA" sz="2800"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7FE2013-011F-42F9-8121-BB5F152D15C7}"/>
                </a:ext>
              </a:extLst>
            </p:cNvPr>
            <p:cNvSpPr/>
            <p:nvPr/>
          </p:nvSpPr>
          <p:spPr>
            <a:xfrm>
              <a:off x="11536779" y="3394785"/>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Oval 13">
              <a:extLst>
                <a:ext uri="{FF2B5EF4-FFF2-40B4-BE49-F238E27FC236}">
                  <a16:creationId xmlns:a16="http://schemas.microsoft.com/office/drawing/2014/main" id="{D4838BB4-A917-4878-BAA8-9EB42A30D775}"/>
                </a:ext>
              </a:extLst>
            </p:cNvPr>
            <p:cNvSpPr/>
            <p:nvPr/>
          </p:nvSpPr>
          <p:spPr>
            <a:xfrm>
              <a:off x="11044858" y="3036055"/>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0.5</a:t>
              </a:r>
              <a:endParaRPr lang="uk-UA" sz="2800" b="1">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7F179C2-62ED-4EEB-8733-CAA4BD235B5A}"/>
                </a:ext>
              </a:extLst>
            </p:cNvPr>
            <p:cNvSpPr/>
            <p:nvPr/>
          </p:nvSpPr>
          <p:spPr>
            <a:xfrm>
              <a:off x="11087261" y="6722646"/>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Oval 15">
              <a:extLst>
                <a:ext uri="{FF2B5EF4-FFF2-40B4-BE49-F238E27FC236}">
                  <a16:creationId xmlns:a16="http://schemas.microsoft.com/office/drawing/2014/main" id="{0B02A354-7368-4688-B20E-02D47C9358F5}"/>
                </a:ext>
              </a:extLst>
            </p:cNvPr>
            <p:cNvSpPr/>
            <p:nvPr/>
          </p:nvSpPr>
          <p:spPr>
            <a:xfrm>
              <a:off x="10595340" y="6363916"/>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2.5</a:t>
              </a:r>
              <a:endParaRPr lang="uk-UA" sz="2800" b="1">
                <a:solidFill>
                  <a:schemeClr val="bg1"/>
                </a:solidFill>
                <a:latin typeface="Arial" panose="020B0604020202020204" pitchFamily="34" charset="0"/>
                <a:cs typeface="Arial" panose="020B0604020202020204" pitchFamily="34" charset="0"/>
              </a:endParaRPr>
            </a:p>
          </p:txBody>
        </p:sp>
        <p:sp>
          <p:nvSpPr>
            <p:cNvPr id="17" name="Freeform 142">
              <a:extLst>
                <a:ext uri="{FF2B5EF4-FFF2-40B4-BE49-F238E27FC236}">
                  <a16:creationId xmlns:a16="http://schemas.microsoft.com/office/drawing/2014/main" id="{5B3FE657-428E-411A-8188-4809DED63286}"/>
                </a:ext>
              </a:extLst>
            </p:cNvPr>
            <p:cNvSpPr>
              <a:spLocks noEditPoints="1"/>
            </p:cNvSpPr>
            <p:nvPr/>
          </p:nvSpPr>
          <p:spPr bwMode="auto">
            <a:xfrm>
              <a:off x="12012471" y="3935944"/>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8" name="Freeform 127">
              <a:extLst>
                <a:ext uri="{FF2B5EF4-FFF2-40B4-BE49-F238E27FC236}">
                  <a16:creationId xmlns:a16="http://schemas.microsoft.com/office/drawing/2014/main" id="{DA23B0BA-568D-450D-9A07-F4378851CE50}"/>
                </a:ext>
              </a:extLst>
            </p:cNvPr>
            <p:cNvSpPr>
              <a:spLocks noEditPoints="1"/>
            </p:cNvSpPr>
            <p:nvPr/>
          </p:nvSpPr>
          <p:spPr bwMode="auto">
            <a:xfrm>
              <a:off x="6569838" y="3605119"/>
              <a:ext cx="656114" cy="422831"/>
            </a:xfrm>
            <a:custGeom>
              <a:avLst/>
              <a:gdLst>
                <a:gd name="T0" fmla="*/ 92 w 176"/>
                <a:gd name="T1" fmla="*/ 88 h 112"/>
                <a:gd name="T2" fmla="*/ 92 w 176"/>
                <a:gd name="T3" fmla="*/ 48 h 112"/>
                <a:gd name="T4" fmla="*/ 76 w 176"/>
                <a:gd name="T5" fmla="*/ 80 h 112"/>
                <a:gd name="T6" fmla="*/ 64 w 176"/>
                <a:gd name="T7" fmla="*/ 68 h 112"/>
                <a:gd name="T8" fmla="*/ 24 w 176"/>
                <a:gd name="T9" fmla="*/ 68 h 112"/>
                <a:gd name="T10" fmla="*/ 92 w 176"/>
                <a:gd name="T11" fmla="*/ 56 h 112"/>
                <a:gd name="T12" fmla="*/ 92 w 176"/>
                <a:gd name="T13" fmla="*/ 80 h 112"/>
                <a:gd name="T14" fmla="*/ 92 w 176"/>
                <a:gd name="T15" fmla="*/ 56 h 112"/>
                <a:gd name="T16" fmla="*/ 56 w 176"/>
                <a:gd name="T17" fmla="*/ 68 h 112"/>
                <a:gd name="T18" fmla="*/ 32 w 176"/>
                <a:gd name="T19" fmla="*/ 68 h 112"/>
                <a:gd name="T20" fmla="*/ 116 w 176"/>
                <a:gd name="T21" fmla="*/ 16 h 112"/>
                <a:gd name="T22" fmla="*/ 116 w 176"/>
                <a:gd name="T23" fmla="*/ 24 h 112"/>
                <a:gd name="T24" fmla="*/ 116 w 176"/>
                <a:gd name="T25" fmla="*/ 16 h 112"/>
                <a:gd name="T26" fmla="*/ 96 w 176"/>
                <a:gd name="T27" fmla="*/ 20 h 112"/>
                <a:gd name="T28" fmla="*/ 104 w 176"/>
                <a:gd name="T29" fmla="*/ 20 h 112"/>
                <a:gd name="T30" fmla="*/ 172 w 176"/>
                <a:gd name="T31" fmla="*/ 16 h 112"/>
                <a:gd name="T32" fmla="*/ 170 w 176"/>
                <a:gd name="T33" fmla="*/ 16 h 112"/>
                <a:gd name="T34" fmla="*/ 136 w 176"/>
                <a:gd name="T35" fmla="*/ 16 h 112"/>
                <a:gd name="T36" fmla="*/ 16 w 176"/>
                <a:gd name="T37" fmla="*/ 0 h 112"/>
                <a:gd name="T38" fmla="*/ 0 w 176"/>
                <a:gd name="T39" fmla="*/ 96 h 112"/>
                <a:gd name="T40" fmla="*/ 120 w 176"/>
                <a:gd name="T41" fmla="*/ 112 h 112"/>
                <a:gd name="T42" fmla="*/ 136 w 176"/>
                <a:gd name="T43" fmla="*/ 78 h 112"/>
                <a:gd name="T44" fmla="*/ 170 w 176"/>
                <a:gd name="T45" fmla="*/ 96 h 112"/>
                <a:gd name="T46" fmla="*/ 176 w 176"/>
                <a:gd name="T47" fmla="*/ 92 h 112"/>
                <a:gd name="T48" fmla="*/ 172 w 176"/>
                <a:gd name="T49" fmla="*/ 16 h 112"/>
                <a:gd name="T50" fmla="*/ 120 w 176"/>
                <a:gd name="T51" fmla="*/ 104 h 112"/>
                <a:gd name="T52" fmla="*/ 8 w 176"/>
                <a:gd name="T53" fmla="*/ 96 h 112"/>
                <a:gd name="T54" fmla="*/ 128 w 176"/>
                <a:gd name="T55" fmla="*/ 40 h 112"/>
                <a:gd name="T56" fmla="*/ 128 w 176"/>
                <a:gd name="T57" fmla="*/ 32 h 112"/>
                <a:gd name="T58" fmla="*/ 8 w 176"/>
                <a:gd name="T59" fmla="*/ 16 h 112"/>
                <a:gd name="T60" fmla="*/ 120 w 176"/>
                <a:gd name="T61" fmla="*/ 8 h 112"/>
                <a:gd name="T62" fmla="*/ 128 w 176"/>
                <a:gd name="T63" fmla="*/ 32 h 112"/>
                <a:gd name="T64" fmla="*/ 136 w 176"/>
                <a:gd name="T65" fmla="*/ 70 h 112"/>
                <a:gd name="T66" fmla="*/ 152 w 176"/>
                <a:gd name="T67" fmla="*/ 34 h 112"/>
                <a:gd name="T68" fmla="*/ 168 w 176"/>
                <a:gd name="T69" fmla="*/ 86 h 112"/>
                <a:gd name="T70" fmla="*/ 160 w 176"/>
                <a:gd name="T71" fmla="*/ 30 h 112"/>
                <a:gd name="T72" fmla="*/ 168 w 176"/>
                <a:gd name="T73"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12">
                  <a:moveTo>
                    <a:pt x="44" y="88"/>
                  </a:moveTo>
                  <a:cubicBezTo>
                    <a:pt x="92" y="88"/>
                    <a:pt x="92" y="88"/>
                    <a:pt x="92" y="88"/>
                  </a:cubicBezTo>
                  <a:cubicBezTo>
                    <a:pt x="103" y="88"/>
                    <a:pt x="112" y="79"/>
                    <a:pt x="112" y="68"/>
                  </a:cubicBezTo>
                  <a:cubicBezTo>
                    <a:pt x="112" y="57"/>
                    <a:pt x="103" y="48"/>
                    <a:pt x="92" y="48"/>
                  </a:cubicBezTo>
                  <a:cubicBezTo>
                    <a:pt x="81" y="48"/>
                    <a:pt x="72" y="57"/>
                    <a:pt x="72" y="68"/>
                  </a:cubicBezTo>
                  <a:cubicBezTo>
                    <a:pt x="72" y="73"/>
                    <a:pt x="74" y="77"/>
                    <a:pt x="76" y="80"/>
                  </a:cubicBezTo>
                  <a:cubicBezTo>
                    <a:pt x="60" y="80"/>
                    <a:pt x="60" y="80"/>
                    <a:pt x="60" y="80"/>
                  </a:cubicBezTo>
                  <a:cubicBezTo>
                    <a:pt x="62" y="77"/>
                    <a:pt x="64" y="73"/>
                    <a:pt x="64" y="68"/>
                  </a:cubicBezTo>
                  <a:cubicBezTo>
                    <a:pt x="64" y="57"/>
                    <a:pt x="55" y="48"/>
                    <a:pt x="44" y="48"/>
                  </a:cubicBezTo>
                  <a:cubicBezTo>
                    <a:pt x="33" y="48"/>
                    <a:pt x="24" y="57"/>
                    <a:pt x="24" y="68"/>
                  </a:cubicBezTo>
                  <a:cubicBezTo>
                    <a:pt x="24" y="79"/>
                    <a:pt x="33" y="88"/>
                    <a:pt x="44" y="88"/>
                  </a:cubicBezTo>
                  <a:moveTo>
                    <a:pt x="92" y="56"/>
                  </a:moveTo>
                  <a:cubicBezTo>
                    <a:pt x="99" y="56"/>
                    <a:pt x="104" y="61"/>
                    <a:pt x="104" y="68"/>
                  </a:cubicBezTo>
                  <a:cubicBezTo>
                    <a:pt x="104" y="75"/>
                    <a:pt x="99" y="80"/>
                    <a:pt x="92" y="80"/>
                  </a:cubicBezTo>
                  <a:cubicBezTo>
                    <a:pt x="85" y="80"/>
                    <a:pt x="80" y="75"/>
                    <a:pt x="80" y="68"/>
                  </a:cubicBezTo>
                  <a:cubicBezTo>
                    <a:pt x="80" y="61"/>
                    <a:pt x="85" y="56"/>
                    <a:pt x="92" y="56"/>
                  </a:cubicBezTo>
                  <a:moveTo>
                    <a:pt x="44" y="56"/>
                  </a:moveTo>
                  <a:cubicBezTo>
                    <a:pt x="51" y="56"/>
                    <a:pt x="56" y="61"/>
                    <a:pt x="56" y="68"/>
                  </a:cubicBezTo>
                  <a:cubicBezTo>
                    <a:pt x="56" y="75"/>
                    <a:pt x="51" y="80"/>
                    <a:pt x="44" y="80"/>
                  </a:cubicBezTo>
                  <a:cubicBezTo>
                    <a:pt x="37" y="80"/>
                    <a:pt x="32" y="75"/>
                    <a:pt x="32" y="68"/>
                  </a:cubicBezTo>
                  <a:cubicBezTo>
                    <a:pt x="32" y="61"/>
                    <a:pt x="37" y="56"/>
                    <a:pt x="44" y="56"/>
                  </a:cubicBezTo>
                  <a:moveTo>
                    <a:pt x="116" y="16"/>
                  </a:moveTo>
                  <a:cubicBezTo>
                    <a:pt x="114" y="16"/>
                    <a:pt x="112" y="18"/>
                    <a:pt x="112" y="20"/>
                  </a:cubicBezTo>
                  <a:cubicBezTo>
                    <a:pt x="112" y="22"/>
                    <a:pt x="114" y="24"/>
                    <a:pt x="116" y="24"/>
                  </a:cubicBezTo>
                  <a:cubicBezTo>
                    <a:pt x="118" y="24"/>
                    <a:pt x="120" y="22"/>
                    <a:pt x="120" y="20"/>
                  </a:cubicBezTo>
                  <a:cubicBezTo>
                    <a:pt x="120" y="18"/>
                    <a:pt x="118" y="16"/>
                    <a:pt x="116" y="16"/>
                  </a:cubicBezTo>
                  <a:moveTo>
                    <a:pt x="100" y="16"/>
                  </a:moveTo>
                  <a:cubicBezTo>
                    <a:pt x="98" y="16"/>
                    <a:pt x="96" y="18"/>
                    <a:pt x="96" y="20"/>
                  </a:cubicBezTo>
                  <a:cubicBezTo>
                    <a:pt x="96" y="22"/>
                    <a:pt x="98" y="24"/>
                    <a:pt x="100" y="24"/>
                  </a:cubicBezTo>
                  <a:cubicBezTo>
                    <a:pt x="102" y="24"/>
                    <a:pt x="104" y="22"/>
                    <a:pt x="104" y="20"/>
                  </a:cubicBezTo>
                  <a:cubicBezTo>
                    <a:pt x="104" y="18"/>
                    <a:pt x="102" y="16"/>
                    <a:pt x="100" y="16"/>
                  </a:cubicBezTo>
                  <a:moveTo>
                    <a:pt x="172" y="16"/>
                  </a:moveTo>
                  <a:cubicBezTo>
                    <a:pt x="171" y="16"/>
                    <a:pt x="171" y="16"/>
                    <a:pt x="170" y="16"/>
                  </a:cubicBezTo>
                  <a:cubicBezTo>
                    <a:pt x="170" y="16"/>
                    <a:pt x="170" y="16"/>
                    <a:pt x="170" y="16"/>
                  </a:cubicBezTo>
                  <a:cubicBezTo>
                    <a:pt x="136" y="34"/>
                    <a:pt x="136" y="34"/>
                    <a:pt x="136" y="34"/>
                  </a:cubicBezTo>
                  <a:cubicBezTo>
                    <a:pt x="136" y="16"/>
                    <a:pt x="136" y="16"/>
                    <a:pt x="136" y="16"/>
                  </a:cubicBezTo>
                  <a:cubicBezTo>
                    <a:pt x="136" y="7"/>
                    <a:pt x="129" y="0"/>
                    <a:pt x="120" y="0"/>
                  </a:cubicBezTo>
                  <a:cubicBezTo>
                    <a:pt x="16" y="0"/>
                    <a:pt x="16" y="0"/>
                    <a:pt x="16" y="0"/>
                  </a:cubicBezTo>
                  <a:cubicBezTo>
                    <a:pt x="7" y="0"/>
                    <a:pt x="0" y="7"/>
                    <a:pt x="0" y="16"/>
                  </a:cubicBezTo>
                  <a:cubicBezTo>
                    <a:pt x="0" y="96"/>
                    <a:pt x="0" y="96"/>
                    <a:pt x="0" y="96"/>
                  </a:cubicBezTo>
                  <a:cubicBezTo>
                    <a:pt x="0" y="105"/>
                    <a:pt x="7" y="112"/>
                    <a:pt x="16" y="112"/>
                  </a:cubicBezTo>
                  <a:cubicBezTo>
                    <a:pt x="120" y="112"/>
                    <a:pt x="120" y="112"/>
                    <a:pt x="120" y="112"/>
                  </a:cubicBezTo>
                  <a:cubicBezTo>
                    <a:pt x="129" y="112"/>
                    <a:pt x="136" y="105"/>
                    <a:pt x="136" y="96"/>
                  </a:cubicBezTo>
                  <a:cubicBezTo>
                    <a:pt x="136" y="78"/>
                    <a:pt x="136" y="78"/>
                    <a:pt x="136" y="78"/>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28" y="96"/>
                  </a:moveTo>
                  <a:cubicBezTo>
                    <a:pt x="128" y="100"/>
                    <a:pt x="124" y="104"/>
                    <a:pt x="120" y="104"/>
                  </a:cubicBezTo>
                  <a:cubicBezTo>
                    <a:pt x="16" y="104"/>
                    <a:pt x="16" y="104"/>
                    <a:pt x="16" y="104"/>
                  </a:cubicBezTo>
                  <a:cubicBezTo>
                    <a:pt x="12" y="104"/>
                    <a:pt x="8" y="100"/>
                    <a:pt x="8" y="96"/>
                  </a:cubicBezTo>
                  <a:cubicBezTo>
                    <a:pt x="8" y="40"/>
                    <a:pt x="8" y="40"/>
                    <a:pt x="8" y="40"/>
                  </a:cubicBezTo>
                  <a:cubicBezTo>
                    <a:pt x="128" y="40"/>
                    <a:pt x="128" y="40"/>
                    <a:pt x="128" y="40"/>
                  </a:cubicBezTo>
                  <a:lnTo>
                    <a:pt x="128" y="96"/>
                  </a:lnTo>
                  <a:close/>
                  <a:moveTo>
                    <a:pt x="128" y="32"/>
                  </a:moveTo>
                  <a:cubicBezTo>
                    <a:pt x="8" y="32"/>
                    <a:pt x="8" y="32"/>
                    <a:pt x="8" y="32"/>
                  </a:cubicBezTo>
                  <a:cubicBezTo>
                    <a:pt x="8" y="16"/>
                    <a:pt x="8" y="16"/>
                    <a:pt x="8" y="16"/>
                  </a:cubicBezTo>
                  <a:cubicBezTo>
                    <a:pt x="8" y="12"/>
                    <a:pt x="12" y="8"/>
                    <a:pt x="16" y="8"/>
                  </a:cubicBezTo>
                  <a:cubicBezTo>
                    <a:pt x="120" y="8"/>
                    <a:pt x="120" y="8"/>
                    <a:pt x="120" y="8"/>
                  </a:cubicBezTo>
                  <a:cubicBezTo>
                    <a:pt x="124" y="8"/>
                    <a:pt x="128" y="12"/>
                    <a:pt x="128" y="16"/>
                  </a:cubicBezTo>
                  <a:lnTo>
                    <a:pt x="128" y="32"/>
                  </a:lnTo>
                  <a:close/>
                  <a:moveTo>
                    <a:pt x="152" y="78"/>
                  </a:moveTo>
                  <a:cubicBezTo>
                    <a:pt x="136" y="70"/>
                    <a:pt x="136" y="70"/>
                    <a:pt x="136" y="70"/>
                  </a:cubicBezTo>
                  <a:cubicBezTo>
                    <a:pt x="136" y="42"/>
                    <a:pt x="136" y="42"/>
                    <a:pt x="136" y="42"/>
                  </a:cubicBezTo>
                  <a:cubicBezTo>
                    <a:pt x="152" y="34"/>
                    <a:pt x="152" y="34"/>
                    <a:pt x="152" y="34"/>
                  </a:cubicBezTo>
                  <a:lnTo>
                    <a:pt x="152" y="78"/>
                  </a:lnTo>
                  <a:close/>
                  <a:moveTo>
                    <a:pt x="168" y="86"/>
                  </a:moveTo>
                  <a:cubicBezTo>
                    <a:pt x="160" y="82"/>
                    <a:pt x="160" y="82"/>
                    <a:pt x="160" y="82"/>
                  </a:cubicBezTo>
                  <a:cubicBezTo>
                    <a:pt x="160" y="30"/>
                    <a:pt x="160" y="30"/>
                    <a:pt x="160" y="30"/>
                  </a:cubicBezTo>
                  <a:cubicBezTo>
                    <a:pt x="168" y="26"/>
                    <a:pt x="168" y="26"/>
                    <a:pt x="168" y="26"/>
                  </a:cubicBezTo>
                  <a:lnTo>
                    <a:pt x="168"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147">
              <a:extLst>
                <a:ext uri="{FF2B5EF4-FFF2-40B4-BE49-F238E27FC236}">
                  <a16:creationId xmlns:a16="http://schemas.microsoft.com/office/drawing/2014/main" id="{F10E6D17-2197-4574-B9FE-6395AEF86079}"/>
                </a:ext>
              </a:extLst>
            </p:cNvPr>
            <p:cNvSpPr>
              <a:spLocks noEditPoints="1"/>
            </p:cNvSpPr>
            <p:nvPr/>
          </p:nvSpPr>
          <p:spPr bwMode="auto">
            <a:xfrm>
              <a:off x="4044613" y="5165983"/>
              <a:ext cx="656114" cy="656114"/>
            </a:xfrm>
            <a:custGeom>
              <a:avLst/>
              <a:gdLst>
                <a:gd name="T0" fmla="*/ 160 w 176"/>
                <a:gd name="T1" fmla="*/ 32 h 176"/>
                <a:gd name="T2" fmla="*/ 102 w 176"/>
                <a:gd name="T3" fmla="*/ 32 h 176"/>
                <a:gd name="T4" fmla="*/ 118 w 176"/>
                <a:gd name="T5" fmla="*/ 16 h 176"/>
                <a:gd name="T6" fmla="*/ 120 w 176"/>
                <a:gd name="T7" fmla="*/ 16 h 176"/>
                <a:gd name="T8" fmla="*/ 128 w 176"/>
                <a:gd name="T9" fmla="*/ 8 h 176"/>
                <a:gd name="T10" fmla="*/ 120 w 176"/>
                <a:gd name="T11" fmla="*/ 0 h 176"/>
                <a:gd name="T12" fmla="*/ 112 w 176"/>
                <a:gd name="T13" fmla="*/ 8 h 176"/>
                <a:gd name="T14" fmla="*/ 112 w 176"/>
                <a:gd name="T15" fmla="*/ 10 h 176"/>
                <a:gd name="T16" fmla="*/ 90 w 176"/>
                <a:gd name="T17" fmla="*/ 32 h 176"/>
                <a:gd name="T18" fmla="*/ 86 w 176"/>
                <a:gd name="T19" fmla="*/ 32 h 176"/>
                <a:gd name="T20" fmla="*/ 64 w 176"/>
                <a:gd name="T21" fmla="*/ 10 h 176"/>
                <a:gd name="T22" fmla="*/ 64 w 176"/>
                <a:gd name="T23" fmla="*/ 8 h 176"/>
                <a:gd name="T24" fmla="*/ 56 w 176"/>
                <a:gd name="T25" fmla="*/ 0 h 176"/>
                <a:gd name="T26" fmla="*/ 48 w 176"/>
                <a:gd name="T27" fmla="*/ 8 h 176"/>
                <a:gd name="T28" fmla="*/ 56 w 176"/>
                <a:gd name="T29" fmla="*/ 16 h 176"/>
                <a:gd name="T30" fmla="*/ 58 w 176"/>
                <a:gd name="T31" fmla="*/ 16 h 176"/>
                <a:gd name="T32" fmla="*/ 74 w 176"/>
                <a:gd name="T33" fmla="*/ 32 h 176"/>
                <a:gd name="T34" fmla="*/ 16 w 176"/>
                <a:gd name="T35" fmla="*/ 32 h 176"/>
                <a:gd name="T36" fmla="*/ 0 w 176"/>
                <a:gd name="T37" fmla="*/ 48 h 176"/>
                <a:gd name="T38" fmla="*/ 0 w 176"/>
                <a:gd name="T39" fmla="*/ 144 h 176"/>
                <a:gd name="T40" fmla="*/ 16 w 176"/>
                <a:gd name="T41" fmla="*/ 160 h 176"/>
                <a:gd name="T42" fmla="*/ 32 w 176"/>
                <a:gd name="T43" fmla="*/ 160 h 176"/>
                <a:gd name="T44" fmla="*/ 32 w 176"/>
                <a:gd name="T45" fmla="*/ 172 h 176"/>
                <a:gd name="T46" fmla="*/ 36 w 176"/>
                <a:gd name="T47" fmla="*/ 176 h 176"/>
                <a:gd name="T48" fmla="*/ 40 w 176"/>
                <a:gd name="T49" fmla="*/ 172 h 176"/>
                <a:gd name="T50" fmla="*/ 40 w 176"/>
                <a:gd name="T51" fmla="*/ 168 h 176"/>
                <a:gd name="T52" fmla="*/ 136 w 176"/>
                <a:gd name="T53" fmla="*/ 168 h 176"/>
                <a:gd name="T54" fmla="*/ 136 w 176"/>
                <a:gd name="T55" fmla="*/ 172 h 176"/>
                <a:gd name="T56" fmla="*/ 140 w 176"/>
                <a:gd name="T57" fmla="*/ 176 h 176"/>
                <a:gd name="T58" fmla="*/ 144 w 176"/>
                <a:gd name="T59" fmla="*/ 172 h 176"/>
                <a:gd name="T60" fmla="*/ 144 w 176"/>
                <a:gd name="T61" fmla="*/ 160 h 176"/>
                <a:gd name="T62" fmla="*/ 160 w 176"/>
                <a:gd name="T63" fmla="*/ 160 h 176"/>
                <a:gd name="T64" fmla="*/ 176 w 176"/>
                <a:gd name="T65" fmla="*/ 144 h 176"/>
                <a:gd name="T66" fmla="*/ 176 w 176"/>
                <a:gd name="T67" fmla="*/ 48 h 176"/>
                <a:gd name="T68" fmla="*/ 160 w 176"/>
                <a:gd name="T69" fmla="*/ 32 h 176"/>
                <a:gd name="T70" fmla="*/ 168 w 176"/>
                <a:gd name="T71" fmla="*/ 144 h 176"/>
                <a:gd name="T72" fmla="*/ 160 w 176"/>
                <a:gd name="T73" fmla="*/ 152 h 176"/>
                <a:gd name="T74" fmla="*/ 16 w 176"/>
                <a:gd name="T75" fmla="*/ 152 h 176"/>
                <a:gd name="T76" fmla="*/ 8 w 176"/>
                <a:gd name="T77" fmla="*/ 144 h 176"/>
                <a:gd name="T78" fmla="*/ 8 w 176"/>
                <a:gd name="T79" fmla="*/ 48 h 176"/>
                <a:gd name="T80" fmla="*/ 16 w 176"/>
                <a:gd name="T81" fmla="*/ 40 h 176"/>
                <a:gd name="T82" fmla="*/ 160 w 176"/>
                <a:gd name="T83" fmla="*/ 40 h 176"/>
                <a:gd name="T84" fmla="*/ 168 w 176"/>
                <a:gd name="T85" fmla="*/ 48 h 176"/>
                <a:gd name="T86" fmla="*/ 168 w 176"/>
                <a:gd name="T87"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60" y="32"/>
                  </a:moveTo>
                  <a:cubicBezTo>
                    <a:pt x="102" y="32"/>
                    <a:pt x="102" y="32"/>
                    <a:pt x="102" y="32"/>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6" y="32"/>
                    <a:pt x="86"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4" y="32"/>
                    <a:pt x="74" y="32"/>
                    <a:pt x="74" y="32"/>
                  </a:cubicBezTo>
                  <a:cubicBezTo>
                    <a:pt x="16" y="32"/>
                    <a:pt x="16" y="32"/>
                    <a:pt x="16" y="32"/>
                  </a:cubicBezTo>
                  <a:cubicBezTo>
                    <a:pt x="7" y="32"/>
                    <a:pt x="0" y="39"/>
                    <a:pt x="0" y="48"/>
                  </a:cubicBezTo>
                  <a:cubicBezTo>
                    <a:pt x="0" y="144"/>
                    <a:pt x="0" y="144"/>
                    <a:pt x="0" y="144"/>
                  </a:cubicBezTo>
                  <a:cubicBezTo>
                    <a:pt x="0" y="153"/>
                    <a:pt x="7" y="160"/>
                    <a:pt x="16" y="160"/>
                  </a:cubicBezTo>
                  <a:cubicBezTo>
                    <a:pt x="32" y="160"/>
                    <a:pt x="32" y="160"/>
                    <a:pt x="32" y="160"/>
                  </a:cubicBezTo>
                  <a:cubicBezTo>
                    <a:pt x="32" y="172"/>
                    <a:pt x="32" y="172"/>
                    <a:pt x="32" y="172"/>
                  </a:cubicBezTo>
                  <a:cubicBezTo>
                    <a:pt x="32" y="174"/>
                    <a:pt x="34" y="176"/>
                    <a:pt x="36" y="176"/>
                  </a:cubicBezTo>
                  <a:cubicBezTo>
                    <a:pt x="38" y="176"/>
                    <a:pt x="40" y="174"/>
                    <a:pt x="40" y="172"/>
                  </a:cubicBezTo>
                  <a:cubicBezTo>
                    <a:pt x="40" y="168"/>
                    <a:pt x="40" y="168"/>
                    <a:pt x="40" y="168"/>
                  </a:cubicBezTo>
                  <a:cubicBezTo>
                    <a:pt x="136" y="168"/>
                    <a:pt x="136" y="168"/>
                    <a:pt x="136" y="168"/>
                  </a:cubicBezTo>
                  <a:cubicBezTo>
                    <a:pt x="136" y="172"/>
                    <a:pt x="136" y="172"/>
                    <a:pt x="136" y="172"/>
                  </a:cubicBezTo>
                  <a:cubicBezTo>
                    <a:pt x="136" y="174"/>
                    <a:pt x="138" y="176"/>
                    <a:pt x="140" y="176"/>
                  </a:cubicBezTo>
                  <a:cubicBezTo>
                    <a:pt x="142" y="176"/>
                    <a:pt x="144" y="174"/>
                    <a:pt x="144" y="172"/>
                  </a:cubicBezTo>
                  <a:cubicBezTo>
                    <a:pt x="144" y="160"/>
                    <a:pt x="144" y="160"/>
                    <a:pt x="144" y="160"/>
                  </a:cubicBezTo>
                  <a:cubicBezTo>
                    <a:pt x="160" y="160"/>
                    <a:pt x="160" y="160"/>
                    <a:pt x="160" y="160"/>
                  </a:cubicBezTo>
                  <a:cubicBezTo>
                    <a:pt x="169" y="160"/>
                    <a:pt x="176" y="153"/>
                    <a:pt x="176" y="144"/>
                  </a:cubicBezTo>
                  <a:cubicBezTo>
                    <a:pt x="176" y="48"/>
                    <a:pt x="176" y="48"/>
                    <a:pt x="176" y="48"/>
                  </a:cubicBezTo>
                  <a:cubicBezTo>
                    <a:pt x="176" y="39"/>
                    <a:pt x="169" y="32"/>
                    <a:pt x="160" y="32"/>
                  </a:cubicBezTo>
                  <a:moveTo>
                    <a:pt x="168" y="144"/>
                  </a:moveTo>
                  <a:cubicBezTo>
                    <a:pt x="168" y="148"/>
                    <a:pt x="164" y="152"/>
                    <a:pt x="160" y="152"/>
                  </a:cubicBezTo>
                  <a:cubicBezTo>
                    <a:pt x="16" y="152"/>
                    <a:pt x="16" y="152"/>
                    <a:pt x="16" y="152"/>
                  </a:cubicBezTo>
                  <a:cubicBezTo>
                    <a:pt x="12" y="152"/>
                    <a:pt x="8" y="148"/>
                    <a:pt x="8" y="144"/>
                  </a:cubicBezTo>
                  <a:cubicBezTo>
                    <a:pt x="8" y="48"/>
                    <a:pt x="8" y="48"/>
                    <a:pt x="8" y="48"/>
                  </a:cubicBezTo>
                  <a:cubicBezTo>
                    <a:pt x="8" y="44"/>
                    <a:pt x="12" y="40"/>
                    <a:pt x="16" y="40"/>
                  </a:cubicBezTo>
                  <a:cubicBezTo>
                    <a:pt x="160" y="40"/>
                    <a:pt x="160" y="40"/>
                    <a:pt x="160" y="40"/>
                  </a:cubicBezTo>
                  <a:cubicBezTo>
                    <a:pt x="164" y="40"/>
                    <a:pt x="168" y="44"/>
                    <a:pt x="168" y="48"/>
                  </a:cubicBezTo>
                  <a:lnTo>
                    <a:pt x="168"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0" name="Freeform 133">
              <a:extLst>
                <a:ext uri="{FF2B5EF4-FFF2-40B4-BE49-F238E27FC236}">
                  <a16:creationId xmlns:a16="http://schemas.microsoft.com/office/drawing/2014/main" id="{76A45DB6-0CA7-46A0-905D-8A0D33BD3A01}"/>
                </a:ext>
              </a:extLst>
            </p:cNvPr>
            <p:cNvSpPr>
              <a:spLocks noEditPoints="1"/>
            </p:cNvSpPr>
            <p:nvPr/>
          </p:nvSpPr>
          <p:spPr bwMode="auto">
            <a:xfrm>
              <a:off x="11559669" y="7291313"/>
              <a:ext cx="670690" cy="670690"/>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1" name="Freeform 132">
              <a:extLst>
                <a:ext uri="{FF2B5EF4-FFF2-40B4-BE49-F238E27FC236}">
                  <a16:creationId xmlns:a16="http://schemas.microsoft.com/office/drawing/2014/main" id="{5ABBB566-0358-4071-8B68-A9D3727AEB28}"/>
                </a:ext>
              </a:extLst>
            </p:cNvPr>
            <p:cNvSpPr>
              <a:spLocks noEditPoints="1"/>
            </p:cNvSpPr>
            <p:nvPr/>
          </p:nvSpPr>
          <p:spPr bwMode="auto">
            <a:xfrm>
              <a:off x="7862735" y="6939517"/>
              <a:ext cx="670690" cy="481152"/>
            </a:xfrm>
            <a:custGeom>
              <a:avLst/>
              <a:gdLst>
                <a:gd name="T0" fmla="*/ 175 w 176"/>
                <a:gd name="T1" fmla="*/ 122 h 128"/>
                <a:gd name="T2" fmla="*/ 175 w 176"/>
                <a:gd name="T3" fmla="*/ 122 h 128"/>
                <a:gd name="T4" fmla="*/ 160 w 176"/>
                <a:gd name="T5" fmla="*/ 98 h 128"/>
                <a:gd name="T6" fmla="*/ 160 w 176"/>
                <a:gd name="T7" fmla="*/ 96 h 128"/>
                <a:gd name="T8" fmla="*/ 160 w 176"/>
                <a:gd name="T9" fmla="*/ 8 h 128"/>
                <a:gd name="T10" fmla="*/ 152 w 176"/>
                <a:gd name="T11" fmla="*/ 0 h 128"/>
                <a:gd name="T12" fmla="*/ 24 w 176"/>
                <a:gd name="T13" fmla="*/ 0 h 128"/>
                <a:gd name="T14" fmla="*/ 16 w 176"/>
                <a:gd name="T15" fmla="*/ 8 h 128"/>
                <a:gd name="T16" fmla="*/ 16 w 176"/>
                <a:gd name="T17" fmla="*/ 96 h 128"/>
                <a:gd name="T18" fmla="*/ 16 w 176"/>
                <a:gd name="T19" fmla="*/ 98 h 128"/>
                <a:gd name="T20" fmla="*/ 1 w 176"/>
                <a:gd name="T21" fmla="*/ 122 h 128"/>
                <a:gd name="T22" fmla="*/ 1 w 176"/>
                <a:gd name="T23" fmla="*/ 122 h 128"/>
                <a:gd name="T24" fmla="*/ 0 w 176"/>
                <a:gd name="T25" fmla="*/ 124 h 128"/>
                <a:gd name="T26" fmla="*/ 4 w 176"/>
                <a:gd name="T27" fmla="*/ 128 h 128"/>
                <a:gd name="T28" fmla="*/ 172 w 176"/>
                <a:gd name="T29" fmla="*/ 128 h 128"/>
                <a:gd name="T30" fmla="*/ 176 w 176"/>
                <a:gd name="T31" fmla="*/ 124 h 128"/>
                <a:gd name="T32" fmla="*/ 175 w 176"/>
                <a:gd name="T33" fmla="*/ 122 h 128"/>
                <a:gd name="T34" fmla="*/ 24 w 176"/>
                <a:gd name="T35" fmla="*/ 8 h 128"/>
                <a:gd name="T36" fmla="*/ 152 w 176"/>
                <a:gd name="T37" fmla="*/ 8 h 128"/>
                <a:gd name="T38" fmla="*/ 152 w 176"/>
                <a:gd name="T39" fmla="*/ 96 h 128"/>
                <a:gd name="T40" fmla="*/ 24 w 176"/>
                <a:gd name="T41" fmla="*/ 96 h 128"/>
                <a:gd name="T42" fmla="*/ 24 w 176"/>
                <a:gd name="T43" fmla="*/ 8 h 128"/>
                <a:gd name="T44" fmla="*/ 11 w 176"/>
                <a:gd name="T45" fmla="*/ 120 h 128"/>
                <a:gd name="T46" fmla="*/ 22 w 176"/>
                <a:gd name="T47" fmla="*/ 104 h 128"/>
                <a:gd name="T48" fmla="*/ 24 w 176"/>
                <a:gd name="T49" fmla="*/ 104 h 128"/>
                <a:gd name="T50" fmla="*/ 152 w 176"/>
                <a:gd name="T51" fmla="*/ 104 h 128"/>
                <a:gd name="T52" fmla="*/ 154 w 176"/>
                <a:gd name="T53" fmla="*/ 104 h 128"/>
                <a:gd name="T54" fmla="*/ 165 w 176"/>
                <a:gd name="T55" fmla="*/ 120 h 128"/>
                <a:gd name="T56" fmla="*/ 11 w 176"/>
                <a:gd name="T5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28">
                  <a:moveTo>
                    <a:pt x="175" y="122"/>
                  </a:moveTo>
                  <a:cubicBezTo>
                    <a:pt x="175" y="122"/>
                    <a:pt x="175" y="122"/>
                    <a:pt x="175" y="122"/>
                  </a:cubicBezTo>
                  <a:cubicBezTo>
                    <a:pt x="160" y="98"/>
                    <a:pt x="160" y="98"/>
                    <a:pt x="160" y="98"/>
                  </a:cubicBezTo>
                  <a:cubicBezTo>
                    <a:pt x="160" y="98"/>
                    <a:pt x="160" y="97"/>
                    <a:pt x="160" y="96"/>
                  </a:cubicBezTo>
                  <a:cubicBezTo>
                    <a:pt x="160" y="8"/>
                    <a:pt x="160" y="8"/>
                    <a:pt x="160" y="8"/>
                  </a:cubicBezTo>
                  <a:cubicBezTo>
                    <a:pt x="160" y="4"/>
                    <a:pt x="156" y="0"/>
                    <a:pt x="152" y="0"/>
                  </a:cubicBezTo>
                  <a:cubicBezTo>
                    <a:pt x="24" y="0"/>
                    <a:pt x="24" y="0"/>
                    <a:pt x="24" y="0"/>
                  </a:cubicBezTo>
                  <a:cubicBezTo>
                    <a:pt x="20" y="0"/>
                    <a:pt x="16" y="4"/>
                    <a:pt x="16" y="8"/>
                  </a:cubicBezTo>
                  <a:cubicBezTo>
                    <a:pt x="16" y="96"/>
                    <a:pt x="16" y="96"/>
                    <a:pt x="16" y="96"/>
                  </a:cubicBezTo>
                  <a:cubicBezTo>
                    <a:pt x="16" y="97"/>
                    <a:pt x="16" y="98"/>
                    <a:pt x="16" y="98"/>
                  </a:cubicBezTo>
                  <a:cubicBezTo>
                    <a:pt x="1" y="122"/>
                    <a:pt x="1" y="122"/>
                    <a:pt x="1" y="122"/>
                  </a:cubicBezTo>
                  <a:cubicBezTo>
                    <a:pt x="1" y="122"/>
                    <a:pt x="1" y="122"/>
                    <a:pt x="1" y="122"/>
                  </a:cubicBezTo>
                  <a:cubicBezTo>
                    <a:pt x="0" y="122"/>
                    <a:pt x="0" y="123"/>
                    <a:pt x="0" y="124"/>
                  </a:cubicBezTo>
                  <a:cubicBezTo>
                    <a:pt x="0" y="126"/>
                    <a:pt x="2" y="128"/>
                    <a:pt x="4" y="128"/>
                  </a:cubicBezTo>
                  <a:cubicBezTo>
                    <a:pt x="172" y="128"/>
                    <a:pt x="172" y="128"/>
                    <a:pt x="172" y="128"/>
                  </a:cubicBezTo>
                  <a:cubicBezTo>
                    <a:pt x="174" y="128"/>
                    <a:pt x="176" y="126"/>
                    <a:pt x="176" y="124"/>
                  </a:cubicBezTo>
                  <a:cubicBezTo>
                    <a:pt x="176" y="123"/>
                    <a:pt x="176" y="122"/>
                    <a:pt x="175" y="122"/>
                  </a:cubicBezTo>
                  <a:moveTo>
                    <a:pt x="24" y="8"/>
                  </a:moveTo>
                  <a:cubicBezTo>
                    <a:pt x="152" y="8"/>
                    <a:pt x="152" y="8"/>
                    <a:pt x="152" y="8"/>
                  </a:cubicBezTo>
                  <a:cubicBezTo>
                    <a:pt x="152" y="96"/>
                    <a:pt x="152" y="96"/>
                    <a:pt x="152" y="96"/>
                  </a:cubicBezTo>
                  <a:cubicBezTo>
                    <a:pt x="24" y="96"/>
                    <a:pt x="24" y="96"/>
                    <a:pt x="24" y="96"/>
                  </a:cubicBezTo>
                  <a:lnTo>
                    <a:pt x="24" y="8"/>
                  </a:lnTo>
                  <a:close/>
                  <a:moveTo>
                    <a:pt x="11" y="120"/>
                  </a:moveTo>
                  <a:cubicBezTo>
                    <a:pt x="22" y="104"/>
                    <a:pt x="22" y="104"/>
                    <a:pt x="22" y="104"/>
                  </a:cubicBezTo>
                  <a:cubicBezTo>
                    <a:pt x="23" y="104"/>
                    <a:pt x="23" y="104"/>
                    <a:pt x="24" y="104"/>
                  </a:cubicBezTo>
                  <a:cubicBezTo>
                    <a:pt x="152" y="104"/>
                    <a:pt x="152" y="104"/>
                    <a:pt x="152" y="104"/>
                  </a:cubicBezTo>
                  <a:cubicBezTo>
                    <a:pt x="153" y="104"/>
                    <a:pt x="153" y="104"/>
                    <a:pt x="154" y="104"/>
                  </a:cubicBezTo>
                  <a:cubicBezTo>
                    <a:pt x="165" y="120"/>
                    <a:pt x="165" y="120"/>
                    <a:pt x="165" y="120"/>
                  </a:cubicBezTo>
                  <a:lnTo>
                    <a:pt x="11"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112781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BFA2FC2-C96D-4EFB-92AB-7C3738603DE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CONTACT</a:t>
            </a:r>
          </a:p>
        </p:txBody>
      </p:sp>
      <p:sp>
        <p:nvSpPr>
          <p:cNvPr id="5" name="Freeform 300">
            <a:extLst>
              <a:ext uri="{FF2B5EF4-FFF2-40B4-BE49-F238E27FC236}">
                <a16:creationId xmlns:a16="http://schemas.microsoft.com/office/drawing/2014/main" id="{02819F0C-F389-49BE-A867-34ABCCAACA52}"/>
              </a:ext>
            </a:extLst>
          </p:cNvPr>
          <p:cNvSpPr>
            <a:spLocks noEditPoints="1"/>
          </p:cNvSpPr>
          <p:nvPr userDrawn="1"/>
        </p:nvSpPr>
        <p:spPr bwMode="auto">
          <a:xfrm>
            <a:off x="1633646" y="2632894"/>
            <a:ext cx="1130370" cy="1130370"/>
          </a:xfrm>
          <a:custGeom>
            <a:avLst/>
            <a:gdLst>
              <a:gd name="T0" fmla="*/ 108 w 176"/>
              <a:gd name="T1" fmla="*/ 56 h 176"/>
              <a:gd name="T2" fmla="*/ 92 w 176"/>
              <a:gd name="T3" fmla="*/ 56 h 176"/>
              <a:gd name="T4" fmla="*/ 32 w 176"/>
              <a:gd name="T5" fmla="*/ 128 h 176"/>
              <a:gd name="T6" fmla="*/ 32 w 176"/>
              <a:gd name="T7" fmla="*/ 112 h 176"/>
              <a:gd name="T8" fmla="*/ 32 w 176"/>
              <a:gd name="T9" fmla="*/ 128 h 176"/>
              <a:gd name="T10" fmla="*/ 81 w 176"/>
              <a:gd name="T11" fmla="*/ 61 h 176"/>
              <a:gd name="T12" fmla="*/ 80 w 176"/>
              <a:gd name="T13" fmla="*/ 72 h 176"/>
              <a:gd name="T14" fmla="*/ 41 w 176"/>
              <a:gd name="T15" fmla="*/ 99 h 176"/>
              <a:gd name="T16" fmla="*/ 30 w 176"/>
              <a:gd name="T17" fmla="*/ 103 h 176"/>
              <a:gd name="T18" fmla="*/ 41 w 176"/>
              <a:gd name="T19" fmla="*/ 99 h 176"/>
              <a:gd name="T20" fmla="*/ 47 w 176"/>
              <a:gd name="T21" fmla="*/ 83 h 176"/>
              <a:gd name="T22" fmla="*/ 45 w 176"/>
              <a:gd name="T23" fmla="*/ 94 h 176"/>
              <a:gd name="T24" fmla="*/ 134 w 176"/>
              <a:gd name="T25" fmla="*/ 76 h 176"/>
              <a:gd name="T26" fmla="*/ 141 w 176"/>
              <a:gd name="T27" fmla="*/ 71 h 176"/>
              <a:gd name="T28" fmla="*/ 136 w 176"/>
              <a:gd name="T29" fmla="*/ 65 h 176"/>
              <a:gd name="T30" fmla="*/ 134 w 176"/>
              <a:gd name="T31" fmla="*/ 76 h 176"/>
              <a:gd name="T32" fmla="*/ 173 w 176"/>
              <a:gd name="T33" fmla="*/ 16 h 176"/>
              <a:gd name="T34" fmla="*/ 117 w 176"/>
              <a:gd name="T35" fmla="*/ 0 h 176"/>
              <a:gd name="T36" fmla="*/ 115 w 176"/>
              <a:gd name="T37" fmla="*/ 0 h 176"/>
              <a:gd name="T38" fmla="*/ 60 w 176"/>
              <a:gd name="T39" fmla="*/ 16 h 176"/>
              <a:gd name="T40" fmla="*/ 5 w 176"/>
              <a:gd name="T41" fmla="*/ 0 h 176"/>
              <a:gd name="T42" fmla="*/ 0 w 176"/>
              <a:gd name="T43" fmla="*/ 4 h 176"/>
              <a:gd name="T44" fmla="*/ 3 w 176"/>
              <a:gd name="T45" fmla="*/ 160 h 176"/>
              <a:gd name="T46" fmla="*/ 59 w 176"/>
              <a:gd name="T47" fmla="*/ 176 h 176"/>
              <a:gd name="T48" fmla="*/ 60 w 176"/>
              <a:gd name="T49" fmla="*/ 176 h 176"/>
              <a:gd name="T50" fmla="*/ 61 w 176"/>
              <a:gd name="T51" fmla="*/ 176 h 176"/>
              <a:gd name="T52" fmla="*/ 171 w 176"/>
              <a:gd name="T53" fmla="*/ 176 h 176"/>
              <a:gd name="T54" fmla="*/ 172 w 176"/>
              <a:gd name="T55" fmla="*/ 176 h 176"/>
              <a:gd name="T56" fmla="*/ 176 w 176"/>
              <a:gd name="T57" fmla="*/ 20 h 176"/>
              <a:gd name="T58" fmla="*/ 56 w 176"/>
              <a:gd name="T59" fmla="*/ 167 h 176"/>
              <a:gd name="T60" fmla="*/ 8 w 176"/>
              <a:gd name="T61" fmla="*/ 9 h 176"/>
              <a:gd name="T62" fmla="*/ 56 w 176"/>
              <a:gd name="T63" fmla="*/ 167 h 176"/>
              <a:gd name="T64" fmla="*/ 64 w 176"/>
              <a:gd name="T65" fmla="*/ 167 h 176"/>
              <a:gd name="T66" fmla="*/ 67 w 176"/>
              <a:gd name="T67" fmla="*/ 83 h 176"/>
              <a:gd name="T68" fmla="*/ 69 w 176"/>
              <a:gd name="T69" fmla="*/ 72 h 176"/>
              <a:gd name="T70" fmla="*/ 64 w 176"/>
              <a:gd name="T71" fmla="*/ 23 h 176"/>
              <a:gd name="T72" fmla="*/ 112 w 176"/>
              <a:gd name="T73" fmla="*/ 153 h 176"/>
              <a:gd name="T74" fmla="*/ 120 w 176"/>
              <a:gd name="T75" fmla="*/ 153 h 176"/>
              <a:gd name="T76" fmla="*/ 125 w 176"/>
              <a:gd name="T77" fmla="*/ 65 h 176"/>
              <a:gd name="T78" fmla="*/ 122 w 176"/>
              <a:gd name="T79" fmla="*/ 55 h 176"/>
              <a:gd name="T80" fmla="*/ 120 w 176"/>
              <a:gd name="T81" fmla="*/ 9 h 176"/>
              <a:gd name="T82" fmla="*/ 168 w 176"/>
              <a:gd name="T83" fmla="*/ 167 h 176"/>
              <a:gd name="T84" fmla="*/ 140 w 176"/>
              <a:gd name="T85" fmla="*/ 112 h 176"/>
              <a:gd name="T86" fmla="*/ 137 w 176"/>
              <a:gd name="T87" fmla="*/ 119 h 176"/>
              <a:gd name="T88" fmla="*/ 137 w 176"/>
              <a:gd name="T89" fmla="*/ 129 h 176"/>
              <a:gd name="T90" fmla="*/ 140 w 176"/>
              <a:gd name="T91" fmla="*/ 136 h 176"/>
              <a:gd name="T92" fmla="*/ 148 w 176"/>
              <a:gd name="T93" fmla="*/ 130 h 176"/>
              <a:gd name="T94" fmla="*/ 156 w 176"/>
              <a:gd name="T95" fmla="*/ 136 h 176"/>
              <a:gd name="T96" fmla="*/ 159 w 176"/>
              <a:gd name="T97" fmla="*/ 129 h 176"/>
              <a:gd name="T98" fmla="*/ 159 w 176"/>
              <a:gd name="T99" fmla="*/ 119 h 176"/>
              <a:gd name="T100" fmla="*/ 156 w 176"/>
              <a:gd name="T101" fmla="*/ 112 h 176"/>
              <a:gd name="T102" fmla="*/ 148 w 176"/>
              <a:gd name="T103" fmla="*/ 118 h 176"/>
              <a:gd name="T104" fmla="*/ 142 w 176"/>
              <a:gd name="T105" fmla="*/ 88 h 176"/>
              <a:gd name="T106" fmla="*/ 146 w 176"/>
              <a:gd name="T107" fmla="*/ 78 h 176"/>
              <a:gd name="T108" fmla="*/ 142 w 176"/>
              <a:gd name="T109" fmla="*/ 88 h 176"/>
              <a:gd name="T110" fmla="*/ 151 w 176"/>
              <a:gd name="T111" fmla="*/ 103 h 176"/>
              <a:gd name="T112" fmla="*/ 143 w 176"/>
              <a:gd name="T113" fmla="*/ 9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100" y="64"/>
                </a:moveTo>
                <a:cubicBezTo>
                  <a:pt x="104" y="64"/>
                  <a:pt x="108" y="60"/>
                  <a:pt x="108" y="56"/>
                </a:cubicBezTo>
                <a:cubicBezTo>
                  <a:pt x="108" y="52"/>
                  <a:pt x="104" y="48"/>
                  <a:pt x="100" y="48"/>
                </a:cubicBezTo>
                <a:cubicBezTo>
                  <a:pt x="96" y="48"/>
                  <a:pt x="92" y="52"/>
                  <a:pt x="92" y="56"/>
                </a:cubicBezTo>
                <a:cubicBezTo>
                  <a:pt x="92" y="60"/>
                  <a:pt x="96" y="64"/>
                  <a:pt x="100" y="64"/>
                </a:cubicBezTo>
                <a:moveTo>
                  <a:pt x="32" y="128"/>
                </a:moveTo>
                <a:cubicBezTo>
                  <a:pt x="36" y="128"/>
                  <a:pt x="40" y="124"/>
                  <a:pt x="40" y="120"/>
                </a:cubicBezTo>
                <a:cubicBezTo>
                  <a:pt x="40" y="116"/>
                  <a:pt x="36" y="112"/>
                  <a:pt x="32" y="112"/>
                </a:cubicBezTo>
                <a:cubicBezTo>
                  <a:pt x="28" y="112"/>
                  <a:pt x="24" y="116"/>
                  <a:pt x="24" y="120"/>
                </a:cubicBezTo>
                <a:cubicBezTo>
                  <a:pt x="24" y="124"/>
                  <a:pt x="28" y="128"/>
                  <a:pt x="32" y="128"/>
                </a:cubicBezTo>
                <a:moveTo>
                  <a:pt x="85" y="68"/>
                </a:moveTo>
                <a:cubicBezTo>
                  <a:pt x="81" y="61"/>
                  <a:pt x="81" y="61"/>
                  <a:pt x="81" y="61"/>
                </a:cubicBezTo>
                <a:cubicBezTo>
                  <a:pt x="78" y="63"/>
                  <a:pt x="76" y="65"/>
                  <a:pt x="74" y="67"/>
                </a:cubicBezTo>
                <a:cubicBezTo>
                  <a:pt x="80" y="72"/>
                  <a:pt x="80" y="72"/>
                  <a:pt x="80" y="72"/>
                </a:cubicBezTo>
                <a:cubicBezTo>
                  <a:pt x="82" y="70"/>
                  <a:pt x="83" y="69"/>
                  <a:pt x="85" y="68"/>
                </a:cubicBezTo>
                <a:moveTo>
                  <a:pt x="41" y="99"/>
                </a:moveTo>
                <a:cubicBezTo>
                  <a:pt x="34" y="95"/>
                  <a:pt x="34" y="95"/>
                  <a:pt x="34" y="95"/>
                </a:cubicBezTo>
                <a:cubicBezTo>
                  <a:pt x="32" y="97"/>
                  <a:pt x="31" y="100"/>
                  <a:pt x="30" y="103"/>
                </a:cubicBezTo>
                <a:cubicBezTo>
                  <a:pt x="38" y="105"/>
                  <a:pt x="38" y="105"/>
                  <a:pt x="38" y="105"/>
                </a:cubicBezTo>
                <a:cubicBezTo>
                  <a:pt x="39" y="103"/>
                  <a:pt x="39" y="101"/>
                  <a:pt x="41" y="99"/>
                </a:cubicBezTo>
                <a:moveTo>
                  <a:pt x="51" y="90"/>
                </a:moveTo>
                <a:cubicBezTo>
                  <a:pt x="47" y="83"/>
                  <a:pt x="47" y="83"/>
                  <a:pt x="47" y="83"/>
                </a:cubicBezTo>
                <a:cubicBezTo>
                  <a:pt x="44" y="85"/>
                  <a:pt x="42" y="86"/>
                  <a:pt x="40" y="88"/>
                </a:cubicBezTo>
                <a:cubicBezTo>
                  <a:pt x="45" y="94"/>
                  <a:pt x="45" y="94"/>
                  <a:pt x="45" y="94"/>
                </a:cubicBezTo>
                <a:cubicBezTo>
                  <a:pt x="47" y="93"/>
                  <a:pt x="49" y="91"/>
                  <a:pt x="51" y="90"/>
                </a:cubicBezTo>
                <a:moveTo>
                  <a:pt x="134" y="76"/>
                </a:moveTo>
                <a:cubicBezTo>
                  <a:pt x="135" y="76"/>
                  <a:pt x="135" y="76"/>
                  <a:pt x="135" y="76"/>
                </a:cubicBezTo>
                <a:cubicBezTo>
                  <a:pt x="141" y="71"/>
                  <a:pt x="141" y="71"/>
                  <a:pt x="141" y="71"/>
                </a:cubicBezTo>
                <a:cubicBezTo>
                  <a:pt x="140" y="70"/>
                  <a:pt x="140" y="70"/>
                  <a:pt x="140" y="70"/>
                </a:cubicBezTo>
                <a:cubicBezTo>
                  <a:pt x="139" y="69"/>
                  <a:pt x="137" y="67"/>
                  <a:pt x="136" y="65"/>
                </a:cubicBezTo>
                <a:cubicBezTo>
                  <a:pt x="129" y="70"/>
                  <a:pt x="129" y="70"/>
                  <a:pt x="129" y="70"/>
                </a:cubicBezTo>
                <a:cubicBezTo>
                  <a:pt x="131" y="72"/>
                  <a:pt x="132" y="74"/>
                  <a:pt x="134" y="76"/>
                </a:cubicBezTo>
                <a:moveTo>
                  <a:pt x="173" y="16"/>
                </a:moveTo>
                <a:cubicBezTo>
                  <a:pt x="173" y="16"/>
                  <a:pt x="173" y="16"/>
                  <a:pt x="173" y="16"/>
                </a:cubicBezTo>
                <a:cubicBezTo>
                  <a:pt x="117" y="0"/>
                  <a:pt x="117" y="0"/>
                  <a:pt x="117" y="0"/>
                </a:cubicBezTo>
                <a:cubicBezTo>
                  <a:pt x="117" y="0"/>
                  <a:pt x="117" y="0"/>
                  <a:pt x="117" y="0"/>
                </a:cubicBezTo>
                <a:cubicBezTo>
                  <a:pt x="117" y="0"/>
                  <a:pt x="116" y="0"/>
                  <a:pt x="116" y="0"/>
                </a:cubicBezTo>
                <a:cubicBezTo>
                  <a:pt x="116" y="0"/>
                  <a:pt x="115"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4" y="0"/>
                  <a:pt x="4" y="0"/>
                </a:cubicBezTo>
                <a:cubicBezTo>
                  <a:pt x="2" y="0"/>
                  <a:pt x="0" y="2"/>
                  <a:pt x="0" y="4"/>
                </a:cubicBezTo>
                <a:cubicBezTo>
                  <a:pt x="0" y="156"/>
                  <a:pt x="0" y="156"/>
                  <a:pt x="0" y="156"/>
                </a:cubicBezTo>
                <a:cubicBezTo>
                  <a:pt x="0" y="158"/>
                  <a:pt x="1" y="159"/>
                  <a:pt x="3" y="160"/>
                </a:cubicBezTo>
                <a:cubicBezTo>
                  <a:pt x="3" y="160"/>
                  <a:pt x="3" y="160"/>
                  <a:pt x="3" y="160"/>
                </a:cubicBezTo>
                <a:cubicBezTo>
                  <a:pt x="59" y="176"/>
                  <a:pt x="59" y="176"/>
                  <a:pt x="59" y="176"/>
                </a:cubicBezTo>
                <a:cubicBezTo>
                  <a:pt x="59" y="176"/>
                  <a:pt x="59" y="176"/>
                  <a:pt x="59" y="176"/>
                </a:cubicBezTo>
                <a:cubicBezTo>
                  <a:pt x="59" y="176"/>
                  <a:pt x="60" y="176"/>
                  <a:pt x="60" y="176"/>
                </a:cubicBezTo>
                <a:cubicBezTo>
                  <a:pt x="60"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1" y="176"/>
                  <a:pt x="172" y="176"/>
                  <a:pt x="172" y="176"/>
                </a:cubicBezTo>
                <a:cubicBezTo>
                  <a:pt x="174"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76"/>
                  <a:pt x="64" y="76"/>
                  <a:pt x="64" y="76"/>
                </a:cubicBezTo>
                <a:cubicBezTo>
                  <a:pt x="67" y="83"/>
                  <a:pt x="67" y="83"/>
                  <a:pt x="67" y="83"/>
                </a:cubicBezTo>
                <a:cubicBezTo>
                  <a:pt x="70" y="82"/>
                  <a:pt x="72" y="80"/>
                  <a:pt x="75" y="78"/>
                </a:cubicBezTo>
                <a:cubicBezTo>
                  <a:pt x="69" y="72"/>
                  <a:pt x="69" y="72"/>
                  <a:pt x="69" y="72"/>
                </a:cubicBezTo>
                <a:cubicBezTo>
                  <a:pt x="68" y="74"/>
                  <a:pt x="66" y="75"/>
                  <a:pt x="64" y="76"/>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63"/>
                  <a:pt x="120" y="63"/>
                  <a:pt x="120" y="63"/>
                </a:cubicBezTo>
                <a:cubicBezTo>
                  <a:pt x="122" y="64"/>
                  <a:pt x="123" y="64"/>
                  <a:pt x="125" y="65"/>
                </a:cubicBezTo>
                <a:cubicBezTo>
                  <a:pt x="130" y="59"/>
                  <a:pt x="130" y="59"/>
                  <a:pt x="130" y="59"/>
                </a:cubicBezTo>
                <a:cubicBezTo>
                  <a:pt x="127" y="57"/>
                  <a:pt x="125" y="56"/>
                  <a:pt x="122" y="55"/>
                </a:cubicBezTo>
                <a:cubicBezTo>
                  <a:pt x="120" y="59"/>
                  <a:pt x="120" y="59"/>
                  <a:pt x="120" y="59"/>
                </a:cubicBezTo>
                <a:cubicBezTo>
                  <a:pt x="120" y="9"/>
                  <a:pt x="120" y="9"/>
                  <a:pt x="120" y="9"/>
                </a:cubicBezTo>
                <a:cubicBezTo>
                  <a:pt x="168" y="23"/>
                  <a:pt x="168" y="23"/>
                  <a:pt x="168" y="23"/>
                </a:cubicBezTo>
                <a:lnTo>
                  <a:pt x="168" y="167"/>
                </a:lnTo>
                <a:close/>
                <a:moveTo>
                  <a:pt x="143" y="113"/>
                </a:moveTo>
                <a:cubicBezTo>
                  <a:pt x="142" y="112"/>
                  <a:pt x="141" y="112"/>
                  <a:pt x="140" y="112"/>
                </a:cubicBezTo>
                <a:cubicBezTo>
                  <a:pt x="138" y="112"/>
                  <a:pt x="136" y="114"/>
                  <a:pt x="136" y="116"/>
                </a:cubicBezTo>
                <a:cubicBezTo>
                  <a:pt x="136" y="117"/>
                  <a:pt x="136" y="118"/>
                  <a:pt x="137" y="119"/>
                </a:cubicBezTo>
                <a:cubicBezTo>
                  <a:pt x="142" y="124"/>
                  <a:pt x="142" y="124"/>
                  <a:pt x="142" y="124"/>
                </a:cubicBezTo>
                <a:cubicBezTo>
                  <a:pt x="137" y="129"/>
                  <a:pt x="137" y="129"/>
                  <a:pt x="137" y="129"/>
                </a:cubicBezTo>
                <a:cubicBezTo>
                  <a:pt x="136" y="130"/>
                  <a:pt x="136" y="131"/>
                  <a:pt x="136" y="132"/>
                </a:cubicBezTo>
                <a:cubicBezTo>
                  <a:pt x="136" y="134"/>
                  <a:pt x="138" y="136"/>
                  <a:pt x="140" y="136"/>
                </a:cubicBezTo>
                <a:cubicBezTo>
                  <a:pt x="141" y="136"/>
                  <a:pt x="142" y="136"/>
                  <a:pt x="143" y="135"/>
                </a:cubicBezTo>
                <a:cubicBezTo>
                  <a:pt x="148" y="130"/>
                  <a:pt x="148" y="130"/>
                  <a:pt x="148" y="130"/>
                </a:cubicBezTo>
                <a:cubicBezTo>
                  <a:pt x="153" y="135"/>
                  <a:pt x="153" y="135"/>
                  <a:pt x="153" y="135"/>
                </a:cubicBezTo>
                <a:cubicBezTo>
                  <a:pt x="154" y="136"/>
                  <a:pt x="155" y="136"/>
                  <a:pt x="156" y="136"/>
                </a:cubicBezTo>
                <a:cubicBezTo>
                  <a:pt x="158" y="136"/>
                  <a:pt x="160" y="134"/>
                  <a:pt x="160" y="132"/>
                </a:cubicBezTo>
                <a:cubicBezTo>
                  <a:pt x="160" y="131"/>
                  <a:pt x="160" y="130"/>
                  <a:pt x="159" y="129"/>
                </a:cubicBezTo>
                <a:cubicBezTo>
                  <a:pt x="154" y="124"/>
                  <a:pt x="154" y="124"/>
                  <a:pt x="154" y="124"/>
                </a:cubicBezTo>
                <a:cubicBezTo>
                  <a:pt x="159" y="119"/>
                  <a:pt x="159" y="119"/>
                  <a:pt x="159" y="119"/>
                </a:cubicBezTo>
                <a:cubicBezTo>
                  <a:pt x="160" y="118"/>
                  <a:pt x="160" y="117"/>
                  <a:pt x="160" y="116"/>
                </a:cubicBezTo>
                <a:cubicBezTo>
                  <a:pt x="160" y="114"/>
                  <a:pt x="158" y="112"/>
                  <a:pt x="156" y="112"/>
                </a:cubicBezTo>
                <a:cubicBezTo>
                  <a:pt x="155" y="112"/>
                  <a:pt x="154" y="112"/>
                  <a:pt x="153" y="113"/>
                </a:cubicBezTo>
                <a:cubicBezTo>
                  <a:pt x="148" y="118"/>
                  <a:pt x="148" y="118"/>
                  <a:pt x="148" y="118"/>
                </a:cubicBezTo>
                <a:lnTo>
                  <a:pt x="143" y="113"/>
                </a:lnTo>
                <a:close/>
                <a:moveTo>
                  <a:pt x="142" y="88"/>
                </a:moveTo>
                <a:cubicBezTo>
                  <a:pt x="150" y="86"/>
                  <a:pt x="150" y="86"/>
                  <a:pt x="150" y="86"/>
                </a:cubicBezTo>
                <a:cubicBezTo>
                  <a:pt x="149" y="83"/>
                  <a:pt x="148" y="80"/>
                  <a:pt x="146" y="78"/>
                </a:cubicBezTo>
                <a:cubicBezTo>
                  <a:pt x="139" y="82"/>
                  <a:pt x="139" y="82"/>
                  <a:pt x="139" y="82"/>
                </a:cubicBezTo>
                <a:cubicBezTo>
                  <a:pt x="140" y="84"/>
                  <a:pt x="141" y="86"/>
                  <a:pt x="142" y="88"/>
                </a:cubicBezTo>
                <a:moveTo>
                  <a:pt x="143" y="102"/>
                </a:moveTo>
                <a:cubicBezTo>
                  <a:pt x="151" y="103"/>
                  <a:pt x="151" y="103"/>
                  <a:pt x="151" y="103"/>
                </a:cubicBezTo>
                <a:cubicBezTo>
                  <a:pt x="151" y="100"/>
                  <a:pt x="151" y="97"/>
                  <a:pt x="151" y="94"/>
                </a:cubicBezTo>
                <a:cubicBezTo>
                  <a:pt x="143" y="95"/>
                  <a:pt x="143" y="95"/>
                  <a:pt x="143" y="95"/>
                </a:cubicBezTo>
                <a:cubicBezTo>
                  <a:pt x="143" y="97"/>
                  <a:pt x="143" y="99"/>
                  <a:pt x="143" y="10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118">
            <a:extLst>
              <a:ext uri="{FF2B5EF4-FFF2-40B4-BE49-F238E27FC236}">
                <a16:creationId xmlns:a16="http://schemas.microsoft.com/office/drawing/2014/main" id="{C21EC9C3-EDB6-407D-A9B1-7E429C46D851}"/>
              </a:ext>
            </a:extLst>
          </p:cNvPr>
          <p:cNvSpPr>
            <a:spLocks noEditPoints="1"/>
          </p:cNvSpPr>
          <p:nvPr userDrawn="1"/>
        </p:nvSpPr>
        <p:spPr bwMode="auto">
          <a:xfrm>
            <a:off x="5777447" y="2632894"/>
            <a:ext cx="1105804" cy="1130370"/>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Freeform 237">
            <a:extLst>
              <a:ext uri="{FF2B5EF4-FFF2-40B4-BE49-F238E27FC236}">
                <a16:creationId xmlns:a16="http://schemas.microsoft.com/office/drawing/2014/main" id="{D61B95A5-97A8-4AB1-B8C7-CE1A91451E2D}"/>
              </a:ext>
            </a:extLst>
          </p:cNvPr>
          <p:cNvSpPr>
            <a:spLocks noEditPoints="1"/>
          </p:cNvSpPr>
          <p:nvPr userDrawn="1"/>
        </p:nvSpPr>
        <p:spPr bwMode="auto">
          <a:xfrm>
            <a:off x="9598238" y="2633008"/>
            <a:ext cx="1104483" cy="1129019"/>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TextBox 7">
            <a:extLst>
              <a:ext uri="{FF2B5EF4-FFF2-40B4-BE49-F238E27FC236}">
                <a16:creationId xmlns:a16="http://schemas.microsoft.com/office/drawing/2014/main" id="{BE0F856A-813A-45DB-8D7E-FF63D4FD223C}"/>
              </a:ext>
            </a:extLst>
          </p:cNvPr>
          <p:cNvSpPr txBox="1"/>
          <p:nvPr userDrawn="1"/>
        </p:nvSpPr>
        <p:spPr>
          <a:xfrm>
            <a:off x="439658" y="4013697"/>
            <a:ext cx="3518347" cy="646331"/>
          </a:xfrm>
          <a:prstGeom prst="rect">
            <a:avLst/>
          </a:prstGeom>
          <a:noFill/>
        </p:spPr>
        <p:txBody>
          <a:bodyPr wrap="square" rtlCol="0">
            <a:spAutoFit/>
          </a:bodyPr>
          <a:lstStyle/>
          <a:p>
            <a:pPr algn="ctr"/>
            <a:r>
              <a:rPr lang="en-US" sz="3600">
                <a:solidFill>
                  <a:srgbClr val="F6DE55"/>
                </a:solidFill>
                <a:latin typeface="+mj-lt"/>
              </a:rPr>
              <a:t>address</a:t>
            </a:r>
            <a:endParaRPr lang="uk-UA" sz="3600">
              <a:solidFill>
                <a:srgbClr val="F6DE55"/>
              </a:solidFill>
              <a:latin typeface="+mj-lt"/>
            </a:endParaRPr>
          </a:p>
        </p:txBody>
      </p:sp>
      <p:sp>
        <p:nvSpPr>
          <p:cNvPr id="9" name="TextBox 8">
            <a:extLst>
              <a:ext uri="{FF2B5EF4-FFF2-40B4-BE49-F238E27FC236}">
                <a16:creationId xmlns:a16="http://schemas.microsoft.com/office/drawing/2014/main" id="{58C2BC7E-F8AD-4619-AD37-B73831C0E281}"/>
              </a:ext>
            </a:extLst>
          </p:cNvPr>
          <p:cNvSpPr txBox="1"/>
          <p:nvPr userDrawn="1"/>
        </p:nvSpPr>
        <p:spPr>
          <a:xfrm>
            <a:off x="163692" y="4706093"/>
            <a:ext cx="4070280" cy="1200329"/>
          </a:xfrm>
          <a:prstGeom prst="rect">
            <a:avLst/>
          </a:prstGeom>
          <a:noFill/>
        </p:spPr>
        <p:txBody>
          <a:bodyPr wrap="square" rtlCol="0">
            <a:spAutoFit/>
          </a:bodyPr>
          <a:lstStyle/>
          <a:p>
            <a:pPr algn="ctr">
              <a:lnSpc>
                <a:spcPct val="100000"/>
              </a:lnSpc>
            </a:pPr>
            <a:r>
              <a:rPr lang="en-US" sz="2400">
                <a:solidFill>
                  <a:schemeClr val="bg1"/>
                </a:solidFill>
                <a:latin typeface="Arial" panose="020B0604020202020204" pitchFamily="34" charset="0"/>
                <a:cs typeface="Arial" panose="020B0604020202020204" pitchFamily="34" charset="0"/>
              </a:rPr>
              <a:t>11400 Rockville Pike, </a:t>
            </a:r>
          </a:p>
          <a:p>
            <a:pPr algn="ctr">
              <a:lnSpc>
                <a:spcPct val="100000"/>
              </a:lnSpc>
            </a:pPr>
            <a:r>
              <a:rPr lang="en-US" sz="2400">
                <a:solidFill>
                  <a:schemeClr val="bg1"/>
                </a:solidFill>
                <a:latin typeface="Arial" panose="020B0604020202020204" pitchFamily="34" charset="0"/>
                <a:cs typeface="Arial" panose="020B0604020202020204" pitchFamily="34" charset="0"/>
              </a:rPr>
              <a:t>Suite #200</a:t>
            </a:r>
          </a:p>
          <a:p>
            <a:pPr algn="ctr">
              <a:lnSpc>
                <a:spcPct val="100000"/>
              </a:lnSpc>
            </a:pPr>
            <a:r>
              <a:rPr lang="en-US" sz="2400">
                <a:solidFill>
                  <a:schemeClr val="bg1"/>
                </a:solidFill>
                <a:latin typeface="Arial" panose="020B0604020202020204" pitchFamily="34" charset="0"/>
                <a:cs typeface="Arial" panose="020B0604020202020204" pitchFamily="34" charset="0"/>
              </a:rPr>
              <a:t>Rockville, MD 20852</a:t>
            </a:r>
            <a:endParaRPr lang="uk-UA" sz="24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792014-075D-4735-AFC2-BA1E12CEABFB}"/>
              </a:ext>
            </a:extLst>
          </p:cNvPr>
          <p:cNvSpPr txBox="1"/>
          <p:nvPr userDrawn="1"/>
        </p:nvSpPr>
        <p:spPr>
          <a:xfrm>
            <a:off x="4501549"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phone</a:t>
            </a:r>
            <a:endParaRPr lang="uk-UA" sz="3600">
              <a:solidFill>
                <a:srgbClr val="F6DE55"/>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C100198-B65B-486D-A370-CA76CCC0B098}"/>
              </a:ext>
            </a:extLst>
          </p:cNvPr>
          <p:cNvSpPr txBox="1"/>
          <p:nvPr userDrawn="1"/>
        </p:nvSpPr>
        <p:spPr>
          <a:xfrm>
            <a:off x="4501549" y="4707330"/>
            <a:ext cx="3657600" cy="830997"/>
          </a:xfrm>
          <a:prstGeom prst="rect">
            <a:avLst/>
          </a:prstGeom>
          <a:noFill/>
        </p:spPr>
        <p:txBody>
          <a:bodyPr wrap="square" rtlCol="0">
            <a:spAutoFit/>
          </a:bodyPr>
          <a:lstStyle/>
          <a:p>
            <a:pPr algn="ctr">
              <a:lnSpc>
                <a:spcPct val="100000"/>
              </a:lnSpc>
            </a:pPr>
            <a:r>
              <a:rPr lang="en-US" sz="2400">
                <a:solidFill>
                  <a:schemeClr val="bg1"/>
                </a:solidFill>
              </a:rPr>
              <a:t>Phone: 301-656-3920</a:t>
            </a:r>
          </a:p>
          <a:p>
            <a:pPr algn="ctr">
              <a:lnSpc>
                <a:spcPct val="100000"/>
              </a:lnSpc>
            </a:pPr>
            <a:r>
              <a:rPr lang="en-US" sz="2400">
                <a:solidFill>
                  <a:schemeClr val="bg1"/>
                </a:solidFill>
              </a:rPr>
              <a:t>Fax: 301-656-3815</a:t>
            </a:r>
          </a:p>
        </p:txBody>
      </p:sp>
      <p:sp>
        <p:nvSpPr>
          <p:cNvPr id="12" name="TextBox 11">
            <a:extLst>
              <a:ext uri="{FF2B5EF4-FFF2-40B4-BE49-F238E27FC236}">
                <a16:creationId xmlns:a16="http://schemas.microsoft.com/office/drawing/2014/main" id="{16C330A5-91C4-4912-8FA3-92D7BD32565B}"/>
              </a:ext>
            </a:extLst>
          </p:cNvPr>
          <p:cNvSpPr txBox="1"/>
          <p:nvPr userDrawn="1"/>
        </p:nvSpPr>
        <p:spPr>
          <a:xfrm>
            <a:off x="8426726"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online</a:t>
            </a:r>
            <a:endParaRPr lang="uk-UA" sz="3600">
              <a:solidFill>
                <a:srgbClr val="F6DE5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2B9ED58-6BAC-4200-98B5-6BBDC22D3F32}"/>
              </a:ext>
            </a:extLst>
          </p:cNvPr>
          <p:cNvSpPr txBox="1"/>
          <p:nvPr userDrawn="1"/>
        </p:nvSpPr>
        <p:spPr>
          <a:xfrm>
            <a:off x="8361363" y="4544978"/>
            <a:ext cx="3872948" cy="577850"/>
          </a:xfrm>
          <a:prstGeom prst="rect">
            <a:avLst/>
          </a:prstGeom>
          <a:noFill/>
        </p:spPr>
        <p:txBody>
          <a:bodyPr wrap="square" rtlCol="0">
            <a:spAutoFit/>
          </a:bodyPr>
          <a:lstStyle/>
          <a:p>
            <a:pPr algn="ctr">
              <a:lnSpc>
                <a:spcPct val="150000"/>
              </a:lnSpc>
            </a:pPr>
            <a:r>
              <a:rPr lang="en-US" sz="2400">
                <a:solidFill>
                  <a:schemeClr val="bg1"/>
                </a:solidFill>
              </a:rPr>
              <a:t>www.ASAM.org</a:t>
            </a:r>
          </a:p>
        </p:txBody>
      </p:sp>
    </p:spTree>
    <p:extLst>
      <p:ext uri="{BB962C8B-B14F-4D97-AF65-F5344CB8AC3E}">
        <p14:creationId xmlns:p14="http://schemas.microsoft.com/office/powerpoint/2010/main" val="31618583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F323-982D-4B1D-843C-360D87ADD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B3A04D-BF29-4AA4-B56E-FA1C22998C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3AB00D-551A-452A-9FBD-24748BCD480F}"/>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5" name="Footer Placeholder 4">
            <a:extLst>
              <a:ext uri="{FF2B5EF4-FFF2-40B4-BE49-F238E27FC236}">
                <a16:creationId xmlns:a16="http://schemas.microsoft.com/office/drawing/2014/main" id="{94264CF5-65C3-42B2-85CB-147884103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3D1BD-CBF8-4DD7-846A-8E9657C1A894}"/>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1605831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D91E-8BF8-43AF-A451-9950223F9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BB2798-7571-4307-A993-8E6D1894F2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98B6B-B2F8-48AD-B07D-699B8679D789}"/>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5" name="Footer Placeholder 4">
            <a:extLst>
              <a:ext uri="{FF2B5EF4-FFF2-40B4-BE49-F238E27FC236}">
                <a16:creationId xmlns:a16="http://schemas.microsoft.com/office/drawing/2014/main" id="{BDF9EDEB-F8D3-4B64-A282-D10BFC9E0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691DA-5659-4AA5-B582-9FAAB278EC9D}"/>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13724254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0610-DD7B-454A-8CB3-964EA4227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083180-1075-43A7-8B36-D35A998C89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A90D00-F077-4AD5-9FC3-C6014797DD00}"/>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5" name="Footer Placeholder 4">
            <a:extLst>
              <a:ext uri="{FF2B5EF4-FFF2-40B4-BE49-F238E27FC236}">
                <a16:creationId xmlns:a16="http://schemas.microsoft.com/office/drawing/2014/main" id="{4198DA20-E0AA-46D9-85FA-8B0BDF290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F4524-F251-470E-AA4E-69013408FD42}"/>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12765783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075F-E1B1-4A34-A559-361A6C2567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63EBA6-18B3-447C-A481-FDC34B1046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5146A8-C766-443B-8809-45D1A0E4AC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4F1225-4E02-47FD-8559-A0425EFECBE0}"/>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6" name="Footer Placeholder 5">
            <a:extLst>
              <a:ext uri="{FF2B5EF4-FFF2-40B4-BE49-F238E27FC236}">
                <a16:creationId xmlns:a16="http://schemas.microsoft.com/office/drawing/2014/main" id="{EA0D6438-005E-44B4-B9D9-8CC069C42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1B654-0585-4EE7-B7C9-EB014EB14814}"/>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38999709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BF7A-32B5-469A-BDFB-68E0362424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638979-5D05-4D5D-9AD0-E835CBC07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30E6A6-F701-49CB-8082-C32828954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379E1A-C7E4-46D6-8015-4BA54DDF5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8DCB3-307F-413C-A413-1B737885A1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2D5ED-3E6A-4AD1-A123-9AA6EF471A14}"/>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8" name="Footer Placeholder 7">
            <a:extLst>
              <a:ext uri="{FF2B5EF4-FFF2-40B4-BE49-F238E27FC236}">
                <a16:creationId xmlns:a16="http://schemas.microsoft.com/office/drawing/2014/main" id="{771296F1-ED97-47B3-9281-C340E049FC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CEC50E-EE60-48DD-A499-BE88C5900A5C}"/>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352026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465F-7E31-49FE-924B-4971CCB150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D3E0CF-51C3-484D-9623-315DB868C8D4}"/>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4" name="Footer Placeholder 3">
            <a:extLst>
              <a:ext uri="{FF2B5EF4-FFF2-40B4-BE49-F238E27FC236}">
                <a16:creationId xmlns:a16="http://schemas.microsoft.com/office/drawing/2014/main" id="{471D961D-80F4-4D91-8270-7898C57F15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264835-895D-418E-AD65-343A17DEB9CE}"/>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42476237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2F2F6-BFAD-477C-9377-E6CBDB36B492}"/>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3" name="Footer Placeholder 2">
            <a:extLst>
              <a:ext uri="{FF2B5EF4-FFF2-40B4-BE49-F238E27FC236}">
                <a16:creationId xmlns:a16="http://schemas.microsoft.com/office/drawing/2014/main" id="{BA593794-AB90-4721-988B-BBE9901750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38BA31-FAC5-4324-9DCE-7691C989F1BE}"/>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17043019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FA50-D1FC-4E18-8638-7FECAFF8E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E9CA16-280F-46C5-BA8E-777A88BF06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857D9B-6CFF-4153-9E60-9C9DA8164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0AFBE-4061-441E-9242-AB1195999166}"/>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6" name="Footer Placeholder 5">
            <a:extLst>
              <a:ext uri="{FF2B5EF4-FFF2-40B4-BE49-F238E27FC236}">
                <a16:creationId xmlns:a16="http://schemas.microsoft.com/office/drawing/2014/main" id="{488C53D5-1086-4E9B-9698-21DC6A106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4F2DA-391A-4EF5-B834-CEF6DE5FD247}"/>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4258390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sitting at a desk&#10;&#10;Description automatically generated">
            <a:extLst>
              <a:ext uri="{FF2B5EF4-FFF2-40B4-BE49-F238E27FC236}">
                <a16:creationId xmlns:a16="http://schemas.microsoft.com/office/drawing/2014/main" id="{3AE3BAC2-F42C-4D54-BD22-2A658D5605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8" t="-660" r="34049"/>
          <a:stretch/>
        </p:blipFill>
        <p:spPr>
          <a:xfrm>
            <a:off x="5788234" y="-75414"/>
            <a:ext cx="6403766" cy="6999401"/>
          </a:xfrm>
          <a:prstGeom prst="rect">
            <a:avLst/>
          </a:prstGeom>
        </p:spPr>
      </p:pic>
    </p:spTree>
    <p:custDataLst>
      <p:tags r:id="rId1"/>
    </p:custDataLst>
    <p:extLst>
      <p:ext uri="{BB962C8B-B14F-4D97-AF65-F5344CB8AC3E}">
        <p14:creationId xmlns:p14="http://schemas.microsoft.com/office/powerpoint/2010/main" val="37605204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F415-A023-4481-8E45-BB40D02FC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69015-CDA8-483A-8960-6133F8B5E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1E4C1-0475-41AA-B622-38540A85A7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344A3-D7A2-484F-806A-7ACC9A543D09}"/>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6" name="Footer Placeholder 5">
            <a:extLst>
              <a:ext uri="{FF2B5EF4-FFF2-40B4-BE49-F238E27FC236}">
                <a16:creationId xmlns:a16="http://schemas.microsoft.com/office/drawing/2014/main" id="{0CC12A5E-01E9-4195-98E2-89515A1DA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64778-A112-4329-AAE4-095F8D34143B}"/>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11634595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58C3-3FF0-4897-A005-93450B02AA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23B75-7642-43D6-9827-D97F75367E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19076-13D4-4A4A-B72D-B9F0CE1882A6}"/>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5" name="Footer Placeholder 4">
            <a:extLst>
              <a:ext uri="{FF2B5EF4-FFF2-40B4-BE49-F238E27FC236}">
                <a16:creationId xmlns:a16="http://schemas.microsoft.com/office/drawing/2014/main" id="{C4F477B3-7214-4899-8A26-F211B2781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5758E-5143-48AB-80D4-FFDF679F0733}"/>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26948195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F7049-E7AF-4186-8CDD-3A966B772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CD5D2-14BF-4676-9183-9E8704507D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F69F9-81CD-4C23-89D3-134CB05BA4F1}"/>
              </a:ext>
            </a:extLst>
          </p:cNvPr>
          <p:cNvSpPr>
            <a:spLocks noGrp="1"/>
          </p:cNvSpPr>
          <p:nvPr>
            <p:ph type="dt" sz="half" idx="10"/>
          </p:nvPr>
        </p:nvSpPr>
        <p:spPr/>
        <p:txBody>
          <a:bodyPr/>
          <a:lstStyle/>
          <a:p>
            <a:fld id="{163F11B8-979D-4890-A212-9823334551C0}" type="datetimeFigureOut">
              <a:rPr lang="en-US" smtClean="0"/>
              <a:t>6/1/2020</a:t>
            </a:fld>
            <a:endParaRPr lang="en-US"/>
          </a:p>
        </p:txBody>
      </p:sp>
      <p:sp>
        <p:nvSpPr>
          <p:cNvPr id="5" name="Footer Placeholder 4">
            <a:extLst>
              <a:ext uri="{FF2B5EF4-FFF2-40B4-BE49-F238E27FC236}">
                <a16:creationId xmlns:a16="http://schemas.microsoft.com/office/drawing/2014/main" id="{5F1C09E5-F093-4F0D-9C2B-A74D5BBC6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CB0C5-F86F-4C5A-AA34-3597AB93057A}"/>
              </a:ext>
            </a:extLst>
          </p:cNvPr>
          <p:cNvSpPr>
            <a:spLocks noGrp="1"/>
          </p:cNvSpPr>
          <p:nvPr>
            <p:ph type="sldNum" sz="quarter" idx="12"/>
          </p:nvPr>
        </p:nvSpPr>
        <p:spPr/>
        <p:txBody>
          <a:bodyPr/>
          <a:lstStyle/>
          <a:p>
            <a:fld id="{9AF33040-4E42-4BE7-8DB0-E9975ED57B8F}" type="slidenum">
              <a:rPr lang="en-US" smtClean="0"/>
              <a:t>‹#›</a:t>
            </a:fld>
            <a:endParaRPr lang="en-US"/>
          </a:p>
        </p:txBody>
      </p:sp>
    </p:spTree>
    <p:extLst>
      <p:ext uri="{BB962C8B-B14F-4D97-AF65-F5344CB8AC3E}">
        <p14:creationId xmlns:p14="http://schemas.microsoft.com/office/powerpoint/2010/main" val="34412891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7970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icture containing person, table, indoor, sitting&#10;&#10;Description automatically generated">
            <a:extLst>
              <a:ext uri="{FF2B5EF4-FFF2-40B4-BE49-F238E27FC236}">
                <a16:creationId xmlns:a16="http://schemas.microsoft.com/office/drawing/2014/main" id="{D8F0693D-B534-478D-9EE5-FFD39D95C0A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817" r="19910" b="1482"/>
          <a:stretch/>
        </p:blipFill>
        <p:spPr>
          <a:xfrm>
            <a:off x="5689599" y="0"/>
            <a:ext cx="6502401" cy="6858000"/>
          </a:xfrm>
          <a:prstGeom prst="rect">
            <a:avLst/>
          </a:prstGeom>
        </p:spPr>
      </p:pic>
    </p:spTree>
    <p:custDataLst>
      <p:tags r:id="rId1"/>
    </p:custDataLst>
    <p:extLst>
      <p:ext uri="{BB962C8B-B14F-4D97-AF65-F5344CB8AC3E}">
        <p14:creationId xmlns:p14="http://schemas.microsoft.com/office/powerpoint/2010/main" val="286573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0D874-6575-404D-92AA-CA90D099C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718" y="2337110"/>
            <a:ext cx="9012564" cy="2183779"/>
          </a:xfrm>
          <a:prstGeom prst="rect">
            <a:avLst/>
          </a:prstGeom>
        </p:spPr>
      </p:pic>
    </p:spTree>
    <p:extLst>
      <p:ext uri="{BB962C8B-B14F-4D97-AF65-F5344CB8AC3E}">
        <p14:creationId xmlns:p14="http://schemas.microsoft.com/office/powerpoint/2010/main" val="2879728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using a computer&#10;&#10;Description automatically generated">
            <a:extLst>
              <a:ext uri="{FF2B5EF4-FFF2-40B4-BE49-F238E27FC236}">
                <a16:creationId xmlns:a16="http://schemas.microsoft.com/office/drawing/2014/main" id="{798D1397-BF79-433F-A1ED-C78FE1E09A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58" t="112" r="24564"/>
          <a:stretch/>
        </p:blipFill>
        <p:spPr>
          <a:xfrm>
            <a:off x="5837382" y="0"/>
            <a:ext cx="6428509" cy="6875236"/>
          </a:xfrm>
          <a:prstGeom prst="rect">
            <a:avLst/>
          </a:prstGeom>
        </p:spPr>
      </p:pic>
    </p:spTree>
    <p:custDataLst>
      <p:tags r:id="rId1"/>
    </p:custDataLst>
    <p:extLst>
      <p:ext uri="{BB962C8B-B14F-4D97-AF65-F5344CB8AC3E}">
        <p14:creationId xmlns:p14="http://schemas.microsoft.com/office/powerpoint/2010/main" val="4255088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231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F6C78F1F-23A0-4E5A-9181-7AB59DB67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93" t="9846" r="31524" b="1"/>
          <a:stretch/>
        </p:blipFill>
        <p:spPr>
          <a:xfrm>
            <a:off x="0" y="0"/>
            <a:ext cx="4620532"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ECA813C8-AF31-4313-BECD-FD6FB3A944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
        <p:nvSpPr>
          <p:cNvPr id="13" name="Text Placeholder 15">
            <a:extLst>
              <a:ext uri="{FF2B5EF4-FFF2-40B4-BE49-F238E27FC236}">
                <a16:creationId xmlns:a16="http://schemas.microsoft.com/office/drawing/2014/main" id="{18FB8B4E-16B5-4BB9-9983-C849185C1349}"/>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5">
            <a:extLst>
              <a:ext uri="{FF2B5EF4-FFF2-40B4-BE49-F238E27FC236}">
                <a16:creationId xmlns:a16="http://schemas.microsoft.com/office/drawing/2014/main" id="{0DC6B0FD-076E-4FA1-A1EC-7B993F7EEA0B}"/>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15" name="Straight Connector 14">
            <a:extLst>
              <a:ext uri="{FF2B5EF4-FFF2-40B4-BE49-F238E27FC236}">
                <a16:creationId xmlns:a16="http://schemas.microsoft.com/office/drawing/2014/main" id="{BBF82AEE-A657-4912-945C-0D223D749251}"/>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874DB5C0-A476-4922-B593-0480F84E0B99}"/>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4119861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798495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73333" y="0"/>
            <a:ext cx="6096000"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996560" y="2259026"/>
            <a:ext cx="3930010" cy="914400"/>
          </a:xfrm>
          <a:prstGeom prst="rect">
            <a:avLst/>
          </a:prstGeom>
        </p:spPr>
        <p:txBody>
          <a:bodyPr anchor="ct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a:t>SUBTITLE</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3794078"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0" y="2294885"/>
            <a:ext cx="3794077"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4" name="Text Placeholder 9">
            <a:extLst>
              <a:ext uri="{FF2B5EF4-FFF2-40B4-BE49-F238E27FC236}">
                <a16:creationId xmlns:a16="http://schemas.microsoft.com/office/drawing/2014/main" id="{6D1805A8-4E82-4C50-A00D-4BC120CD4104}"/>
              </a:ext>
            </a:extLst>
          </p:cNvPr>
          <p:cNvSpPr>
            <a:spLocks noGrp="1"/>
          </p:cNvSpPr>
          <p:nvPr>
            <p:ph type="body" sz="quarter" idx="21" hasCustomPrompt="1"/>
          </p:nvPr>
        </p:nvSpPr>
        <p:spPr>
          <a:xfrm>
            <a:off x="800145" y="3211559"/>
            <a:ext cx="4322839" cy="1421854"/>
          </a:xfrm>
          <a:prstGeom prst="rect">
            <a:avLst/>
          </a:prstGeom>
        </p:spPr>
        <p:txBody>
          <a:bodyPr/>
          <a:lstStyle>
            <a:lvl1pPr marL="0" indent="0" algn="ctr">
              <a:buNone/>
              <a:defRPr sz="11500">
                <a:solidFill>
                  <a:schemeClr val="bg1"/>
                </a:solidFill>
                <a:latin typeface="Arial" panose="020B0604020202020204" pitchFamily="34" charset="0"/>
                <a:cs typeface="Arial" panose="020B0604020202020204" pitchFamily="34" charset="0"/>
              </a:defRPr>
            </a:lvl1pPr>
          </a:lstStyle>
          <a:p>
            <a:pPr lvl="0"/>
            <a:r>
              <a:rPr lang="en-US"/>
              <a:t>TITLE</a:t>
            </a:r>
          </a:p>
        </p:txBody>
      </p:sp>
      <p:pic>
        <p:nvPicPr>
          <p:cNvPr id="24" name="Picture 23" descr="A close up of a logo&#10;&#10;Description automatically generated">
            <a:extLst>
              <a:ext uri="{FF2B5EF4-FFF2-40B4-BE49-F238E27FC236}">
                <a16:creationId xmlns:a16="http://schemas.microsoft.com/office/drawing/2014/main" id="{B04B4FE6-5C1F-4567-B853-F21DFE761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558" y="5711020"/>
            <a:ext cx="990592" cy="1028829"/>
          </a:xfrm>
          <a:prstGeom prst="rect">
            <a:avLst/>
          </a:prstGeom>
        </p:spPr>
      </p:pic>
    </p:spTree>
    <p:extLst>
      <p:ext uri="{BB962C8B-B14F-4D97-AF65-F5344CB8AC3E}">
        <p14:creationId xmlns:p14="http://schemas.microsoft.com/office/powerpoint/2010/main" val="2617915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0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9BA639C7-00B4-4BFD-A95C-20D16E2D8B0E}"/>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287300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2198705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01015B65-2548-48AF-9A4B-79BF68AECF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45" t="3018" r="20386" b="48"/>
          <a:stretch/>
        </p:blipFill>
        <p:spPr>
          <a:xfrm>
            <a:off x="7571467" y="0"/>
            <a:ext cx="4620533" cy="6870988"/>
          </a:xfrm>
          <a:prstGeom prst="rect">
            <a:avLst/>
          </a:prstGeom>
        </p:spPr>
      </p:pic>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116754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093096" y="105969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093096" y="1788141"/>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093096" y="2643957"/>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8" name="Picture 7" descr="A person wearing a white shirt&#10;&#10;Description automatically generated">
            <a:extLst>
              <a:ext uri="{FF2B5EF4-FFF2-40B4-BE49-F238E27FC236}">
                <a16:creationId xmlns:a16="http://schemas.microsoft.com/office/drawing/2014/main" id="{ECA6BBC0-D5FB-4B67-A098-9DAA929716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87" t="444" r="36563" b="-78"/>
          <a:stretch/>
        </p:blipFill>
        <p:spPr>
          <a:xfrm>
            <a:off x="7571466" y="0"/>
            <a:ext cx="4620533" cy="6858000"/>
          </a:xfrm>
          <a:prstGeom prst="rect">
            <a:avLst/>
          </a:prstGeom>
        </p:spPr>
      </p:pic>
    </p:spTree>
    <p:extLst>
      <p:ext uri="{BB962C8B-B14F-4D97-AF65-F5344CB8AC3E}">
        <p14:creationId xmlns:p14="http://schemas.microsoft.com/office/powerpoint/2010/main" val="1242222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rgbClr val="0EABF8"/>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48718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E14D6-BC35-4C39-BB57-D89EB7EB2A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04" t="14822" r="17833" b="32477"/>
          <a:stretch/>
        </p:blipFill>
        <p:spPr>
          <a:xfrm>
            <a:off x="991362" y="2500884"/>
            <a:ext cx="10209275" cy="1856232"/>
          </a:xfrm>
          <a:prstGeom prst="rect">
            <a:avLst/>
          </a:prstGeom>
        </p:spPr>
      </p:pic>
    </p:spTree>
    <p:extLst>
      <p:ext uri="{BB962C8B-B14F-4D97-AF65-F5344CB8AC3E}">
        <p14:creationId xmlns:p14="http://schemas.microsoft.com/office/powerpoint/2010/main" val="71142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98EF8F81-3586-4A01-8143-790C8F8A80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707" t="183" r="6335" b="-183"/>
          <a:stretch/>
        </p:blipFill>
        <p:spPr>
          <a:xfrm>
            <a:off x="7571465" y="0"/>
            <a:ext cx="4620535" cy="6858000"/>
          </a:xfrm>
          <a:prstGeom prst="rect">
            <a:avLst/>
          </a:prstGeom>
        </p:spPr>
      </p:pic>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Freeform 70">
            <a:extLst>
              <a:ext uri="{FF2B5EF4-FFF2-40B4-BE49-F238E27FC236}">
                <a16:creationId xmlns:a16="http://schemas.microsoft.com/office/drawing/2014/main" id="{69F330CF-2CC4-4BF4-AA12-6AD17B3DAFAB}"/>
              </a:ext>
            </a:extLst>
          </p:cNvPr>
          <p:cNvSpPr>
            <a:spLocks noEditPoints="1"/>
          </p:cNvSpPr>
          <p:nvPr userDrawn="1"/>
        </p:nvSpPr>
        <p:spPr bwMode="auto">
          <a:xfrm>
            <a:off x="1189637" y="1833558"/>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Freeform 70">
            <a:extLst>
              <a:ext uri="{FF2B5EF4-FFF2-40B4-BE49-F238E27FC236}">
                <a16:creationId xmlns:a16="http://schemas.microsoft.com/office/drawing/2014/main" id="{DDCDBA85-D516-4389-B936-E97A305F48C2}"/>
              </a:ext>
            </a:extLst>
          </p:cNvPr>
          <p:cNvSpPr>
            <a:spLocks noEditPoints="1"/>
          </p:cNvSpPr>
          <p:nvPr userDrawn="1"/>
        </p:nvSpPr>
        <p:spPr bwMode="auto">
          <a:xfrm>
            <a:off x="1235497" y="3752567"/>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3723607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pic>
        <p:nvPicPr>
          <p:cNvPr id="12" name="Picture 11" descr="A couple of people that are talking to each other&#10;&#10;Description automatically generated">
            <a:extLst>
              <a:ext uri="{FF2B5EF4-FFF2-40B4-BE49-F238E27FC236}">
                <a16:creationId xmlns:a16="http://schemas.microsoft.com/office/drawing/2014/main" id="{3C616094-22E3-416F-A752-5932599919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26" r="19630" b="1051"/>
          <a:stretch/>
        </p:blipFill>
        <p:spPr>
          <a:xfrm>
            <a:off x="7571465" y="0"/>
            <a:ext cx="4620535" cy="6858000"/>
          </a:xfrm>
          <a:prstGeom prst="rect">
            <a:avLst/>
          </a:prstGeom>
        </p:spPr>
      </p:pic>
      <p:sp>
        <p:nvSpPr>
          <p:cNvPr id="14" name="Oval 13">
            <a:extLst>
              <a:ext uri="{FF2B5EF4-FFF2-40B4-BE49-F238E27FC236}">
                <a16:creationId xmlns:a16="http://schemas.microsoft.com/office/drawing/2014/main" id="{B0ACB60E-B8DE-4A4C-B416-A1890945E955}"/>
              </a:ext>
            </a:extLst>
          </p:cNvPr>
          <p:cNvSpPr/>
          <p:nvPr userDrawn="1"/>
        </p:nvSpPr>
        <p:spPr>
          <a:xfrm>
            <a:off x="1235497" y="1889348"/>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Freeform 28">
            <a:extLst>
              <a:ext uri="{FF2B5EF4-FFF2-40B4-BE49-F238E27FC236}">
                <a16:creationId xmlns:a16="http://schemas.microsoft.com/office/drawing/2014/main" id="{AF1094DF-CC92-44C7-AF19-09A6E494E37A}"/>
              </a:ext>
            </a:extLst>
          </p:cNvPr>
          <p:cNvSpPr>
            <a:spLocks/>
          </p:cNvSpPr>
          <p:nvPr userDrawn="1"/>
        </p:nvSpPr>
        <p:spPr bwMode="auto">
          <a:xfrm>
            <a:off x="1405405" y="2125545"/>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
        <p:nvSpPr>
          <p:cNvPr id="16" name="Oval 15">
            <a:extLst>
              <a:ext uri="{FF2B5EF4-FFF2-40B4-BE49-F238E27FC236}">
                <a16:creationId xmlns:a16="http://schemas.microsoft.com/office/drawing/2014/main" id="{0C847519-99ED-4481-91FC-65248C61377C}"/>
              </a:ext>
            </a:extLst>
          </p:cNvPr>
          <p:cNvSpPr/>
          <p:nvPr userDrawn="1"/>
        </p:nvSpPr>
        <p:spPr>
          <a:xfrm>
            <a:off x="1235497" y="3808357"/>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Freeform 28">
            <a:extLst>
              <a:ext uri="{FF2B5EF4-FFF2-40B4-BE49-F238E27FC236}">
                <a16:creationId xmlns:a16="http://schemas.microsoft.com/office/drawing/2014/main" id="{3C680B57-56E8-4E4E-B310-C12E46F15ABF}"/>
              </a:ext>
            </a:extLst>
          </p:cNvPr>
          <p:cNvSpPr>
            <a:spLocks/>
          </p:cNvSpPr>
          <p:nvPr userDrawn="1"/>
        </p:nvSpPr>
        <p:spPr bwMode="auto">
          <a:xfrm>
            <a:off x="1405405" y="4044554"/>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36150057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250" fill="hold"/>
                                            <p:tgtEl>
                                              <p:spTgt spid="15"/>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125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14:bounceEnd="80000">
                                          <p:cBhvr additive="base">
                                            <p:cTn id="19" dur="125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0-#ppt_w/2"/>
                                              </p:val>
                                            </p:tav>
                                            <p:tav tm="100000">
                                              <p:val>
                                                <p:strVal val="#ppt_x"/>
                                              </p:val>
                                            </p:tav>
                                          </p:tavLst>
                                        </p:anim>
                                        <p:anim calcmode="lin" valueType="num">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0-#ppt_w/2"/>
                                              </p:val>
                                            </p:tav>
                                            <p:tav tm="100000">
                                              <p:val>
                                                <p:strVal val="#ppt_x"/>
                                              </p:val>
                                            </p:tav>
                                          </p:tavLst>
                                        </p:anim>
                                        <p:anim calcmode="lin" valueType="num">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large white building&#10;&#10;Description automatically generated">
            <a:extLst>
              <a:ext uri="{FF2B5EF4-FFF2-40B4-BE49-F238E27FC236}">
                <a16:creationId xmlns:a16="http://schemas.microsoft.com/office/drawing/2014/main" id="{5F02EBE7-F0F7-4BC6-82E2-CC98665319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52" t="62" r="38068" b="-2"/>
          <a:stretch/>
        </p:blipFill>
        <p:spPr>
          <a:xfrm>
            <a:off x="7571464" y="1"/>
            <a:ext cx="4620535" cy="6858000"/>
          </a:xfrm>
          <a:prstGeom prst="rect">
            <a:avLst/>
          </a:prstGeom>
        </p:spPr>
      </p:pic>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2294246" y="2503734"/>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408082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E9E0DB48-68DC-4B37-B1B8-67C6BB7F70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10" r="18659"/>
          <a:stretch/>
        </p:blipFill>
        <p:spPr>
          <a:xfrm>
            <a:off x="7571464" y="0"/>
            <a:ext cx="4620536" cy="6865369"/>
          </a:xfrm>
          <a:prstGeom prst="rect">
            <a:avLst/>
          </a:prstGeom>
        </p:spPr>
      </p:pic>
      <p:sp>
        <p:nvSpPr>
          <p:cNvPr id="5" name="Text Placeholder 15">
            <a:extLst>
              <a:ext uri="{FF2B5EF4-FFF2-40B4-BE49-F238E27FC236}">
                <a16:creationId xmlns:a16="http://schemas.microsoft.com/office/drawing/2014/main" id="{6C772153-2029-41DE-A154-F1D9243A2622}"/>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89114FE0-6D1E-40A7-BB29-AD782D048810}"/>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04813989-273A-4570-B8C6-6C500F280CD6}"/>
              </a:ext>
            </a:extLst>
          </p:cNvPr>
          <p:cNvSpPr>
            <a:spLocks noGrp="1"/>
          </p:cNvSpPr>
          <p:nvPr>
            <p:ph type="body" sz="quarter" idx="14" hasCustomPrompt="1"/>
          </p:nvPr>
        </p:nvSpPr>
        <p:spPr>
          <a:xfrm>
            <a:off x="1399483" y="2180350"/>
            <a:ext cx="4748796" cy="355171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Nunc </a:t>
            </a:r>
            <a:r>
              <a:rPr lang="en-US" err="1"/>
              <a:t>viverra</a:t>
            </a:r>
            <a:r>
              <a:rPr lang="en-US"/>
              <a:t> </a:t>
            </a:r>
            <a:r>
              <a:rPr lang="en-US" err="1"/>
              <a:t>imperdiet</a:t>
            </a:r>
            <a:r>
              <a:rPr lang="en-US"/>
              <a:t> </a:t>
            </a:r>
            <a:r>
              <a:rPr lang="en-US" err="1"/>
              <a:t>enim</a:t>
            </a:r>
            <a:r>
              <a:rPr lang="en-US"/>
              <a:t>. </a:t>
            </a:r>
          </a:p>
        </p:txBody>
      </p:sp>
    </p:spTree>
    <p:extLst>
      <p:ext uri="{BB962C8B-B14F-4D97-AF65-F5344CB8AC3E}">
        <p14:creationId xmlns:p14="http://schemas.microsoft.com/office/powerpoint/2010/main" val="1334896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56F6FFC-02F0-41A4-AF9D-FDF90E3AAFE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4" name="Picture 3" descr="A picture containing person, indoor, man, looking&#10;&#10;Description automatically generated">
            <a:extLst>
              <a:ext uri="{FF2B5EF4-FFF2-40B4-BE49-F238E27FC236}">
                <a16:creationId xmlns:a16="http://schemas.microsoft.com/office/drawing/2014/main" id="{405B52F1-2946-4F80-94EE-C503A9A2EF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4" r="30249" b="5448"/>
          <a:stretch/>
        </p:blipFill>
        <p:spPr>
          <a:xfrm>
            <a:off x="7571465" y="0"/>
            <a:ext cx="4620536" cy="6858000"/>
          </a:xfrm>
          <a:prstGeom prst="rect">
            <a:avLst/>
          </a:prstGeom>
        </p:spPr>
      </p:pic>
      <p:sp>
        <p:nvSpPr>
          <p:cNvPr id="9" name="Oval 8">
            <a:extLst>
              <a:ext uri="{FF2B5EF4-FFF2-40B4-BE49-F238E27FC236}">
                <a16:creationId xmlns:a16="http://schemas.microsoft.com/office/drawing/2014/main" id="{EBFFC0B9-95E8-4547-A49D-E1E2BB8F82D3}"/>
              </a:ext>
            </a:extLst>
          </p:cNvPr>
          <p:cNvSpPr/>
          <p:nvPr userDrawn="1"/>
        </p:nvSpPr>
        <p:spPr>
          <a:xfrm>
            <a:off x="743117" y="143647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Freeform 17">
            <a:extLst>
              <a:ext uri="{FF2B5EF4-FFF2-40B4-BE49-F238E27FC236}">
                <a16:creationId xmlns:a16="http://schemas.microsoft.com/office/drawing/2014/main" id="{6F2598FE-467F-49B6-A259-B79A0DFC3EF7}"/>
              </a:ext>
            </a:extLst>
          </p:cNvPr>
          <p:cNvSpPr>
            <a:spLocks noEditPoints="1"/>
          </p:cNvSpPr>
          <p:nvPr userDrawn="1"/>
        </p:nvSpPr>
        <p:spPr bwMode="auto">
          <a:xfrm>
            <a:off x="1022519" y="1651227"/>
            <a:ext cx="355595" cy="484900"/>
          </a:xfrm>
          <a:custGeom>
            <a:avLst/>
            <a:gdLst>
              <a:gd name="T0" fmla="*/ 64 w 128"/>
              <a:gd name="T1" fmla="*/ 104 h 176"/>
              <a:gd name="T2" fmla="*/ 48 w 128"/>
              <a:gd name="T3" fmla="*/ 120 h 176"/>
              <a:gd name="T4" fmla="*/ 52 w 128"/>
              <a:gd name="T5" fmla="*/ 131 h 176"/>
              <a:gd name="T6" fmla="*/ 52 w 128"/>
              <a:gd name="T7" fmla="*/ 132 h 176"/>
              <a:gd name="T8" fmla="*/ 64 w 128"/>
              <a:gd name="T9" fmla="*/ 144 h 176"/>
              <a:gd name="T10" fmla="*/ 76 w 128"/>
              <a:gd name="T11" fmla="*/ 132 h 176"/>
              <a:gd name="T12" fmla="*/ 76 w 128"/>
              <a:gd name="T13" fmla="*/ 131 h 176"/>
              <a:gd name="T14" fmla="*/ 80 w 128"/>
              <a:gd name="T15" fmla="*/ 120 h 176"/>
              <a:gd name="T16" fmla="*/ 64 w 128"/>
              <a:gd name="T17" fmla="*/ 104 h 176"/>
              <a:gd name="T18" fmla="*/ 68 w 128"/>
              <a:gd name="T19" fmla="*/ 127 h 176"/>
              <a:gd name="T20" fmla="*/ 68 w 128"/>
              <a:gd name="T21" fmla="*/ 132 h 176"/>
              <a:gd name="T22" fmla="*/ 64 w 128"/>
              <a:gd name="T23" fmla="*/ 136 h 176"/>
              <a:gd name="T24" fmla="*/ 60 w 128"/>
              <a:gd name="T25" fmla="*/ 132 h 176"/>
              <a:gd name="T26" fmla="*/ 60 w 128"/>
              <a:gd name="T27" fmla="*/ 127 h 176"/>
              <a:gd name="T28" fmla="*/ 56 w 128"/>
              <a:gd name="T29" fmla="*/ 120 h 176"/>
              <a:gd name="T30" fmla="*/ 64 w 128"/>
              <a:gd name="T31" fmla="*/ 112 h 176"/>
              <a:gd name="T32" fmla="*/ 72 w 128"/>
              <a:gd name="T33" fmla="*/ 120 h 176"/>
              <a:gd name="T34" fmla="*/ 68 w 128"/>
              <a:gd name="T35" fmla="*/ 127 h 176"/>
              <a:gd name="T36" fmla="*/ 112 w 128"/>
              <a:gd name="T37" fmla="*/ 72 h 176"/>
              <a:gd name="T38" fmla="*/ 112 w 128"/>
              <a:gd name="T39" fmla="*/ 48 h 176"/>
              <a:gd name="T40" fmla="*/ 64 w 128"/>
              <a:gd name="T41" fmla="*/ 0 h 176"/>
              <a:gd name="T42" fmla="*/ 16 w 128"/>
              <a:gd name="T43" fmla="*/ 48 h 176"/>
              <a:gd name="T44" fmla="*/ 16 w 128"/>
              <a:gd name="T45" fmla="*/ 72 h 176"/>
              <a:gd name="T46" fmla="*/ 0 w 128"/>
              <a:gd name="T47" fmla="*/ 88 h 176"/>
              <a:gd name="T48" fmla="*/ 0 w 128"/>
              <a:gd name="T49" fmla="*/ 160 h 176"/>
              <a:gd name="T50" fmla="*/ 16 w 128"/>
              <a:gd name="T51" fmla="*/ 176 h 176"/>
              <a:gd name="T52" fmla="*/ 112 w 128"/>
              <a:gd name="T53" fmla="*/ 176 h 176"/>
              <a:gd name="T54" fmla="*/ 128 w 128"/>
              <a:gd name="T55" fmla="*/ 160 h 176"/>
              <a:gd name="T56" fmla="*/ 128 w 128"/>
              <a:gd name="T57" fmla="*/ 88 h 176"/>
              <a:gd name="T58" fmla="*/ 112 w 128"/>
              <a:gd name="T59" fmla="*/ 72 h 176"/>
              <a:gd name="T60" fmla="*/ 24 w 128"/>
              <a:gd name="T61" fmla="*/ 48 h 176"/>
              <a:gd name="T62" fmla="*/ 64 w 128"/>
              <a:gd name="T63" fmla="*/ 8 h 176"/>
              <a:gd name="T64" fmla="*/ 104 w 128"/>
              <a:gd name="T65" fmla="*/ 48 h 176"/>
              <a:gd name="T66" fmla="*/ 104 w 128"/>
              <a:gd name="T67" fmla="*/ 72 h 176"/>
              <a:gd name="T68" fmla="*/ 24 w 128"/>
              <a:gd name="T69" fmla="*/ 72 h 176"/>
              <a:gd name="T70" fmla="*/ 24 w 128"/>
              <a:gd name="T71" fmla="*/ 48 h 176"/>
              <a:gd name="T72" fmla="*/ 120 w 128"/>
              <a:gd name="T73" fmla="*/ 160 h 176"/>
              <a:gd name="T74" fmla="*/ 112 w 128"/>
              <a:gd name="T75" fmla="*/ 168 h 176"/>
              <a:gd name="T76" fmla="*/ 16 w 128"/>
              <a:gd name="T77" fmla="*/ 168 h 176"/>
              <a:gd name="T78" fmla="*/ 8 w 128"/>
              <a:gd name="T79" fmla="*/ 160 h 176"/>
              <a:gd name="T80" fmla="*/ 8 w 128"/>
              <a:gd name="T81" fmla="*/ 88 h 176"/>
              <a:gd name="T82" fmla="*/ 16 w 128"/>
              <a:gd name="T83" fmla="*/ 80 h 176"/>
              <a:gd name="T84" fmla="*/ 112 w 128"/>
              <a:gd name="T85" fmla="*/ 80 h 176"/>
              <a:gd name="T86" fmla="*/ 120 w 128"/>
              <a:gd name="T87" fmla="*/ 88 h 176"/>
              <a:gd name="T88" fmla="*/ 120 w 128"/>
              <a:gd name="T8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76">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moveTo>
                  <a:pt x="112" y="72"/>
                </a:moveTo>
                <a:cubicBezTo>
                  <a:pt x="112" y="48"/>
                  <a:pt x="112" y="48"/>
                  <a:pt x="112" y="48"/>
                </a:cubicBezTo>
                <a:cubicBezTo>
                  <a:pt x="112" y="21"/>
                  <a:pt x="91" y="0"/>
                  <a:pt x="64" y="0"/>
                </a:cubicBezTo>
                <a:cubicBezTo>
                  <a:pt x="37" y="0"/>
                  <a:pt x="16" y="21"/>
                  <a:pt x="16" y="48"/>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24" y="48"/>
                </a:moveTo>
                <a:cubicBezTo>
                  <a:pt x="24" y="26"/>
                  <a:pt x="42" y="8"/>
                  <a:pt x="64" y="8"/>
                </a:cubicBezTo>
                <a:cubicBezTo>
                  <a:pt x="86" y="8"/>
                  <a:pt x="104" y="26"/>
                  <a:pt x="104" y="48"/>
                </a:cubicBezTo>
                <a:cubicBezTo>
                  <a:pt x="104" y="72"/>
                  <a:pt x="104" y="72"/>
                  <a:pt x="104" y="72"/>
                </a:cubicBezTo>
                <a:cubicBezTo>
                  <a:pt x="24" y="72"/>
                  <a:pt x="24" y="72"/>
                  <a:pt x="24" y="72"/>
                </a:cubicBezTo>
                <a:lnTo>
                  <a:pt x="24" y="48"/>
                </a:lnTo>
                <a:close/>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1" name="Oval 10">
            <a:extLst>
              <a:ext uri="{FF2B5EF4-FFF2-40B4-BE49-F238E27FC236}">
                <a16:creationId xmlns:a16="http://schemas.microsoft.com/office/drawing/2014/main" id="{CBE6FDCF-B9B0-4D28-9296-496BB9CA3314}"/>
              </a:ext>
            </a:extLst>
          </p:cNvPr>
          <p:cNvSpPr/>
          <p:nvPr userDrawn="1"/>
        </p:nvSpPr>
        <p:spPr>
          <a:xfrm>
            <a:off x="743117" y="326428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Freeform 35">
            <a:extLst>
              <a:ext uri="{FF2B5EF4-FFF2-40B4-BE49-F238E27FC236}">
                <a16:creationId xmlns:a16="http://schemas.microsoft.com/office/drawing/2014/main" id="{9DF47C25-56A4-47FF-9C66-F783B05CF284}"/>
              </a:ext>
            </a:extLst>
          </p:cNvPr>
          <p:cNvSpPr>
            <a:spLocks noEditPoints="1"/>
          </p:cNvSpPr>
          <p:nvPr userDrawn="1"/>
        </p:nvSpPr>
        <p:spPr bwMode="auto">
          <a:xfrm>
            <a:off x="957865" y="3485014"/>
            <a:ext cx="484901" cy="398697"/>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Oval 12">
            <a:extLst>
              <a:ext uri="{FF2B5EF4-FFF2-40B4-BE49-F238E27FC236}">
                <a16:creationId xmlns:a16="http://schemas.microsoft.com/office/drawing/2014/main" id="{CB4E11A6-E439-4444-A18F-3C83793BCBFA}"/>
              </a:ext>
            </a:extLst>
          </p:cNvPr>
          <p:cNvSpPr/>
          <p:nvPr userDrawn="1"/>
        </p:nvSpPr>
        <p:spPr>
          <a:xfrm>
            <a:off x="743117" y="507555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Freeform 77">
            <a:extLst>
              <a:ext uri="{FF2B5EF4-FFF2-40B4-BE49-F238E27FC236}">
                <a16:creationId xmlns:a16="http://schemas.microsoft.com/office/drawing/2014/main" id="{D03397F3-AE60-426F-B8A5-B1323882631C}"/>
              </a:ext>
            </a:extLst>
          </p:cNvPr>
          <p:cNvSpPr>
            <a:spLocks noEditPoints="1"/>
          </p:cNvSpPr>
          <p:nvPr userDrawn="1"/>
        </p:nvSpPr>
        <p:spPr bwMode="auto">
          <a:xfrm>
            <a:off x="957865" y="5306466"/>
            <a:ext cx="484901" cy="452571"/>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Text Placeholder 15">
            <a:extLst>
              <a:ext uri="{FF2B5EF4-FFF2-40B4-BE49-F238E27FC236}">
                <a16:creationId xmlns:a16="http://schemas.microsoft.com/office/drawing/2014/main" id="{7F406C91-A88B-44DB-80C0-BBAE09906D6B}"/>
              </a:ext>
            </a:extLst>
          </p:cNvPr>
          <p:cNvSpPr>
            <a:spLocks noGrp="1"/>
          </p:cNvSpPr>
          <p:nvPr>
            <p:ph type="body" sz="quarter" idx="11" hasCustomPrompt="1"/>
          </p:nvPr>
        </p:nvSpPr>
        <p:spPr>
          <a:xfrm>
            <a:off x="1936919" y="143647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Text Placeholder 15">
            <a:extLst>
              <a:ext uri="{FF2B5EF4-FFF2-40B4-BE49-F238E27FC236}">
                <a16:creationId xmlns:a16="http://schemas.microsoft.com/office/drawing/2014/main" id="{AC759363-BAEF-402F-B0AE-7D5D923033CC}"/>
              </a:ext>
            </a:extLst>
          </p:cNvPr>
          <p:cNvSpPr>
            <a:spLocks noGrp="1"/>
          </p:cNvSpPr>
          <p:nvPr>
            <p:ph type="body" sz="quarter" idx="12" hasCustomPrompt="1"/>
          </p:nvPr>
        </p:nvSpPr>
        <p:spPr>
          <a:xfrm>
            <a:off x="1936919" y="327010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7" name="Text Placeholder 15">
            <a:extLst>
              <a:ext uri="{FF2B5EF4-FFF2-40B4-BE49-F238E27FC236}">
                <a16:creationId xmlns:a16="http://schemas.microsoft.com/office/drawing/2014/main" id="{D00B9FDF-775D-443C-9453-137E233DB259}"/>
              </a:ext>
            </a:extLst>
          </p:cNvPr>
          <p:cNvSpPr>
            <a:spLocks noGrp="1"/>
          </p:cNvSpPr>
          <p:nvPr>
            <p:ph type="body" sz="quarter" idx="13" hasCustomPrompt="1"/>
          </p:nvPr>
        </p:nvSpPr>
        <p:spPr>
          <a:xfrm>
            <a:off x="1918238" y="507555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8" name="Text Placeholder 19">
            <a:extLst>
              <a:ext uri="{FF2B5EF4-FFF2-40B4-BE49-F238E27FC236}">
                <a16:creationId xmlns:a16="http://schemas.microsoft.com/office/drawing/2014/main" id="{1592E719-933B-4229-928A-C00E2C507762}"/>
              </a:ext>
            </a:extLst>
          </p:cNvPr>
          <p:cNvSpPr>
            <a:spLocks noGrp="1"/>
          </p:cNvSpPr>
          <p:nvPr>
            <p:ph type="body" sz="quarter" idx="14" hasCustomPrompt="1"/>
          </p:nvPr>
        </p:nvSpPr>
        <p:spPr>
          <a:xfrm>
            <a:off x="1918239" y="21098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9" name="Text Placeholder 19">
            <a:extLst>
              <a:ext uri="{FF2B5EF4-FFF2-40B4-BE49-F238E27FC236}">
                <a16:creationId xmlns:a16="http://schemas.microsoft.com/office/drawing/2014/main" id="{AA46DB94-6E6A-4052-8FBB-FA1761B32399}"/>
              </a:ext>
            </a:extLst>
          </p:cNvPr>
          <p:cNvSpPr>
            <a:spLocks noGrp="1"/>
          </p:cNvSpPr>
          <p:nvPr>
            <p:ph type="body" sz="quarter" idx="15" hasCustomPrompt="1"/>
          </p:nvPr>
        </p:nvSpPr>
        <p:spPr>
          <a:xfrm>
            <a:off x="1918237" y="39383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20" name="Text Placeholder 19">
            <a:extLst>
              <a:ext uri="{FF2B5EF4-FFF2-40B4-BE49-F238E27FC236}">
                <a16:creationId xmlns:a16="http://schemas.microsoft.com/office/drawing/2014/main" id="{6D33557D-B1EA-4128-A491-F1C4D8DE6B1F}"/>
              </a:ext>
            </a:extLst>
          </p:cNvPr>
          <p:cNvSpPr>
            <a:spLocks noGrp="1"/>
          </p:cNvSpPr>
          <p:nvPr>
            <p:ph type="body" sz="quarter" idx="16" hasCustomPrompt="1"/>
          </p:nvPr>
        </p:nvSpPr>
        <p:spPr>
          <a:xfrm>
            <a:off x="1918237" y="5689938"/>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3816574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25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80000">
                                          <p:cBhvr additive="base">
                                            <p:cTn id="11" dur="125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14:bounceEnd="80000">
                                          <p:cBhvr additive="base">
                                            <p:cTn id="15" dur="125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80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80000">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14:bounceEnd="80000">
                                          <p:cBhvr additive="base">
                                            <p:cTn id="23" dur="125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80000">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14:bounceEnd="80000">
                                          <p:cBhvr additive="base">
                                            <p:cTn id="2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0-#ppt_w/2"/>
                                              </p:val>
                                            </p:tav>
                                            <p:tav tm="100000">
                                              <p:val>
                                                <p:strVal val="#ppt_x"/>
                                              </p:val>
                                            </p:tav>
                                          </p:tavLst>
                                        </p:anim>
                                        <p:anim calcmode="lin" valueType="num">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50" fill="hold"/>
                                            <p:tgtEl>
                                              <p:spTgt spid="13"/>
                                            </p:tgtEl>
                                            <p:attrNameLst>
                                              <p:attrName>ppt_x</p:attrName>
                                            </p:attrNameLst>
                                          </p:cBhvr>
                                          <p:tavLst>
                                            <p:tav tm="0">
                                              <p:val>
                                                <p:strVal val="0-#ppt_w/2"/>
                                              </p:val>
                                            </p:tav>
                                            <p:tav tm="100000">
                                              <p:val>
                                                <p:strVal val="#ppt_x"/>
                                              </p:val>
                                            </p:tav>
                                          </p:tavLst>
                                        </p:anim>
                                        <p:anim calcmode="lin" valueType="num">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382138" y="2503734"/>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382138" y="4467153"/>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pic>
        <p:nvPicPr>
          <p:cNvPr id="10" name="Picture 9" descr="A picture containing person, indoor, sitting, man&#10;&#10;Description automatically generated">
            <a:extLst>
              <a:ext uri="{FF2B5EF4-FFF2-40B4-BE49-F238E27FC236}">
                <a16:creationId xmlns:a16="http://schemas.microsoft.com/office/drawing/2014/main" id="{E9F88336-11C0-4839-9D18-B9D106F53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575" t="1" r="22438" b="8747"/>
          <a:stretch/>
        </p:blipFill>
        <p:spPr>
          <a:xfrm>
            <a:off x="7571464" y="0"/>
            <a:ext cx="4620536" cy="6858000"/>
          </a:xfrm>
          <a:prstGeom prst="rect">
            <a:avLst/>
          </a:prstGeom>
        </p:spPr>
      </p:pic>
    </p:spTree>
    <p:extLst>
      <p:ext uri="{BB962C8B-B14F-4D97-AF65-F5344CB8AC3E}">
        <p14:creationId xmlns:p14="http://schemas.microsoft.com/office/powerpoint/2010/main" val="4232355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11" name="Picture 10" descr="A person wearing a white shirt&#10;&#10;Description automatically generated">
            <a:extLst>
              <a:ext uri="{FF2B5EF4-FFF2-40B4-BE49-F238E27FC236}">
                <a16:creationId xmlns:a16="http://schemas.microsoft.com/office/drawing/2014/main" id="{7AC75C8C-0F05-419D-BB6F-DB0CCE79B0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63" t="-1860" r="26203" b="8063"/>
          <a:stretch/>
        </p:blipFill>
        <p:spPr>
          <a:xfrm>
            <a:off x="7571464" y="-191069"/>
            <a:ext cx="4620536" cy="7049069"/>
          </a:xfrm>
          <a:prstGeom prst="rect">
            <a:avLst/>
          </a:prstGeom>
        </p:spPr>
      </p:pic>
      <p:sp>
        <p:nvSpPr>
          <p:cNvPr id="12" name="Text Placeholder 15">
            <a:extLst>
              <a:ext uri="{FF2B5EF4-FFF2-40B4-BE49-F238E27FC236}">
                <a16:creationId xmlns:a16="http://schemas.microsoft.com/office/drawing/2014/main" id="{C80B3C06-D4F2-4F1D-A143-2079FAEF13DA}"/>
              </a:ext>
            </a:extLst>
          </p:cNvPr>
          <p:cNvSpPr>
            <a:spLocks noGrp="1"/>
          </p:cNvSpPr>
          <p:nvPr>
            <p:ph type="body" sz="quarter" idx="11" hasCustomPrompt="1"/>
          </p:nvPr>
        </p:nvSpPr>
        <p:spPr>
          <a:xfrm>
            <a:off x="1105469"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3" name="Text Placeholder 15">
            <a:extLst>
              <a:ext uri="{FF2B5EF4-FFF2-40B4-BE49-F238E27FC236}">
                <a16:creationId xmlns:a16="http://schemas.microsoft.com/office/drawing/2014/main" id="{D9D00582-B60F-4970-AC56-BD6F7A38672C}"/>
              </a:ext>
            </a:extLst>
          </p:cNvPr>
          <p:cNvSpPr>
            <a:spLocks noGrp="1"/>
          </p:cNvSpPr>
          <p:nvPr>
            <p:ph type="body" sz="quarter" idx="12" hasCustomPrompt="1"/>
          </p:nvPr>
        </p:nvSpPr>
        <p:spPr>
          <a:xfrm>
            <a:off x="4300491"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5">
            <a:extLst>
              <a:ext uri="{FF2B5EF4-FFF2-40B4-BE49-F238E27FC236}">
                <a16:creationId xmlns:a16="http://schemas.microsoft.com/office/drawing/2014/main" id="{2B933F9C-3DF4-4DC0-A3A9-A25FFC220A99}"/>
              </a:ext>
            </a:extLst>
          </p:cNvPr>
          <p:cNvSpPr>
            <a:spLocks noGrp="1"/>
          </p:cNvSpPr>
          <p:nvPr>
            <p:ph type="body" sz="quarter" idx="13" hasCustomPrompt="1"/>
          </p:nvPr>
        </p:nvSpPr>
        <p:spPr>
          <a:xfrm>
            <a:off x="1149917"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5" name="Text Placeholder 15">
            <a:extLst>
              <a:ext uri="{FF2B5EF4-FFF2-40B4-BE49-F238E27FC236}">
                <a16:creationId xmlns:a16="http://schemas.microsoft.com/office/drawing/2014/main" id="{EEF846FD-06FB-411E-A5B1-7386D5AF42D4}"/>
              </a:ext>
            </a:extLst>
          </p:cNvPr>
          <p:cNvSpPr>
            <a:spLocks noGrp="1"/>
          </p:cNvSpPr>
          <p:nvPr>
            <p:ph type="body" sz="quarter" idx="14" hasCustomPrompt="1"/>
          </p:nvPr>
        </p:nvSpPr>
        <p:spPr>
          <a:xfrm>
            <a:off x="4344939"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Freeform 431">
            <a:extLst>
              <a:ext uri="{FF2B5EF4-FFF2-40B4-BE49-F238E27FC236}">
                <a16:creationId xmlns:a16="http://schemas.microsoft.com/office/drawing/2014/main" id="{D42ACB12-2D83-4FF7-812C-BD93917E4804}"/>
              </a:ext>
            </a:extLst>
          </p:cNvPr>
          <p:cNvSpPr>
            <a:spLocks noEditPoints="1"/>
          </p:cNvSpPr>
          <p:nvPr userDrawn="1"/>
        </p:nvSpPr>
        <p:spPr bwMode="auto">
          <a:xfrm>
            <a:off x="2057771" y="1222821"/>
            <a:ext cx="578442" cy="719138"/>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7" name="Freeform 465">
            <a:extLst>
              <a:ext uri="{FF2B5EF4-FFF2-40B4-BE49-F238E27FC236}">
                <a16:creationId xmlns:a16="http://schemas.microsoft.com/office/drawing/2014/main" id="{BF3A0197-BDBC-451A-B720-6135DEF1FB76}"/>
              </a:ext>
            </a:extLst>
          </p:cNvPr>
          <p:cNvSpPr>
            <a:spLocks noEditPoints="1"/>
          </p:cNvSpPr>
          <p:nvPr userDrawn="1"/>
        </p:nvSpPr>
        <p:spPr bwMode="auto">
          <a:xfrm>
            <a:off x="5391053" y="1216955"/>
            <a:ext cx="757226" cy="725004"/>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463">
            <a:extLst>
              <a:ext uri="{FF2B5EF4-FFF2-40B4-BE49-F238E27FC236}">
                <a16:creationId xmlns:a16="http://schemas.microsoft.com/office/drawing/2014/main" id="{441A9F23-D90C-4EEF-A381-BD1981C48ED4}"/>
              </a:ext>
            </a:extLst>
          </p:cNvPr>
          <p:cNvSpPr>
            <a:spLocks noEditPoints="1"/>
          </p:cNvSpPr>
          <p:nvPr userDrawn="1"/>
        </p:nvSpPr>
        <p:spPr bwMode="auto">
          <a:xfrm>
            <a:off x="1944412" y="4060863"/>
            <a:ext cx="894056" cy="719138"/>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2" name="Freeform 18">
            <a:extLst>
              <a:ext uri="{FF2B5EF4-FFF2-40B4-BE49-F238E27FC236}">
                <a16:creationId xmlns:a16="http://schemas.microsoft.com/office/drawing/2014/main" id="{7AAF5826-CE60-4C1F-9577-3C57256D2A31}"/>
              </a:ext>
            </a:extLst>
          </p:cNvPr>
          <p:cNvSpPr>
            <a:spLocks noEditPoints="1"/>
          </p:cNvSpPr>
          <p:nvPr userDrawn="1"/>
        </p:nvSpPr>
        <p:spPr bwMode="auto">
          <a:xfrm>
            <a:off x="5516626" y="4060863"/>
            <a:ext cx="594976" cy="720171"/>
          </a:xfrm>
          <a:custGeom>
            <a:avLst/>
            <a:gdLst>
              <a:gd name="T0" fmla="*/ 112 w 128"/>
              <a:gd name="T1" fmla="*/ 72 h 176"/>
              <a:gd name="T2" fmla="*/ 112 w 128"/>
              <a:gd name="T3" fmla="*/ 48 h 176"/>
              <a:gd name="T4" fmla="*/ 64 w 128"/>
              <a:gd name="T5" fmla="*/ 0 h 176"/>
              <a:gd name="T6" fmla="*/ 16 w 128"/>
              <a:gd name="T7" fmla="*/ 48 h 176"/>
              <a:gd name="T8" fmla="*/ 20 w 128"/>
              <a:gd name="T9" fmla="*/ 52 h 176"/>
              <a:gd name="T10" fmla="*/ 24 w 128"/>
              <a:gd name="T11" fmla="*/ 48 h 176"/>
              <a:gd name="T12" fmla="*/ 64 w 128"/>
              <a:gd name="T13" fmla="*/ 8 h 176"/>
              <a:gd name="T14" fmla="*/ 104 w 128"/>
              <a:gd name="T15" fmla="*/ 48 h 176"/>
              <a:gd name="T16" fmla="*/ 104 w 128"/>
              <a:gd name="T17" fmla="*/ 72 h 176"/>
              <a:gd name="T18" fmla="*/ 16 w 128"/>
              <a:gd name="T19" fmla="*/ 72 h 176"/>
              <a:gd name="T20" fmla="*/ 0 w 128"/>
              <a:gd name="T21" fmla="*/ 88 h 176"/>
              <a:gd name="T22" fmla="*/ 0 w 128"/>
              <a:gd name="T23" fmla="*/ 160 h 176"/>
              <a:gd name="T24" fmla="*/ 16 w 128"/>
              <a:gd name="T25" fmla="*/ 176 h 176"/>
              <a:gd name="T26" fmla="*/ 112 w 128"/>
              <a:gd name="T27" fmla="*/ 176 h 176"/>
              <a:gd name="T28" fmla="*/ 128 w 128"/>
              <a:gd name="T29" fmla="*/ 160 h 176"/>
              <a:gd name="T30" fmla="*/ 128 w 128"/>
              <a:gd name="T31" fmla="*/ 88 h 176"/>
              <a:gd name="T32" fmla="*/ 112 w 128"/>
              <a:gd name="T33" fmla="*/ 72 h 176"/>
              <a:gd name="T34" fmla="*/ 120 w 128"/>
              <a:gd name="T35" fmla="*/ 160 h 176"/>
              <a:gd name="T36" fmla="*/ 112 w 128"/>
              <a:gd name="T37" fmla="*/ 168 h 176"/>
              <a:gd name="T38" fmla="*/ 16 w 128"/>
              <a:gd name="T39" fmla="*/ 168 h 176"/>
              <a:gd name="T40" fmla="*/ 8 w 128"/>
              <a:gd name="T41" fmla="*/ 160 h 176"/>
              <a:gd name="T42" fmla="*/ 8 w 128"/>
              <a:gd name="T43" fmla="*/ 88 h 176"/>
              <a:gd name="T44" fmla="*/ 16 w 128"/>
              <a:gd name="T45" fmla="*/ 80 h 176"/>
              <a:gd name="T46" fmla="*/ 112 w 128"/>
              <a:gd name="T47" fmla="*/ 80 h 176"/>
              <a:gd name="T48" fmla="*/ 120 w 128"/>
              <a:gd name="T49" fmla="*/ 88 h 176"/>
              <a:gd name="T50" fmla="*/ 120 w 128"/>
              <a:gd name="T51" fmla="*/ 160 h 176"/>
              <a:gd name="T52" fmla="*/ 64 w 128"/>
              <a:gd name="T53" fmla="*/ 104 h 176"/>
              <a:gd name="T54" fmla="*/ 48 w 128"/>
              <a:gd name="T55" fmla="*/ 120 h 176"/>
              <a:gd name="T56" fmla="*/ 52 w 128"/>
              <a:gd name="T57" fmla="*/ 131 h 176"/>
              <a:gd name="T58" fmla="*/ 52 w 128"/>
              <a:gd name="T59" fmla="*/ 132 h 176"/>
              <a:gd name="T60" fmla="*/ 64 w 128"/>
              <a:gd name="T61" fmla="*/ 144 h 176"/>
              <a:gd name="T62" fmla="*/ 76 w 128"/>
              <a:gd name="T63" fmla="*/ 132 h 176"/>
              <a:gd name="T64" fmla="*/ 76 w 128"/>
              <a:gd name="T65" fmla="*/ 131 h 176"/>
              <a:gd name="T66" fmla="*/ 80 w 128"/>
              <a:gd name="T67" fmla="*/ 120 h 176"/>
              <a:gd name="T68" fmla="*/ 64 w 128"/>
              <a:gd name="T69" fmla="*/ 104 h 176"/>
              <a:gd name="T70" fmla="*/ 68 w 128"/>
              <a:gd name="T71" fmla="*/ 127 h 176"/>
              <a:gd name="T72" fmla="*/ 68 w 128"/>
              <a:gd name="T73" fmla="*/ 132 h 176"/>
              <a:gd name="T74" fmla="*/ 64 w 128"/>
              <a:gd name="T75" fmla="*/ 136 h 176"/>
              <a:gd name="T76" fmla="*/ 60 w 128"/>
              <a:gd name="T77" fmla="*/ 132 h 176"/>
              <a:gd name="T78" fmla="*/ 60 w 128"/>
              <a:gd name="T79" fmla="*/ 127 h 176"/>
              <a:gd name="T80" fmla="*/ 56 w 128"/>
              <a:gd name="T81" fmla="*/ 120 h 176"/>
              <a:gd name="T82" fmla="*/ 64 w 128"/>
              <a:gd name="T83" fmla="*/ 112 h 176"/>
              <a:gd name="T84" fmla="*/ 72 w 128"/>
              <a:gd name="T85" fmla="*/ 120 h 176"/>
              <a:gd name="T86" fmla="*/ 68 w 128"/>
              <a:gd name="T87" fmla="*/ 1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76">
                <a:moveTo>
                  <a:pt x="112" y="72"/>
                </a:moveTo>
                <a:cubicBezTo>
                  <a:pt x="112" y="48"/>
                  <a:pt x="112" y="48"/>
                  <a:pt x="112" y="48"/>
                </a:cubicBezTo>
                <a:cubicBezTo>
                  <a:pt x="112" y="21"/>
                  <a:pt x="91" y="0"/>
                  <a:pt x="64" y="0"/>
                </a:cubicBezTo>
                <a:cubicBezTo>
                  <a:pt x="37" y="0"/>
                  <a:pt x="16" y="21"/>
                  <a:pt x="16" y="48"/>
                </a:cubicBezTo>
                <a:cubicBezTo>
                  <a:pt x="16" y="50"/>
                  <a:pt x="18" y="52"/>
                  <a:pt x="20" y="52"/>
                </a:cubicBezTo>
                <a:cubicBezTo>
                  <a:pt x="22" y="52"/>
                  <a:pt x="24" y="50"/>
                  <a:pt x="24" y="48"/>
                </a:cubicBezTo>
                <a:cubicBezTo>
                  <a:pt x="24" y="26"/>
                  <a:pt x="42" y="8"/>
                  <a:pt x="64" y="8"/>
                </a:cubicBezTo>
                <a:cubicBezTo>
                  <a:pt x="86" y="8"/>
                  <a:pt x="104" y="26"/>
                  <a:pt x="104" y="48"/>
                </a:cubicBezTo>
                <a:cubicBezTo>
                  <a:pt x="104" y="72"/>
                  <a:pt x="104" y="72"/>
                  <a:pt x="104" y="72"/>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3" name="Text Placeholder 19">
            <a:extLst>
              <a:ext uri="{FF2B5EF4-FFF2-40B4-BE49-F238E27FC236}">
                <a16:creationId xmlns:a16="http://schemas.microsoft.com/office/drawing/2014/main" id="{1BF965A2-0392-44C8-8C14-2E8CC5845AB6}"/>
              </a:ext>
            </a:extLst>
          </p:cNvPr>
          <p:cNvSpPr>
            <a:spLocks noGrp="1"/>
          </p:cNvSpPr>
          <p:nvPr>
            <p:ph type="body" sz="quarter" idx="15" hasCustomPrompt="1"/>
          </p:nvPr>
        </p:nvSpPr>
        <p:spPr>
          <a:xfrm>
            <a:off x="774123" y="2763929"/>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4" name="Text Placeholder 19">
            <a:extLst>
              <a:ext uri="{FF2B5EF4-FFF2-40B4-BE49-F238E27FC236}">
                <a16:creationId xmlns:a16="http://schemas.microsoft.com/office/drawing/2014/main" id="{1355F0DA-F00A-406B-9058-7C551412088C}"/>
              </a:ext>
            </a:extLst>
          </p:cNvPr>
          <p:cNvSpPr>
            <a:spLocks noGrp="1"/>
          </p:cNvSpPr>
          <p:nvPr>
            <p:ph type="body" sz="quarter" idx="16" hasCustomPrompt="1"/>
          </p:nvPr>
        </p:nvSpPr>
        <p:spPr>
          <a:xfrm>
            <a:off x="3924697" y="2774240"/>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5" name="Text Placeholder 19">
            <a:extLst>
              <a:ext uri="{FF2B5EF4-FFF2-40B4-BE49-F238E27FC236}">
                <a16:creationId xmlns:a16="http://schemas.microsoft.com/office/drawing/2014/main" id="{C35A09AF-D065-4C79-89AE-5CA95801CAF2}"/>
              </a:ext>
            </a:extLst>
          </p:cNvPr>
          <p:cNvSpPr>
            <a:spLocks noGrp="1"/>
          </p:cNvSpPr>
          <p:nvPr>
            <p:ph type="body" sz="quarter" idx="17" hasCustomPrompt="1"/>
          </p:nvPr>
        </p:nvSpPr>
        <p:spPr>
          <a:xfrm>
            <a:off x="788677" y="557605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6" name="Text Placeholder 19">
            <a:extLst>
              <a:ext uri="{FF2B5EF4-FFF2-40B4-BE49-F238E27FC236}">
                <a16:creationId xmlns:a16="http://schemas.microsoft.com/office/drawing/2014/main" id="{CA9DA496-C929-4DA1-BA10-8484E1FA887E}"/>
              </a:ext>
            </a:extLst>
          </p:cNvPr>
          <p:cNvSpPr>
            <a:spLocks noGrp="1"/>
          </p:cNvSpPr>
          <p:nvPr>
            <p:ph type="body" sz="quarter" idx="18" hasCustomPrompt="1"/>
          </p:nvPr>
        </p:nvSpPr>
        <p:spPr>
          <a:xfrm>
            <a:off x="3924697" y="557378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809072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18" name="Picture 17" descr="A group of people sitting at a table&#10;&#10;Description automatically generated">
            <a:extLst>
              <a:ext uri="{FF2B5EF4-FFF2-40B4-BE49-F238E27FC236}">
                <a16:creationId xmlns:a16="http://schemas.microsoft.com/office/drawing/2014/main" id="{59007E77-7E26-4CAA-8267-914DF0F9EA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555" r="21844" b="18554"/>
          <a:stretch/>
        </p:blipFill>
        <p:spPr>
          <a:xfrm>
            <a:off x="1" y="1"/>
            <a:ext cx="4620536" cy="6858000"/>
          </a:xfrm>
          <a:prstGeom prst="rect">
            <a:avLst/>
          </a:prstGeom>
        </p:spPr>
      </p:pic>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3777885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pic>
        <p:nvPicPr>
          <p:cNvPr id="16" name="Picture 15" descr="A blurry image of a person&#10;&#10;Description automatically generated">
            <a:extLst>
              <a:ext uri="{FF2B5EF4-FFF2-40B4-BE49-F238E27FC236}">
                <a16:creationId xmlns:a16="http://schemas.microsoft.com/office/drawing/2014/main" id="{E99D5450-C215-46A2-BB6B-71E3F099A6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11" t="820" r="11843" b="1348"/>
          <a:stretch/>
        </p:blipFill>
        <p:spPr>
          <a:xfrm>
            <a:off x="-13680" y="0"/>
            <a:ext cx="4631464" cy="6858000"/>
          </a:xfrm>
          <a:prstGeom prst="rect">
            <a:avLst/>
          </a:prstGeom>
        </p:spPr>
      </p:pic>
    </p:spTree>
    <p:extLst>
      <p:ext uri="{BB962C8B-B14F-4D97-AF65-F5344CB8AC3E}">
        <p14:creationId xmlns:p14="http://schemas.microsoft.com/office/powerpoint/2010/main" val="3699283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1" name="Picture 10" descr="A picture containing indoor, table, cup, wall&#10;&#10;Description automatically generated">
            <a:extLst>
              <a:ext uri="{FF2B5EF4-FFF2-40B4-BE49-F238E27FC236}">
                <a16:creationId xmlns:a16="http://schemas.microsoft.com/office/drawing/2014/main" id="{CE340F70-5D47-4AAD-92F7-970E2FDE6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0" t="-2" r="32384" b="7139"/>
          <a:stretch/>
        </p:blipFill>
        <p:spPr>
          <a:xfrm>
            <a:off x="7571464" y="0"/>
            <a:ext cx="4620536" cy="6858000"/>
          </a:xfrm>
          <a:prstGeom prst="rect">
            <a:avLst/>
          </a:prstGeom>
        </p:spPr>
      </p:pic>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spTree>
    <p:extLst>
      <p:ext uri="{BB962C8B-B14F-4D97-AF65-F5344CB8AC3E}">
        <p14:creationId xmlns:p14="http://schemas.microsoft.com/office/powerpoint/2010/main" val="208453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164EBDF-DDC7-49D0-A016-93323DAD6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39" y="2500884"/>
            <a:ext cx="10782921" cy="1856232"/>
          </a:xfrm>
          <a:prstGeom prst="rect">
            <a:avLst/>
          </a:prstGeom>
        </p:spPr>
      </p:pic>
    </p:spTree>
    <p:extLst>
      <p:ext uri="{BB962C8B-B14F-4D97-AF65-F5344CB8AC3E}">
        <p14:creationId xmlns:p14="http://schemas.microsoft.com/office/powerpoint/2010/main" val="2980044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pic>
        <p:nvPicPr>
          <p:cNvPr id="7" name="Picture 6" descr="A picture containing person, indoor, building&#10;&#10;Description automatically generated">
            <a:extLst>
              <a:ext uri="{FF2B5EF4-FFF2-40B4-BE49-F238E27FC236}">
                <a16:creationId xmlns:a16="http://schemas.microsoft.com/office/drawing/2014/main" id="{BC1B2CAF-64BC-4642-8275-4B53205C1C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10" r="24911" b="5869"/>
          <a:stretch/>
        </p:blipFill>
        <p:spPr>
          <a:xfrm>
            <a:off x="7499193" y="0"/>
            <a:ext cx="4692807" cy="6854587"/>
          </a:xfrm>
          <a:prstGeom prst="rect">
            <a:avLst/>
          </a:prstGeom>
        </p:spPr>
      </p:pic>
    </p:spTree>
    <p:extLst>
      <p:ext uri="{BB962C8B-B14F-4D97-AF65-F5344CB8AC3E}">
        <p14:creationId xmlns:p14="http://schemas.microsoft.com/office/powerpoint/2010/main" val="1968080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1644518" y="1872919"/>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644519" y="2503891"/>
            <a:ext cx="5152066" cy="3583010"/>
          </a:xfrm>
          <a:prstGeom prst="rect">
            <a:avLst/>
          </a:prstGeom>
        </p:spPr>
        <p:txBody>
          <a:bodyPr/>
          <a:lstStyle>
            <a:lvl1pPr marL="0" indent="0" algn="l">
              <a:buNone/>
              <a:defRPr sz="2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r>
              <a:rPr lang="en-US" err="1"/>
              <a:t>nunc</a:t>
            </a:r>
            <a:r>
              <a:rPr lang="en-US"/>
              <a:t> </a:t>
            </a:r>
            <a:r>
              <a:rPr lang="en-US" err="1"/>
              <a:t>viverra</a:t>
            </a:r>
            <a:r>
              <a:rPr lang="en-US"/>
              <a:t> </a:t>
            </a:r>
            <a:r>
              <a:rPr lang="en-US" err="1"/>
              <a:t>imperdiet</a:t>
            </a:r>
            <a:r>
              <a:rPr lang="en-US"/>
              <a:t> </a:t>
            </a:r>
            <a:r>
              <a:rPr lang="en-US" err="1"/>
              <a:t>enim</a:t>
            </a:r>
            <a:r>
              <a:rPr lang="en-US"/>
              <a:t>. </a:t>
            </a:r>
          </a:p>
        </p:txBody>
      </p:sp>
      <p:sp>
        <p:nvSpPr>
          <p:cNvPr id="6" name="Text Placeholder 15">
            <a:extLst>
              <a:ext uri="{FF2B5EF4-FFF2-40B4-BE49-F238E27FC236}">
                <a16:creationId xmlns:a16="http://schemas.microsoft.com/office/drawing/2014/main" id="{CD5397F3-B0F7-485D-9E60-7E96A1F2A02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7" name="Picture 6" descr="A person sitting at a table&#10;&#10;Description automatically generated">
            <a:extLst>
              <a:ext uri="{FF2B5EF4-FFF2-40B4-BE49-F238E27FC236}">
                <a16:creationId xmlns:a16="http://schemas.microsoft.com/office/drawing/2014/main" id="{BEBC863E-C5FC-4987-AD80-F7CDF158D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594" r="20060" b="1195"/>
          <a:stretch/>
        </p:blipFill>
        <p:spPr>
          <a:xfrm>
            <a:off x="7571468" y="0"/>
            <a:ext cx="4620532" cy="6858000"/>
          </a:xfrm>
          <a:prstGeom prst="rect">
            <a:avLst/>
          </a:prstGeom>
        </p:spPr>
      </p:pic>
    </p:spTree>
    <p:extLst>
      <p:ext uri="{BB962C8B-B14F-4D97-AF65-F5344CB8AC3E}">
        <p14:creationId xmlns:p14="http://schemas.microsoft.com/office/powerpoint/2010/main" val="1947083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Table 4">
            <a:extLst>
              <a:ext uri="{FF2B5EF4-FFF2-40B4-BE49-F238E27FC236}">
                <a16:creationId xmlns:a16="http://schemas.microsoft.com/office/drawing/2014/main" id="{F0898ACA-5147-4124-A6AF-6EC36D102F00}"/>
              </a:ext>
            </a:extLst>
          </p:cNvPr>
          <p:cNvGraphicFramePr>
            <a:graphicFrameLocks noGrp="1"/>
          </p:cNvGraphicFramePr>
          <p:nvPr userDrawn="1">
            <p:extLst>
              <p:ext uri="{D42A27DB-BD31-4B8C-83A1-F6EECF244321}">
                <p14:modId xmlns:p14="http://schemas.microsoft.com/office/powerpoint/2010/main" val="2716816559"/>
              </p:ext>
            </p:extLst>
          </p:nvPr>
        </p:nvGraphicFramePr>
        <p:xfrm>
          <a:off x="547334" y="1760774"/>
          <a:ext cx="11162445" cy="4760034"/>
        </p:xfrm>
        <a:graphic>
          <a:graphicData uri="http://schemas.openxmlformats.org/drawingml/2006/table">
            <a:tbl>
              <a:tblPr firstRow="1" bandRow="1">
                <a:tableStyleId>{F5AB1C69-6EDB-4FF4-983F-18BD219EF322}</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793339">
                <a:tc>
                  <a:txBody>
                    <a:bodyPr/>
                    <a:lstStyle/>
                    <a:p>
                      <a:pPr lvl="0" algn="ctr"/>
                      <a:r>
                        <a:rPr lang="en-US" sz="2100"/>
                        <a:t>description</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1</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2</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3</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4</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extLst>
                  <a:ext uri="{0D108BD9-81ED-4DB2-BD59-A6C34878D82A}">
                    <a16:rowId xmlns:a16="http://schemas.microsoft.com/office/drawing/2014/main" val="10000"/>
                  </a:ext>
                </a:extLst>
              </a:tr>
              <a:tr h="793339">
                <a:tc>
                  <a:txBody>
                    <a:bodyPr/>
                    <a:lstStyle/>
                    <a:p>
                      <a:pPr algn="ctr"/>
                      <a:r>
                        <a:rPr lang="en-US" sz="2100"/>
                        <a:t>feature one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1"/>
                  </a:ext>
                </a:extLst>
              </a:tr>
              <a:tr h="793339">
                <a:tc>
                  <a:txBody>
                    <a:bodyPr/>
                    <a:lstStyle/>
                    <a:p>
                      <a:pPr algn="ctr"/>
                      <a:r>
                        <a:rPr lang="en-US" sz="2100"/>
                        <a:t>feature two</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2"/>
                  </a:ext>
                </a:extLst>
              </a:tr>
              <a:tr h="793339">
                <a:tc>
                  <a:txBody>
                    <a:bodyPr/>
                    <a:lstStyle/>
                    <a:p>
                      <a:pPr algn="ctr"/>
                      <a:r>
                        <a:rPr lang="en-US" sz="2100"/>
                        <a:t>feature three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3"/>
                  </a:ext>
                </a:extLst>
              </a:tr>
              <a:tr h="793339">
                <a:tc>
                  <a:txBody>
                    <a:bodyPr/>
                    <a:lstStyle/>
                    <a:p>
                      <a:pPr algn="ctr"/>
                      <a:r>
                        <a:rPr lang="en-US" sz="2100"/>
                        <a:t>feature four</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4"/>
                  </a:ext>
                </a:extLst>
              </a:tr>
              <a:tr h="793339">
                <a:tc>
                  <a:txBody>
                    <a:bodyPr/>
                    <a:lstStyle/>
                    <a:p>
                      <a:pPr algn="ctr"/>
                      <a:r>
                        <a:rPr lang="en-US" sz="2100"/>
                        <a:t>feature five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FD2B6235-3E2D-45BB-A4BF-D2FF48BA05A1}"/>
              </a:ext>
            </a:extLst>
          </p:cNvPr>
          <p:cNvGrpSpPr/>
          <p:nvPr userDrawn="1"/>
        </p:nvGrpSpPr>
        <p:grpSpPr>
          <a:xfrm>
            <a:off x="3661580" y="2761416"/>
            <a:ext cx="346608" cy="3639384"/>
            <a:chOff x="5981700" y="3619500"/>
            <a:chExt cx="457200" cy="4800600"/>
          </a:xfrm>
        </p:grpSpPr>
        <p:sp>
          <p:nvSpPr>
            <p:cNvPr id="8" name="Oval 7">
              <a:extLst>
                <a:ext uri="{FF2B5EF4-FFF2-40B4-BE49-F238E27FC236}">
                  <a16:creationId xmlns:a16="http://schemas.microsoft.com/office/drawing/2014/main" id="{71A7D6BC-C410-4399-BF5F-C7973173BA16}"/>
                </a:ext>
              </a:extLst>
            </p:cNvPr>
            <p:cNvSpPr/>
            <p:nvPr/>
          </p:nvSpPr>
          <p:spPr>
            <a:xfrm>
              <a:off x="59817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9" name="Oval 8">
              <a:extLst>
                <a:ext uri="{FF2B5EF4-FFF2-40B4-BE49-F238E27FC236}">
                  <a16:creationId xmlns:a16="http://schemas.microsoft.com/office/drawing/2014/main" id="{8D706656-689F-4BCD-98A5-299EC6E7766C}"/>
                </a:ext>
              </a:extLst>
            </p:cNvPr>
            <p:cNvSpPr/>
            <p:nvPr/>
          </p:nvSpPr>
          <p:spPr>
            <a:xfrm>
              <a:off x="5981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Oval 9">
              <a:extLst>
                <a:ext uri="{FF2B5EF4-FFF2-40B4-BE49-F238E27FC236}">
                  <a16:creationId xmlns:a16="http://schemas.microsoft.com/office/drawing/2014/main" id="{249FD786-F41C-4D43-89F1-000C064BF107}"/>
                </a:ext>
              </a:extLst>
            </p:cNvPr>
            <p:cNvSpPr/>
            <p:nvPr/>
          </p:nvSpPr>
          <p:spPr>
            <a:xfrm>
              <a:off x="5981700" y="57912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Oval 10">
              <a:extLst>
                <a:ext uri="{FF2B5EF4-FFF2-40B4-BE49-F238E27FC236}">
                  <a16:creationId xmlns:a16="http://schemas.microsoft.com/office/drawing/2014/main" id="{0F28D043-8767-4311-BBBB-A6BE29C1404A}"/>
                </a:ext>
              </a:extLst>
            </p:cNvPr>
            <p:cNvSpPr/>
            <p:nvPr/>
          </p:nvSpPr>
          <p:spPr>
            <a:xfrm>
              <a:off x="59817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2" name="Oval 11">
              <a:extLst>
                <a:ext uri="{FF2B5EF4-FFF2-40B4-BE49-F238E27FC236}">
                  <a16:creationId xmlns:a16="http://schemas.microsoft.com/office/drawing/2014/main" id="{9EFF0AA9-45EB-47CB-B9FE-DEB17769986B}"/>
                </a:ext>
              </a:extLst>
            </p:cNvPr>
            <p:cNvSpPr/>
            <p:nvPr/>
          </p:nvSpPr>
          <p:spPr>
            <a:xfrm>
              <a:off x="59817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3" name="Group 12">
            <a:extLst>
              <a:ext uri="{FF2B5EF4-FFF2-40B4-BE49-F238E27FC236}">
                <a16:creationId xmlns:a16="http://schemas.microsoft.com/office/drawing/2014/main" id="{700AD558-38BB-440E-B02B-8E008598C3F9}"/>
              </a:ext>
            </a:extLst>
          </p:cNvPr>
          <p:cNvGrpSpPr/>
          <p:nvPr userDrawn="1"/>
        </p:nvGrpSpPr>
        <p:grpSpPr>
          <a:xfrm>
            <a:off x="5922696" y="2761416"/>
            <a:ext cx="346608" cy="3639384"/>
            <a:chOff x="8915400" y="3619500"/>
            <a:chExt cx="457200" cy="4800600"/>
          </a:xfrm>
        </p:grpSpPr>
        <p:sp>
          <p:nvSpPr>
            <p:cNvPr id="14" name="Oval 13">
              <a:extLst>
                <a:ext uri="{FF2B5EF4-FFF2-40B4-BE49-F238E27FC236}">
                  <a16:creationId xmlns:a16="http://schemas.microsoft.com/office/drawing/2014/main" id="{B5C5016B-021B-4580-B7D7-731262F2E398}"/>
                </a:ext>
              </a:extLst>
            </p:cNvPr>
            <p:cNvSpPr/>
            <p:nvPr/>
          </p:nvSpPr>
          <p:spPr>
            <a:xfrm>
              <a:off x="89154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Oval 14">
              <a:extLst>
                <a:ext uri="{FF2B5EF4-FFF2-40B4-BE49-F238E27FC236}">
                  <a16:creationId xmlns:a16="http://schemas.microsoft.com/office/drawing/2014/main" id="{73FDB841-6852-44A9-8069-FD258EC74165}"/>
                </a:ext>
              </a:extLst>
            </p:cNvPr>
            <p:cNvSpPr/>
            <p:nvPr/>
          </p:nvSpPr>
          <p:spPr>
            <a:xfrm>
              <a:off x="89154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Oval 15">
              <a:extLst>
                <a:ext uri="{FF2B5EF4-FFF2-40B4-BE49-F238E27FC236}">
                  <a16:creationId xmlns:a16="http://schemas.microsoft.com/office/drawing/2014/main" id="{FA4767A8-A980-48B2-B12E-2476D2D603CB}"/>
                </a:ext>
              </a:extLst>
            </p:cNvPr>
            <p:cNvSpPr/>
            <p:nvPr/>
          </p:nvSpPr>
          <p:spPr>
            <a:xfrm>
              <a:off x="8915400" y="57912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Oval 16">
              <a:extLst>
                <a:ext uri="{FF2B5EF4-FFF2-40B4-BE49-F238E27FC236}">
                  <a16:creationId xmlns:a16="http://schemas.microsoft.com/office/drawing/2014/main" id="{66149B8D-DDDC-4EE9-9BE4-6BE519D7D9BF}"/>
                </a:ext>
              </a:extLst>
            </p:cNvPr>
            <p:cNvSpPr/>
            <p:nvPr/>
          </p:nvSpPr>
          <p:spPr>
            <a:xfrm>
              <a:off x="89154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8" name="Oval 17">
              <a:extLst>
                <a:ext uri="{FF2B5EF4-FFF2-40B4-BE49-F238E27FC236}">
                  <a16:creationId xmlns:a16="http://schemas.microsoft.com/office/drawing/2014/main" id="{39AC692D-4C31-415D-8340-E1FB4F918523}"/>
                </a:ext>
              </a:extLst>
            </p:cNvPr>
            <p:cNvSpPr/>
            <p:nvPr/>
          </p:nvSpPr>
          <p:spPr>
            <a:xfrm>
              <a:off x="89154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9" name="Group 18">
            <a:extLst>
              <a:ext uri="{FF2B5EF4-FFF2-40B4-BE49-F238E27FC236}">
                <a16:creationId xmlns:a16="http://schemas.microsoft.com/office/drawing/2014/main" id="{B3BC04DA-7F29-44A4-9524-4F03A1A1B796}"/>
              </a:ext>
            </a:extLst>
          </p:cNvPr>
          <p:cNvGrpSpPr/>
          <p:nvPr userDrawn="1"/>
        </p:nvGrpSpPr>
        <p:grpSpPr>
          <a:xfrm>
            <a:off x="8183812" y="2761416"/>
            <a:ext cx="346608" cy="3639384"/>
            <a:chOff x="11849100" y="3619500"/>
            <a:chExt cx="457200" cy="4800600"/>
          </a:xfrm>
        </p:grpSpPr>
        <p:sp>
          <p:nvSpPr>
            <p:cNvPr id="20" name="Oval 19">
              <a:extLst>
                <a:ext uri="{FF2B5EF4-FFF2-40B4-BE49-F238E27FC236}">
                  <a16:creationId xmlns:a16="http://schemas.microsoft.com/office/drawing/2014/main" id="{8834467C-1949-4931-AE58-0BE240BCF517}"/>
                </a:ext>
              </a:extLst>
            </p:cNvPr>
            <p:cNvSpPr/>
            <p:nvPr/>
          </p:nvSpPr>
          <p:spPr>
            <a:xfrm>
              <a:off x="11849100" y="36195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1" name="Oval 20">
              <a:extLst>
                <a:ext uri="{FF2B5EF4-FFF2-40B4-BE49-F238E27FC236}">
                  <a16:creationId xmlns:a16="http://schemas.microsoft.com/office/drawing/2014/main" id="{6E97A2E0-425A-4CE2-B51A-898CF11C43F3}"/>
                </a:ext>
              </a:extLst>
            </p:cNvPr>
            <p:cNvSpPr/>
            <p:nvPr/>
          </p:nvSpPr>
          <p:spPr>
            <a:xfrm>
              <a:off x="118491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2" name="Oval 21">
              <a:extLst>
                <a:ext uri="{FF2B5EF4-FFF2-40B4-BE49-F238E27FC236}">
                  <a16:creationId xmlns:a16="http://schemas.microsoft.com/office/drawing/2014/main" id="{EA2F067C-2103-49E8-96A8-E653850DB8BC}"/>
                </a:ext>
              </a:extLst>
            </p:cNvPr>
            <p:cNvSpPr/>
            <p:nvPr/>
          </p:nvSpPr>
          <p:spPr>
            <a:xfrm>
              <a:off x="118491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3" name="Oval 22">
              <a:extLst>
                <a:ext uri="{FF2B5EF4-FFF2-40B4-BE49-F238E27FC236}">
                  <a16:creationId xmlns:a16="http://schemas.microsoft.com/office/drawing/2014/main" id="{5F398FFB-0E22-4E0B-BB60-83E83DDF1B00}"/>
                </a:ext>
              </a:extLst>
            </p:cNvPr>
            <p:cNvSpPr/>
            <p:nvPr/>
          </p:nvSpPr>
          <p:spPr>
            <a:xfrm>
              <a:off x="118491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4" name="Oval 23">
              <a:extLst>
                <a:ext uri="{FF2B5EF4-FFF2-40B4-BE49-F238E27FC236}">
                  <a16:creationId xmlns:a16="http://schemas.microsoft.com/office/drawing/2014/main" id="{3A215540-1A84-4C8B-8221-38156F0D105D}"/>
                </a:ext>
              </a:extLst>
            </p:cNvPr>
            <p:cNvSpPr/>
            <p:nvPr/>
          </p:nvSpPr>
          <p:spPr>
            <a:xfrm>
              <a:off x="118491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25" name="Group 24">
            <a:extLst>
              <a:ext uri="{FF2B5EF4-FFF2-40B4-BE49-F238E27FC236}">
                <a16:creationId xmlns:a16="http://schemas.microsoft.com/office/drawing/2014/main" id="{3AA23B74-4F59-4954-BDBD-451B6C24EE1A}"/>
              </a:ext>
            </a:extLst>
          </p:cNvPr>
          <p:cNvGrpSpPr/>
          <p:nvPr userDrawn="1"/>
        </p:nvGrpSpPr>
        <p:grpSpPr>
          <a:xfrm>
            <a:off x="10444928" y="2761416"/>
            <a:ext cx="352389" cy="3700080"/>
            <a:chOff x="14744700" y="3619500"/>
            <a:chExt cx="457200" cy="4800600"/>
          </a:xfrm>
        </p:grpSpPr>
        <p:sp>
          <p:nvSpPr>
            <p:cNvPr id="26" name="Oval 25">
              <a:extLst>
                <a:ext uri="{FF2B5EF4-FFF2-40B4-BE49-F238E27FC236}">
                  <a16:creationId xmlns:a16="http://schemas.microsoft.com/office/drawing/2014/main" id="{42729EDF-D62A-4C86-B3D8-E0D20F23548B}"/>
                </a:ext>
              </a:extLst>
            </p:cNvPr>
            <p:cNvSpPr/>
            <p:nvPr/>
          </p:nvSpPr>
          <p:spPr>
            <a:xfrm>
              <a:off x="14744700" y="36195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7" name="Oval 26">
              <a:extLst>
                <a:ext uri="{FF2B5EF4-FFF2-40B4-BE49-F238E27FC236}">
                  <a16:creationId xmlns:a16="http://schemas.microsoft.com/office/drawing/2014/main" id="{C5A1580C-25E4-4F40-A9C4-509CBD9E7EAE}"/>
                </a:ext>
              </a:extLst>
            </p:cNvPr>
            <p:cNvSpPr/>
            <p:nvPr/>
          </p:nvSpPr>
          <p:spPr>
            <a:xfrm>
              <a:off x="14744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8" name="Oval 27">
              <a:extLst>
                <a:ext uri="{FF2B5EF4-FFF2-40B4-BE49-F238E27FC236}">
                  <a16:creationId xmlns:a16="http://schemas.microsoft.com/office/drawing/2014/main" id="{F472D12E-FD63-4F22-BAC9-CC9FE6529E72}"/>
                </a:ext>
              </a:extLst>
            </p:cNvPr>
            <p:cNvSpPr/>
            <p:nvPr/>
          </p:nvSpPr>
          <p:spPr>
            <a:xfrm>
              <a:off x="147447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9" name="Oval 28">
              <a:extLst>
                <a:ext uri="{FF2B5EF4-FFF2-40B4-BE49-F238E27FC236}">
                  <a16:creationId xmlns:a16="http://schemas.microsoft.com/office/drawing/2014/main" id="{B31F5476-7A77-4F97-B0CB-E6B11850A7E2}"/>
                </a:ext>
              </a:extLst>
            </p:cNvPr>
            <p:cNvSpPr/>
            <p:nvPr/>
          </p:nvSpPr>
          <p:spPr>
            <a:xfrm>
              <a:off x="147447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0" name="Oval 29">
              <a:extLst>
                <a:ext uri="{FF2B5EF4-FFF2-40B4-BE49-F238E27FC236}">
                  <a16:creationId xmlns:a16="http://schemas.microsoft.com/office/drawing/2014/main" id="{99FF0E12-8C32-43C5-A2F5-722041D2F733}"/>
                </a:ext>
              </a:extLst>
            </p:cNvPr>
            <p:cNvSpPr/>
            <p:nvPr/>
          </p:nvSpPr>
          <p:spPr>
            <a:xfrm>
              <a:off x="147447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Tree>
    <p:extLst>
      <p:ext uri="{BB962C8B-B14F-4D97-AF65-F5344CB8AC3E}">
        <p14:creationId xmlns:p14="http://schemas.microsoft.com/office/powerpoint/2010/main" val="24613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anim calcmode="lin" valueType="num">
                                      <p:cBhvr>
                                        <p:cTn id="14" dur="1250" fill="hold"/>
                                        <p:tgtEl>
                                          <p:spTgt spid="7"/>
                                        </p:tgtEl>
                                        <p:attrNameLst>
                                          <p:attrName>ppt_x</p:attrName>
                                        </p:attrNameLst>
                                      </p:cBhvr>
                                      <p:tavLst>
                                        <p:tav tm="0">
                                          <p:val>
                                            <p:strVal val="#ppt_x"/>
                                          </p:val>
                                        </p:tav>
                                        <p:tav tm="100000">
                                          <p:val>
                                            <p:strVal val="#ppt_x"/>
                                          </p:val>
                                        </p:tav>
                                      </p:tavLst>
                                    </p:anim>
                                    <p:anim calcmode="lin" valueType="num">
                                      <p:cBhvr>
                                        <p:cTn id="15" dur="1125" decel="100000" fill="hold"/>
                                        <p:tgtEl>
                                          <p:spTgt spid="7"/>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anim calcmode="lin" valueType="num">
                                      <p:cBhvr>
                                        <p:cTn id="20" dur="1250" fill="hold"/>
                                        <p:tgtEl>
                                          <p:spTgt spid="13"/>
                                        </p:tgtEl>
                                        <p:attrNameLst>
                                          <p:attrName>ppt_x</p:attrName>
                                        </p:attrNameLst>
                                      </p:cBhvr>
                                      <p:tavLst>
                                        <p:tav tm="0">
                                          <p:val>
                                            <p:strVal val="#ppt_x"/>
                                          </p:val>
                                        </p:tav>
                                        <p:tav tm="100000">
                                          <p:val>
                                            <p:strVal val="#ppt_x"/>
                                          </p:val>
                                        </p:tav>
                                      </p:tavLst>
                                    </p:anim>
                                    <p:anim calcmode="lin" valueType="num">
                                      <p:cBhvr>
                                        <p:cTn id="21" dur="1125" decel="100000" fill="hold"/>
                                        <p:tgtEl>
                                          <p:spTgt spid="13"/>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250"/>
                                        <p:tgtEl>
                                          <p:spTgt spid="19"/>
                                        </p:tgtEl>
                                      </p:cBhvr>
                                    </p:animEffect>
                                    <p:anim calcmode="lin" valueType="num">
                                      <p:cBhvr>
                                        <p:cTn id="26" dur="1250" fill="hold"/>
                                        <p:tgtEl>
                                          <p:spTgt spid="19"/>
                                        </p:tgtEl>
                                        <p:attrNameLst>
                                          <p:attrName>ppt_x</p:attrName>
                                        </p:attrNameLst>
                                      </p:cBhvr>
                                      <p:tavLst>
                                        <p:tav tm="0">
                                          <p:val>
                                            <p:strVal val="#ppt_x"/>
                                          </p:val>
                                        </p:tav>
                                        <p:tav tm="100000">
                                          <p:val>
                                            <p:strVal val="#ppt_x"/>
                                          </p:val>
                                        </p:tav>
                                      </p:tavLst>
                                    </p:anim>
                                    <p:anim calcmode="lin" valueType="num">
                                      <p:cBhvr>
                                        <p:cTn id="27" dur="1125" decel="100000" fill="hold"/>
                                        <p:tgtEl>
                                          <p:spTgt spid="19"/>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250"/>
                                        <p:tgtEl>
                                          <p:spTgt spid="25"/>
                                        </p:tgtEl>
                                      </p:cBhvr>
                                    </p:animEffect>
                                    <p:anim calcmode="lin" valueType="num">
                                      <p:cBhvr>
                                        <p:cTn id="32" dur="1250" fill="hold"/>
                                        <p:tgtEl>
                                          <p:spTgt spid="25"/>
                                        </p:tgtEl>
                                        <p:attrNameLst>
                                          <p:attrName>ppt_x</p:attrName>
                                        </p:attrNameLst>
                                      </p:cBhvr>
                                      <p:tavLst>
                                        <p:tav tm="0">
                                          <p:val>
                                            <p:strVal val="#ppt_x"/>
                                          </p:val>
                                        </p:tav>
                                        <p:tav tm="100000">
                                          <p:val>
                                            <p:strVal val="#ppt_x"/>
                                          </p:val>
                                        </p:tav>
                                      </p:tavLst>
                                    </p:anim>
                                    <p:anim calcmode="lin" valueType="num">
                                      <p:cBhvr>
                                        <p:cTn id="33" dur="1125" decel="100000" fill="hold"/>
                                        <p:tgtEl>
                                          <p:spTgt spid="25"/>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32" name="Table 31">
            <a:extLst>
              <a:ext uri="{FF2B5EF4-FFF2-40B4-BE49-F238E27FC236}">
                <a16:creationId xmlns:a16="http://schemas.microsoft.com/office/drawing/2014/main" id="{854930FA-60F1-4FEA-B210-A015CA1702E3}"/>
              </a:ext>
            </a:extLst>
          </p:cNvPr>
          <p:cNvGraphicFramePr>
            <a:graphicFrameLocks noGrp="1"/>
          </p:cNvGraphicFramePr>
          <p:nvPr userDrawn="1">
            <p:extLst>
              <p:ext uri="{D42A27DB-BD31-4B8C-83A1-F6EECF244321}">
                <p14:modId xmlns:p14="http://schemas.microsoft.com/office/powerpoint/2010/main" val="2632192564"/>
              </p:ext>
            </p:extLst>
          </p:nvPr>
        </p:nvGraphicFramePr>
        <p:xfrm>
          <a:off x="547333" y="1760774"/>
          <a:ext cx="11162445" cy="4772985"/>
        </p:xfrm>
        <a:graphic>
          <a:graphicData uri="http://schemas.openxmlformats.org/drawingml/2006/table">
            <a:tbl>
              <a:tblPr firstRow="1" bandRow="1">
                <a:tableStyleId>{21E4AEA4-8DFA-4A89-87EB-49C32662AFE0}</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454610">
                <a:tc>
                  <a:txBody>
                    <a:bodyPr/>
                    <a:lstStyle/>
                    <a:p>
                      <a:pPr lvl="0" algn="ctr"/>
                      <a:r>
                        <a:rPr lang="en-US" sz="2400">
                          <a:latin typeface="Arial" panose="020B0604020202020204" pitchFamily="34" charset="0"/>
                          <a:cs typeface="Arial" panose="020B0604020202020204" pitchFamily="34" charset="0"/>
                        </a:rPr>
                        <a:t>description</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2016</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2017</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2018</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454610">
                <a:tc>
                  <a:txBody>
                    <a:bodyPr/>
                    <a:lstStyle/>
                    <a:p>
                      <a:pPr algn="ctr"/>
                      <a:r>
                        <a:rPr lang="en-US" sz="2400">
                          <a:latin typeface="Arial" panose="020B0604020202020204" pitchFamily="34" charset="0"/>
                          <a:cs typeface="Arial" panose="020B0604020202020204" pitchFamily="34" charset="0"/>
                        </a:rPr>
                        <a:t>row title</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152.254</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125.356</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643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125" decel="100000" fill="hold"/>
                                        <p:tgtEl>
                                          <p:spTgt spid="3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57DBFBB-1283-4955-9587-A9472853073D}"/>
              </a:ext>
            </a:extLst>
          </p:cNvPr>
          <p:cNvGrpSpPr/>
          <p:nvPr userDrawn="1"/>
        </p:nvGrpSpPr>
        <p:grpSpPr>
          <a:xfrm>
            <a:off x="1360500" y="2180350"/>
            <a:ext cx="2639692" cy="1586294"/>
            <a:chOff x="2046886" y="3238500"/>
            <a:chExt cx="3895344" cy="2340864"/>
          </a:xfrm>
        </p:grpSpPr>
        <p:sp>
          <p:nvSpPr>
            <p:cNvPr id="6" name="Chevron 29">
              <a:extLst>
                <a:ext uri="{FF2B5EF4-FFF2-40B4-BE49-F238E27FC236}">
                  <a16:creationId xmlns:a16="http://schemas.microsoft.com/office/drawing/2014/main" id="{544034A7-5792-44E8-A84D-889162FF9129}"/>
                </a:ext>
              </a:extLst>
            </p:cNvPr>
            <p:cNvSpPr/>
            <p:nvPr/>
          </p:nvSpPr>
          <p:spPr>
            <a:xfrm>
              <a:off x="2046886" y="3238500"/>
              <a:ext cx="3895344" cy="234086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9" name="Freeform 465">
              <a:extLst>
                <a:ext uri="{FF2B5EF4-FFF2-40B4-BE49-F238E27FC236}">
                  <a16:creationId xmlns:a16="http://schemas.microsoft.com/office/drawing/2014/main" id="{6FD453B5-A888-4C8B-A9EB-96EE6955E08C}"/>
                </a:ext>
              </a:extLst>
            </p:cNvPr>
            <p:cNvSpPr>
              <a:spLocks noEditPoints="1"/>
            </p:cNvSpPr>
            <p:nvPr/>
          </p:nvSpPr>
          <p:spPr bwMode="auto">
            <a:xfrm>
              <a:off x="3503034" y="3790854"/>
              <a:ext cx="1291096" cy="1236156"/>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49CB774-4ACC-42CB-BBEB-D898F5E7C6A5}"/>
              </a:ext>
            </a:extLst>
          </p:cNvPr>
          <p:cNvGrpSpPr/>
          <p:nvPr userDrawn="1"/>
        </p:nvGrpSpPr>
        <p:grpSpPr>
          <a:xfrm>
            <a:off x="3794078" y="2180350"/>
            <a:ext cx="2639693" cy="1586294"/>
            <a:chOff x="5479847" y="3238500"/>
            <a:chExt cx="3895344" cy="2340864"/>
          </a:xfrm>
        </p:grpSpPr>
        <p:sp>
          <p:nvSpPr>
            <p:cNvPr id="11" name="Chevron 37">
              <a:extLst>
                <a:ext uri="{FF2B5EF4-FFF2-40B4-BE49-F238E27FC236}">
                  <a16:creationId xmlns:a16="http://schemas.microsoft.com/office/drawing/2014/main" id="{840FADF5-F27E-4433-B2C9-DAF507F47CA3}"/>
                </a:ext>
              </a:extLst>
            </p:cNvPr>
            <p:cNvSpPr/>
            <p:nvPr/>
          </p:nvSpPr>
          <p:spPr>
            <a:xfrm>
              <a:off x="5479847" y="3238500"/>
              <a:ext cx="3895344" cy="234086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5" name="Freeform 176">
              <a:extLst>
                <a:ext uri="{FF2B5EF4-FFF2-40B4-BE49-F238E27FC236}">
                  <a16:creationId xmlns:a16="http://schemas.microsoft.com/office/drawing/2014/main" id="{D40C988D-4A31-44AA-9C78-F61D023657F5}"/>
                </a:ext>
              </a:extLst>
            </p:cNvPr>
            <p:cNvSpPr>
              <a:spLocks noEditPoints="1"/>
            </p:cNvSpPr>
            <p:nvPr/>
          </p:nvSpPr>
          <p:spPr bwMode="auto">
            <a:xfrm>
              <a:off x="7155308" y="3958591"/>
              <a:ext cx="900680" cy="900681"/>
            </a:xfrm>
            <a:custGeom>
              <a:avLst/>
              <a:gdLst>
                <a:gd name="T0" fmla="*/ 152 w 176"/>
                <a:gd name="T1" fmla="*/ 12 h 176"/>
                <a:gd name="T2" fmla="*/ 128 w 176"/>
                <a:gd name="T3" fmla="*/ 12 h 176"/>
                <a:gd name="T4" fmla="*/ 67 w 176"/>
                <a:gd name="T5" fmla="*/ 33 h 176"/>
                <a:gd name="T6" fmla="*/ 0 w 176"/>
                <a:gd name="T7" fmla="*/ 48 h 176"/>
                <a:gd name="T8" fmla="*/ 8 w 176"/>
                <a:gd name="T9" fmla="*/ 112 h 176"/>
                <a:gd name="T10" fmla="*/ 48 w 176"/>
                <a:gd name="T11" fmla="*/ 173 h 176"/>
                <a:gd name="T12" fmla="*/ 52 w 176"/>
                <a:gd name="T13" fmla="*/ 176 h 176"/>
                <a:gd name="T14" fmla="*/ 88 w 176"/>
                <a:gd name="T15" fmla="*/ 172 h 176"/>
                <a:gd name="T16" fmla="*/ 88 w 176"/>
                <a:gd name="T17" fmla="*/ 171 h 176"/>
                <a:gd name="T18" fmla="*/ 128 w 176"/>
                <a:gd name="T19" fmla="*/ 137 h 176"/>
                <a:gd name="T20" fmla="*/ 140 w 176"/>
                <a:gd name="T21" fmla="*/ 152 h 176"/>
                <a:gd name="T22" fmla="*/ 152 w 176"/>
                <a:gd name="T23" fmla="*/ 100 h 176"/>
                <a:gd name="T24" fmla="*/ 152 w 176"/>
                <a:gd name="T25" fmla="*/ 52 h 176"/>
                <a:gd name="T26" fmla="*/ 8 w 176"/>
                <a:gd name="T27" fmla="*/ 88 h 176"/>
                <a:gd name="T28" fmla="*/ 32 w 176"/>
                <a:gd name="T29" fmla="*/ 84 h 176"/>
                <a:gd name="T30" fmla="*/ 8 w 176"/>
                <a:gd name="T31" fmla="*/ 80 h 176"/>
                <a:gd name="T32" fmla="*/ 20 w 176"/>
                <a:gd name="T33" fmla="*/ 72 h 176"/>
                <a:gd name="T34" fmla="*/ 20 w 176"/>
                <a:gd name="T35" fmla="*/ 64 h 176"/>
                <a:gd name="T36" fmla="*/ 8 w 176"/>
                <a:gd name="T37" fmla="*/ 48 h 176"/>
                <a:gd name="T38" fmla="*/ 64 w 176"/>
                <a:gd name="T39" fmla="*/ 110 h 176"/>
                <a:gd name="T40" fmla="*/ 52 w 176"/>
                <a:gd name="T41" fmla="*/ 152 h 176"/>
                <a:gd name="T42" fmla="*/ 67 w 176"/>
                <a:gd name="T43" fmla="*/ 119 h 176"/>
                <a:gd name="T44" fmla="*/ 75 w 176"/>
                <a:gd name="T45" fmla="*/ 152 h 176"/>
                <a:gd name="T46" fmla="*/ 77 w 176"/>
                <a:gd name="T47" fmla="*/ 160 h 176"/>
                <a:gd name="T48" fmla="*/ 55 w 176"/>
                <a:gd name="T49" fmla="*/ 168 h 176"/>
                <a:gd name="T50" fmla="*/ 77 w 176"/>
                <a:gd name="T51" fmla="*/ 160 h 176"/>
                <a:gd name="T52" fmla="*/ 72 w 176"/>
                <a:gd name="T53" fmla="*/ 112 h 176"/>
                <a:gd name="T54" fmla="*/ 128 w 176"/>
                <a:gd name="T55" fmla="*/ 23 h 176"/>
                <a:gd name="T56" fmla="*/ 144 w 176"/>
                <a:gd name="T57" fmla="*/ 140 h 176"/>
                <a:gd name="T58" fmla="*/ 136 w 176"/>
                <a:gd name="T59" fmla="*/ 140 h 176"/>
                <a:gd name="T60" fmla="*/ 140 w 176"/>
                <a:gd name="T61" fmla="*/ 8 h 176"/>
                <a:gd name="T62" fmla="*/ 144 w 176"/>
                <a:gd name="T63" fmla="*/ 140 h 176"/>
                <a:gd name="T64" fmla="*/ 152 w 176"/>
                <a:gd name="T65" fmla="*/ 60 h 176"/>
                <a:gd name="T66" fmla="*/ 152 w 176"/>
                <a:gd name="T67"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152" y="52"/>
                  </a:moveTo>
                  <a:cubicBezTo>
                    <a:pt x="152" y="12"/>
                    <a:pt x="152" y="12"/>
                    <a:pt x="152" y="12"/>
                  </a:cubicBezTo>
                  <a:cubicBezTo>
                    <a:pt x="152" y="5"/>
                    <a:pt x="147" y="0"/>
                    <a:pt x="140" y="0"/>
                  </a:cubicBezTo>
                  <a:cubicBezTo>
                    <a:pt x="133" y="0"/>
                    <a:pt x="128" y="5"/>
                    <a:pt x="128" y="12"/>
                  </a:cubicBezTo>
                  <a:cubicBezTo>
                    <a:pt x="128" y="15"/>
                    <a:pt x="128" y="15"/>
                    <a:pt x="128" y="15"/>
                  </a:cubicBezTo>
                  <a:cubicBezTo>
                    <a:pt x="67" y="33"/>
                    <a:pt x="67" y="33"/>
                    <a:pt x="67" y="33"/>
                  </a:cubicBezTo>
                  <a:cubicBezTo>
                    <a:pt x="8" y="40"/>
                    <a:pt x="8" y="40"/>
                    <a:pt x="8" y="40"/>
                  </a:cubicBezTo>
                  <a:cubicBezTo>
                    <a:pt x="4" y="40"/>
                    <a:pt x="0" y="44"/>
                    <a:pt x="0" y="48"/>
                  </a:cubicBezTo>
                  <a:cubicBezTo>
                    <a:pt x="0" y="104"/>
                    <a:pt x="0" y="104"/>
                    <a:pt x="0" y="104"/>
                  </a:cubicBezTo>
                  <a:cubicBezTo>
                    <a:pt x="0" y="108"/>
                    <a:pt x="4" y="112"/>
                    <a:pt x="8" y="112"/>
                  </a:cubicBezTo>
                  <a:cubicBezTo>
                    <a:pt x="35" y="115"/>
                    <a:pt x="35" y="115"/>
                    <a:pt x="35" y="115"/>
                  </a:cubicBezTo>
                  <a:cubicBezTo>
                    <a:pt x="48" y="173"/>
                    <a:pt x="48" y="173"/>
                    <a:pt x="48" y="173"/>
                  </a:cubicBezTo>
                  <a:cubicBezTo>
                    <a:pt x="48" y="173"/>
                    <a:pt x="48" y="173"/>
                    <a:pt x="48" y="173"/>
                  </a:cubicBezTo>
                  <a:cubicBezTo>
                    <a:pt x="49" y="175"/>
                    <a:pt x="50" y="176"/>
                    <a:pt x="52" y="176"/>
                  </a:cubicBezTo>
                  <a:cubicBezTo>
                    <a:pt x="84" y="176"/>
                    <a:pt x="84" y="176"/>
                    <a:pt x="84" y="176"/>
                  </a:cubicBezTo>
                  <a:cubicBezTo>
                    <a:pt x="86" y="176"/>
                    <a:pt x="88" y="174"/>
                    <a:pt x="88" y="172"/>
                  </a:cubicBezTo>
                  <a:cubicBezTo>
                    <a:pt x="88" y="172"/>
                    <a:pt x="88" y="171"/>
                    <a:pt x="88" y="171"/>
                  </a:cubicBezTo>
                  <a:cubicBezTo>
                    <a:pt x="88" y="171"/>
                    <a:pt x="88" y="171"/>
                    <a:pt x="88" y="171"/>
                  </a:cubicBezTo>
                  <a:cubicBezTo>
                    <a:pt x="77" y="122"/>
                    <a:pt x="77" y="122"/>
                    <a:pt x="77" y="122"/>
                  </a:cubicBezTo>
                  <a:cubicBezTo>
                    <a:pt x="128" y="137"/>
                    <a:pt x="128" y="137"/>
                    <a:pt x="128" y="137"/>
                  </a:cubicBezTo>
                  <a:cubicBezTo>
                    <a:pt x="128" y="140"/>
                    <a:pt x="128" y="140"/>
                    <a:pt x="128" y="140"/>
                  </a:cubicBezTo>
                  <a:cubicBezTo>
                    <a:pt x="128" y="147"/>
                    <a:pt x="133" y="152"/>
                    <a:pt x="140" y="152"/>
                  </a:cubicBezTo>
                  <a:cubicBezTo>
                    <a:pt x="147" y="152"/>
                    <a:pt x="152" y="147"/>
                    <a:pt x="152" y="140"/>
                  </a:cubicBezTo>
                  <a:cubicBezTo>
                    <a:pt x="152" y="100"/>
                    <a:pt x="152" y="100"/>
                    <a:pt x="152" y="100"/>
                  </a:cubicBezTo>
                  <a:cubicBezTo>
                    <a:pt x="165" y="100"/>
                    <a:pt x="176" y="89"/>
                    <a:pt x="176" y="76"/>
                  </a:cubicBezTo>
                  <a:cubicBezTo>
                    <a:pt x="176" y="63"/>
                    <a:pt x="165" y="52"/>
                    <a:pt x="152" y="52"/>
                  </a:cubicBezTo>
                  <a:moveTo>
                    <a:pt x="8" y="104"/>
                  </a:moveTo>
                  <a:cubicBezTo>
                    <a:pt x="8" y="88"/>
                    <a:pt x="8" y="88"/>
                    <a:pt x="8" y="88"/>
                  </a:cubicBezTo>
                  <a:cubicBezTo>
                    <a:pt x="28" y="88"/>
                    <a:pt x="28" y="88"/>
                    <a:pt x="28" y="88"/>
                  </a:cubicBezTo>
                  <a:cubicBezTo>
                    <a:pt x="30" y="88"/>
                    <a:pt x="32" y="86"/>
                    <a:pt x="32" y="84"/>
                  </a:cubicBezTo>
                  <a:cubicBezTo>
                    <a:pt x="32" y="82"/>
                    <a:pt x="30" y="80"/>
                    <a:pt x="28" y="80"/>
                  </a:cubicBezTo>
                  <a:cubicBezTo>
                    <a:pt x="8" y="80"/>
                    <a:pt x="8" y="80"/>
                    <a:pt x="8" y="80"/>
                  </a:cubicBezTo>
                  <a:cubicBezTo>
                    <a:pt x="8" y="72"/>
                    <a:pt x="8" y="72"/>
                    <a:pt x="8" y="72"/>
                  </a:cubicBezTo>
                  <a:cubicBezTo>
                    <a:pt x="20" y="72"/>
                    <a:pt x="20" y="72"/>
                    <a:pt x="20" y="72"/>
                  </a:cubicBezTo>
                  <a:cubicBezTo>
                    <a:pt x="22" y="72"/>
                    <a:pt x="24" y="70"/>
                    <a:pt x="24" y="68"/>
                  </a:cubicBezTo>
                  <a:cubicBezTo>
                    <a:pt x="24" y="66"/>
                    <a:pt x="22" y="64"/>
                    <a:pt x="20" y="64"/>
                  </a:cubicBezTo>
                  <a:cubicBezTo>
                    <a:pt x="8" y="64"/>
                    <a:pt x="8" y="64"/>
                    <a:pt x="8" y="64"/>
                  </a:cubicBezTo>
                  <a:cubicBezTo>
                    <a:pt x="8" y="48"/>
                    <a:pt x="8" y="48"/>
                    <a:pt x="8" y="48"/>
                  </a:cubicBezTo>
                  <a:cubicBezTo>
                    <a:pt x="64" y="42"/>
                    <a:pt x="64" y="42"/>
                    <a:pt x="64" y="42"/>
                  </a:cubicBezTo>
                  <a:cubicBezTo>
                    <a:pt x="64" y="110"/>
                    <a:pt x="64" y="110"/>
                    <a:pt x="64" y="110"/>
                  </a:cubicBezTo>
                  <a:lnTo>
                    <a:pt x="8" y="104"/>
                  </a:lnTo>
                  <a:close/>
                  <a:moveTo>
                    <a:pt x="52" y="152"/>
                  </a:moveTo>
                  <a:cubicBezTo>
                    <a:pt x="44" y="116"/>
                    <a:pt x="44" y="116"/>
                    <a:pt x="44" y="116"/>
                  </a:cubicBezTo>
                  <a:cubicBezTo>
                    <a:pt x="67" y="119"/>
                    <a:pt x="67" y="119"/>
                    <a:pt x="67" y="119"/>
                  </a:cubicBezTo>
                  <a:cubicBezTo>
                    <a:pt x="68" y="119"/>
                    <a:pt x="68" y="119"/>
                    <a:pt x="68" y="119"/>
                  </a:cubicBezTo>
                  <a:cubicBezTo>
                    <a:pt x="75" y="152"/>
                    <a:pt x="75" y="152"/>
                    <a:pt x="75" y="152"/>
                  </a:cubicBezTo>
                  <a:lnTo>
                    <a:pt x="52" y="152"/>
                  </a:lnTo>
                  <a:close/>
                  <a:moveTo>
                    <a:pt x="77" y="160"/>
                  </a:moveTo>
                  <a:cubicBezTo>
                    <a:pt x="79" y="168"/>
                    <a:pt x="79" y="168"/>
                    <a:pt x="79" y="168"/>
                  </a:cubicBezTo>
                  <a:cubicBezTo>
                    <a:pt x="55" y="168"/>
                    <a:pt x="55" y="168"/>
                    <a:pt x="55" y="168"/>
                  </a:cubicBezTo>
                  <a:cubicBezTo>
                    <a:pt x="53" y="160"/>
                    <a:pt x="53" y="160"/>
                    <a:pt x="53" y="160"/>
                  </a:cubicBezTo>
                  <a:lnTo>
                    <a:pt x="77" y="160"/>
                  </a:lnTo>
                  <a:close/>
                  <a:moveTo>
                    <a:pt x="128" y="129"/>
                  </a:moveTo>
                  <a:cubicBezTo>
                    <a:pt x="72" y="112"/>
                    <a:pt x="72" y="112"/>
                    <a:pt x="72" y="112"/>
                  </a:cubicBezTo>
                  <a:cubicBezTo>
                    <a:pt x="72" y="40"/>
                    <a:pt x="72" y="40"/>
                    <a:pt x="72" y="40"/>
                  </a:cubicBezTo>
                  <a:cubicBezTo>
                    <a:pt x="128" y="23"/>
                    <a:pt x="128" y="23"/>
                    <a:pt x="128" y="23"/>
                  </a:cubicBezTo>
                  <a:lnTo>
                    <a:pt x="128" y="129"/>
                  </a:lnTo>
                  <a:close/>
                  <a:moveTo>
                    <a:pt x="144" y="140"/>
                  </a:moveTo>
                  <a:cubicBezTo>
                    <a:pt x="144" y="142"/>
                    <a:pt x="142" y="144"/>
                    <a:pt x="140" y="144"/>
                  </a:cubicBezTo>
                  <a:cubicBezTo>
                    <a:pt x="138" y="144"/>
                    <a:pt x="136" y="142"/>
                    <a:pt x="136" y="140"/>
                  </a:cubicBezTo>
                  <a:cubicBezTo>
                    <a:pt x="136" y="12"/>
                    <a:pt x="136" y="12"/>
                    <a:pt x="136" y="12"/>
                  </a:cubicBezTo>
                  <a:cubicBezTo>
                    <a:pt x="136" y="10"/>
                    <a:pt x="138" y="8"/>
                    <a:pt x="140" y="8"/>
                  </a:cubicBezTo>
                  <a:cubicBezTo>
                    <a:pt x="142" y="8"/>
                    <a:pt x="144" y="10"/>
                    <a:pt x="144" y="12"/>
                  </a:cubicBezTo>
                  <a:lnTo>
                    <a:pt x="144" y="140"/>
                  </a:lnTo>
                  <a:close/>
                  <a:moveTo>
                    <a:pt x="152" y="92"/>
                  </a:moveTo>
                  <a:cubicBezTo>
                    <a:pt x="152" y="60"/>
                    <a:pt x="152" y="60"/>
                    <a:pt x="152" y="60"/>
                  </a:cubicBezTo>
                  <a:cubicBezTo>
                    <a:pt x="161" y="60"/>
                    <a:pt x="168" y="67"/>
                    <a:pt x="168" y="76"/>
                  </a:cubicBezTo>
                  <a:cubicBezTo>
                    <a:pt x="168" y="85"/>
                    <a:pt x="161" y="92"/>
                    <a:pt x="152" y="9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30B0238-2FFA-4A0A-92D8-34EC02EB1F9E}"/>
              </a:ext>
            </a:extLst>
          </p:cNvPr>
          <p:cNvGrpSpPr/>
          <p:nvPr userDrawn="1"/>
        </p:nvGrpSpPr>
        <p:grpSpPr>
          <a:xfrm>
            <a:off x="6205036" y="2180350"/>
            <a:ext cx="2639692" cy="1586294"/>
            <a:chOff x="8912808" y="3238500"/>
            <a:chExt cx="3895344" cy="2340864"/>
          </a:xfrm>
        </p:grpSpPr>
        <p:sp>
          <p:nvSpPr>
            <p:cNvPr id="17" name="Chevron 41">
              <a:extLst>
                <a:ext uri="{FF2B5EF4-FFF2-40B4-BE49-F238E27FC236}">
                  <a16:creationId xmlns:a16="http://schemas.microsoft.com/office/drawing/2014/main" id="{2E1E241B-AF3D-420F-9E6D-596920DFAA18}"/>
                </a:ext>
              </a:extLst>
            </p:cNvPr>
            <p:cNvSpPr/>
            <p:nvPr/>
          </p:nvSpPr>
          <p:spPr>
            <a:xfrm>
              <a:off x="8912808" y="3238500"/>
              <a:ext cx="3895344" cy="234086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0" name="Freeform 108">
              <a:extLst>
                <a:ext uri="{FF2B5EF4-FFF2-40B4-BE49-F238E27FC236}">
                  <a16:creationId xmlns:a16="http://schemas.microsoft.com/office/drawing/2014/main" id="{F8F7ED94-BA9A-40B6-B31C-D1C783335081}"/>
                </a:ext>
              </a:extLst>
            </p:cNvPr>
            <p:cNvSpPr>
              <a:spLocks noEditPoints="1"/>
            </p:cNvSpPr>
            <p:nvPr/>
          </p:nvSpPr>
          <p:spPr bwMode="auto">
            <a:xfrm>
              <a:off x="10641081" y="4014881"/>
              <a:ext cx="770972" cy="788100"/>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B09683D-604B-4339-8A17-C2710323D9D8}"/>
              </a:ext>
            </a:extLst>
          </p:cNvPr>
          <p:cNvGrpSpPr/>
          <p:nvPr userDrawn="1"/>
        </p:nvGrpSpPr>
        <p:grpSpPr>
          <a:xfrm>
            <a:off x="8638615" y="2180350"/>
            <a:ext cx="2639691" cy="1586294"/>
            <a:chOff x="12345770" y="3238500"/>
            <a:chExt cx="3895344" cy="2340864"/>
          </a:xfrm>
        </p:grpSpPr>
        <p:sp>
          <p:nvSpPr>
            <p:cNvPr id="22" name="Chevron 45">
              <a:extLst>
                <a:ext uri="{FF2B5EF4-FFF2-40B4-BE49-F238E27FC236}">
                  <a16:creationId xmlns:a16="http://schemas.microsoft.com/office/drawing/2014/main" id="{6C1535FE-A799-4773-80EF-9685E0E76CEF}"/>
                </a:ext>
              </a:extLst>
            </p:cNvPr>
            <p:cNvSpPr/>
            <p:nvPr/>
          </p:nvSpPr>
          <p:spPr>
            <a:xfrm>
              <a:off x="12345770" y="3238500"/>
              <a:ext cx="3895344" cy="234086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5" name="Freeform 430">
              <a:extLst>
                <a:ext uri="{FF2B5EF4-FFF2-40B4-BE49-F238E27FC236}">
                  <a16:creationId xmlns:a16="http://schemas.microsoft.com/office/drawing/2014/main" id="{FACB2523-FAB8-444F-A406-55D734393120}"/>
                </a:ext>
              </a:extLst>
            </p:cNvPr>
            <p:cNvSpPr>
              <a:spLocks noEditPoints="1"/>
            </p:cNvSpPr>
            <p:nvPr/>
          </p:nvSpPr>
          <p:spPr bwMode="auto">
            <a:xfrm>
              <a:off x="14140489" y="3953149"/>
              <a:ext cx="712373" cy="885645"/>
            </a:xfrm>
            <a:custGeom>
              <a:avLst/>
              <a:gdLst>
                <a:gd name="T0" fmla="*/ 32 w 144"/>
                <a:gd name="T1" fmla="*/ 136 h 176"/>
                <a:gd name="T2" fmla="*/ 48 w 144"/>
                <a:gd name="T3" fmla="*/ 136 h 176"/>
                <a:gd name="T4" fmla="*/ 52 w 144"/>
                <a:gd name="T5" fmla="*/ 96 h 176"/>
                <a:gd name="T6" fmla="*/ 52 w 144"/>
                <a:gd name="T7" fmla="*/ 104 h 176"/>
                <a:gd name="T8" fmla="*/ 52 w 144"/>
                <a:gd name="T9" fmla="*/ 96 h 176"/>
                <a:gd name="T10" fmla="*/ 104 w 144"/>
                <a:gd name="T11" fmla="*/ 132 h 176"/>
                <a:gd name="T12" fmla="*/ 112 w 144"/>
                <a:gd name="T13" fmla="*/ 132 h 176"/>
                <a:gd name="T14" fmla="*/ 112 w 144"/>
                <a:gd name="T15" fmla="*/ 64 h 176"/>
                <a:gd name="T16" fmla="*/ 120 w 144"/>
                <a:gd name="T17" fmla="*/ 24 h 176"/>
                <a:gd name="T18" fmla="*/ 128 w 144"/>
                <a:gd name="T19" fmla="*/ 8 h 176"/>
                <a:gd name="T20" fmla="*/ 24 w 144"/>
                <a:gd name="T21" fmla="*/ 0 h 176"/>
                <a:gd name="T22" fmla="*/ 16 w 144"/>
                <a:gd name="T23" fmla="*/ 16 h 176"/>
                <a:gd name="T24" fmla="*/ 32 w 144"/>
                <a:gd name="T25" fmla="*/ 24 h 176"/>
                <a:gd name="T26" fmla="*/ 0 w 144"/>
                <a:gd name="T27" fmla="*/ 124 h 176"/>
                <a:gd name="T28" fmla="*/ 122 w 144"/>
                <a:gd name="T29" fmla="*/ 176 h 176"/>
                <a:gd name="T30" fmla="*/ 112 w 144"/>
                <a:gd name="T31" fmla="*/ 64 h 176"/>
                <a:gd name="T32" fmla="*/ 120 w 144"/>
                <a:gd name="T33" fmla="*/ 8 h 176"/>
                <a:gd name="T34" fmla="*/ 24 w 144"/>
                <a:gd name="T35" fmla="*/ 16 h 176"/>
                <a:gd name="T36" fmla="*/ 104 w 144"/>
                <a:gd name="T37" fmla="*/ 24 h 176"/>
                <a:gd name="T38" fmla="*/ 74 w 144"/>
                <a:gd name="T39" fmla="*/ 43 h 176"/>
                <a:gd name="T40" fmla="*/ 40 w 144"/>
                <a:gd name="T41" fmla="*/ 24 h 176"/>
                <a:gd name="T42" fmla="*/ 118 w 144"/>
                <a:gd name="T43" fmla="*/ 168 h 176"/>
                <a:gd name="T44" fmla="*/ 8 w 144"/>
                <a:gd name="T45" fmla="*/ 124 h 176"/>
                <a:gd name="T46" fmla="*/ 40 w 144"/>
                <a:gd name="T47" fmla="*/ 64 h 176"/>
                <a:gd name="T48" fmla="*/ 57 w 144"/>
                <a:gd name="T49" fmla="*/ 56 h 176"/>
                <a:gd name="T50" fmla="*/ 104 w 144"/>
                <a:gd name="T51" fmla="*/ 43 h 176"/>
                <a:gd name="T52" fmla="*/ 108 w 144"/>
                <a:gd name="T53" fmla="*/ 71 h 176"/>
                <a:gd name="T54" fmla="*/ 118 w 144"/>
                <a:gd name="T55" fmla="*/ 168 h 176"/>
                <a:gd name="T56" fmla="*/ 72 w 144"/>
                <a:gd name="T57" fmla="*/ 84 h 176"/>
                <a:gd name="T58" fmla="*/ 96 w 144"/>
                <a:gd name="T59" fmla="*/ 84 h 176"/>
                <a:gd name="T60" fmla="*/ 84 w 144"/>
                <a:gd name="T61" fmla="*/ 88 h 176"/>
                <a:gd name="T62" fmla="*/ 84 w 144"/>
                <a:gd name="T63" fmla="*/ 80 h 176"/>
                <a:gd name="T64" fmla="*/ 84 w 144"/>
                <a:gd name="T65" fmla="*/ 88 h 176"/>
                <a:gd name="T66" fmla="*/ 64 w 144"/>
                <a:gd name="T67" fmla="*/ 120 h 176"/>
                <a:gd name="T68" fmla="*/ 80 w 144"/>
                <a:gd name="T69" fmla="*/ 120 h 176"/>
                <a:gd name="T70" fmla="*/ 84 w 144"/>
                <a:gd name="T71" fmla="*/ 144 h 176"/>
                <a:gd name="T72" fmla="*/ 84 w 144"/>
                <a:gd name="T73" fmla="*/ 152 h 176"/>
                <a:gd name="T74" fmla="*/ 84 w 144"/>
                <a:gd name="T7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40" y="128"/>
                  </a:moveTo>
                  <a:cubicBezTo>
                    <a:pt x="36" y="128"/>
                    <a:pt x="32" y="132"/>
                    <a:pt x="32" y="136"/>
                  </a:cubicBezTo>
                  <a:cubicBezTo>
                    <a:pt x="32" y="140"/>
                    <a:pt x="36" y="144"/>
                    <a:pt x="40" y="144"/>
                  </a:cubicBezTo>
                  <a:cubicBezTo>
                    <a:pt x="44" y="144"/>
                    <a:pt x="48" y="140"/>
                    <a:pt x="48" y="136"/>
                  </a:cubicBezTo>
                  <a:cubicBezTo>
                    <a:pt x="48" y="132"/>
                    <a:pt x="44" y="128"/>
                    <a:pt x="40" y="128"/>
                  </a:cubicBezTo>
                  <a:moveTo>
                    <a:pt x="52" y="96"/>
                  </a:moveTo>
                  <a:cubicBezTo>
                    <a:pt x="50" y="96"/>
                    <a:pt x="48" y="98"/>
                    <a:pt x="48" y="100"/>
                  </a:cubicBezTo>
                  <a:cubicBezTo>
                    <a:pt x="48" y="102"/>
                    <a:pt x="50" y="104"/>
                    <a:pt x="52" y="104"/>
                  </a:cubicBezTo>
                  <a:cubicBezTo>
                    <a:pt x="54" y="104"/>
                    <a:pt x="56" y="102"/>
                    <a:pt x="56" y="100"/>
                  </a:cubicBezTo>
                  <a:cubicBezTo>
                    <a:pt x="56" y="98"/>
                    <a:pt x="54" y="96"/>
                    <a:pt x="52" y="96"/>
                  </a:cubicBezTo>
                  <a:moveTo>
                    <a:pt x="108" y="128"/>
                  </a:moveTo>
                  <a:cubicBezTo>
                    <a:pt x="106" y="128"/>
                    <a:pt x="104" y="130"/>
                    <a:pt x="104" y="132"/>
                  </a:cubicBezTo>
                  <a:cubicBezTo>
                    <a:pt x="104" y="134"/>
                    <a:pt x="106" y="136"/>
                    <a:pt x="108" y="136"/>
                  </a:cubicBezTo>
                  <a:cubicBezTo>
                    <a:pt x="110" y="136"/>
                    <a:pt x="112" y="134"/>
                    <a:pt x="112" y="132"/>
                  </a:cubicBezTo>
                  <a:cubicBezTo>
                    <a:pt x="112" y="130"/>
                    <a:pt x="110" y="128"/>
                    <a:pt x="108" y="128"/>
                  </a:cubicBezTo>
                  <a:moveTo>
                    <a:pt x="112" y="64"/>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32" y="64"/>
                    <a:pt x="32" y="64"/>
                    <a:pt x="32" y="64"/>
                  </a:cubicBezTo>
                  <a:cubicBezTo>
                    <a:pt x="13" y="77"/>
                    <a:pt x="0" y="99"/>
                    <a:pt x="0" y="124"/>
                  </a:cubicBezTo>
                  <a:cubicBezTo>
                    <a:pt x="0" y="144"/>
                    <a:pt x="9" y="163"/>
                    <a:pt x="22" y="176"/>
                  </a:cubicBezTo>
                  <a:cubicBezTo>
                    <a:pt x="122" y="176"/>
                    <a:pt x="122" y="176"/>
                    <a:pt x="122" y="176"/>
                  </a:cubicBezTo>
                  <a:cubicBezTo>
                    <a:pt x="135" y="163"/>
                    <a:pt x="144" y="144"/>
                    <a:pt x="144" y="124"/>
                  </a:cubicBezTo>
                  <a:cubicBezTo>
                    <a:pt x="144" y="99"/>
                    <a:pt x="131" y="77"/>
                    <a:pt x="112" y="64"/>
                  </a:cubicBezTo>
                  <a:moveTo>
                    <a:pt x="24" y="8"/>
                  </a:moveTo>
                  <a:cubicBezTo>
                    <a:pt x="120" y="8"/>
                    <a:pt x="120" y="8"/>
                    <a:pt x="120" y="8"/>
                  </a:cubicBezTo>
                  <a:cubicBezTo>
                    <a:pt x="120" y="16"/>
                    <a:pt x="120" y="16"/>
                    <a:pt x="120" y="16"/>
                  </a:cubicBezTo>
                  <a:cubicBezTo>
                    <a:pt x="24" y="16"/>
                    <a:pt x="24" y="16"/>
                    <a:pt x="24" y="16"/>
                  </a:cubicBezTo>
                  <a:lnTo>
                    <a:pt x="24" y="8"/>
                  </a:lnTo>
                  <a:close/>
                  <a:moveTo>
                    <a:pt x="104" y="24"/>
                  </a:moveTo>
                  <a:cubicBezTo>
                    <a:pt x="104" y="35"/>
                    <a:pt x="104" y="35"/>
                    <a:pt x="104" y="35"/>
                  </a:cubicBezTo>
                  <a:cubicBezTo>
                    <a:pt x="96" y="35"/>
                    <a:pt x="86" y="37"/>
                    <a:pt x="74" y="43"/>
                  </a:cubicBezTo>
                  <a:cubicBezTo>
                    <a:pt x="61" y="51"/>
                    <a:pt x="49" y="49"/>
                    <a:pt x="40" y="45"/>
                  </a:cubicBezTo>
                  <a:cubicBezTo>
                    <a:pt x="40" y="24"/>
                    <a:pt x="40" y="24"/>
                    <a:pt x="40" y="24"/>
                  </a:cubicBezTo>
                  <a:lnTo>
                    <a:pt x="104" y="24"/>
                  </a:lnTo>
                  <a:close/>
                  <a:moveTo>
                    <a:pt x="118" y="168"/>
                  </a:moveTo>
                  <a:cubicBezTo>
                    <a:pt x="26" y="168"/>
                    <a:pt x="26" y="168"/>
                    <a:pt x="26" y="168"/>
                  </a:cubicBezTo>
                  <a:cubicBezTo>
                    <a:pt x="14" y="156"/>
                    <a:pt x="8" y="141"/>
                    <a:pt x="8" y="124"/>
                  </a:cubicBezTo>
                  <a:cubicBezTo>
                    <a:pt x="8" y="103"/>
                    <a:pt x="19" y="83"/>
                    <a:pt x="36" y="71"/>
                  </a:cubicBezTo>
                  <a:cubicBezTo>
                    <a:pt x="39" y="69"/>
                    <a:pt x="40" y="67"/>
                    <a:pt x="40" y="64"/>
                  </a:cubicBezTo>
                  <a:cubicBezTo>
                    <a:pt x="40" y="53"/>
                    <a:pt x="40" y="53"/>
                    <a:pt x="40" y="53"/>
                  </a:cubicBezTo>
                  <a:cubicBezTo>
                    <a:pt x="45" y="55"/>
                    <a:pt x="50" y="56"/>
                    <a:pt x="57" y="56"/>
                  </a:cubicBezTo>
                  <a:cubicBezTo>
                    <a:pt x="63" y="56"/>
                    <a:pt x="71" y="55"/>
                    <a:pt x="78" y="50"/>
                  </a:cubicBezTo>
                  <a:cubicBezTo>
                    <a:pt x="88" y="45"/>
                    <a:pt x="97" y="43"/>
                    <a:pt x="104" y="43"/>
                  </a:cubicBezTo>
                  <a:cubicBezTo>
                    <a:pt x="104" y="64"/>
                    <a:pt x="104" y="64"/>
                    <a:pt x="104" y="64"/>
                  </a:cubicBezTo>
                  <a:cubicBezTo>
                    <a:pt x="104" y="67"/>
                    <a:pt x="105" y="69"/>
                    <a:pt x="108" y="71"/>
                  </a:cubicBezTo>
                  <a:cubicBezTo>
                    <a:pt x="125" y="83"/>
                    <a:pt x="136" y="103"/>
                    <a:pt x="136" y="124"/>
                  </a:cubicBezTo>
                  <a:cubicBezTo>
                    <a:pt x="136" y="141"/>
                    <a:pt x="130" y="156"/>
                    <a:pt x="118" y="168"/>
                  </a:cubicBezTo>
                  <a:moveTo>
                    <a:pt x="84" y="72"/>
                  </a:moveTo>
                  <a:cubicBezTo>
                    <a:pt x="77" y="72"/>
                    <a:pt x="72" y="77"/>
                    <a:pt x="72" y="84"/>
                  </a:cubicBezTo>
                  <a:cubicBezTo>
                    <a:pt x="72" y="91"/>
                    <a:pt x="77" y="96"/>
                    <a:pt x="84" y="96"/>
                  </a:cubicBezTo>
                  <a:cubicBezTo>
                    <a:pt x="91" y="96"/>
                    <a:pt x="96" y="91"/>
                    <a:pt x="96" y="84"/>
                  </a:cubicBezTo>
                  <a:cubicBezTo>
                    <a:pt x="96" y="77"/>
                    <a:pt x="91" y="72"/>
                    <a:pt x="84" y="72"/>
                  </a:cubicBezTo>
                  <a:moveTo>
                    <a:pt x="84" y="88"/>
                  </a:moveTo>
                  <a:cubicBezTo>
                    <a:pt x="82" y="88"/>
                    <a:pt x="80" y="86"/>
                    <a:pt x="80" y="84"/>
                  </a:cubicBezTo>
                  <a:cubicBezTo>
                    <a:pt x="80" y="82"/>
                    <a:pt x="82" y="80"/>
                    <a:pt x="84" y="80"/>
                  </a:cubicBezTo>
                  <a:cubicBezTo>
                    <a:pt x="86" y="80"/>
                    <a:pt x="88" y="82"/>
                    <a:pt x="88" y="84"/>
                  </a:cubicBezTo>
                  <a:cubicBezTo>
                    <a:pt x="88" y="86"/>
                    <a:pt x="86" y="88"/>
                    <a:pt x="84" y="88"/>
                  </a:cubicBezTo>
                  <a:moveTo>
                    <a:pt x="72" y="112"/>
                  </a:moveTo>
                  <a:cubicBezTo>
                    <a:pt x="68" y="112"/>
                    <a:pt x="64" y="116"/>
                    <a:pt x="64" y="120"/>
                  </a:cubicBezTo>
                  <a:cubicBezTo>
                    <a:pt x="64" y="124"/>
                    <a:pt x="68" y="128"/>
                    <a:pt x="72" y="128"/>
                  </a:cubicBezTo>
                  <a:cubicBezTo>
                    <a:pt x="76" y="128"/>
                    <a:pt x="80" y="124"/>
                    <a:pt x="80" y="120"/>
                  </a:cubicBezTo>
                  <a:cubicBezTo>
                    <a:pt x="80" y="116"/>
                    <a:pt x="76" y="112"/>
                    <a:pt x="72" y="112"/>
                  </a:cubicBezTo>
                  <a:moveTo>
                    <a:pt x="84" y="144"/>
                  </a:moveTo>
                  <a:cubicBezTo>
                    <a:pt x="82" y="144"/>
                    <a:pt x="80" y="146"/>
                    <a:pt x="80" y="148"/>
                  </a:cubicBezTo>
                  <a:cubicBezTo>
                    <a:pt x="80" y="150"/>
                    <a:pt x="82" y="152"/>
                    <a:pt x="84" y="152"/>
                  </a:cubicBezTo>
                  <a:cubicBezTo>
                    <a:pt x="86" y="152"/>
                    <a:pt x="88" y="150"/>
                    <a:pt x="88" y="148"/>
                  </a:cubicBezTo>
                  <a:cubicBezTo>
                    <a:pt x="88" y="146"/>
                    <a:pt x="86" y="144"/>
                    <a:pt x="84" y="1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3217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anim calcmode="lin" valueType="num">
                                      <p:cBhvr>
                                        <p:cTn id="26" dur="1250" fill="hold"/>
                                        <p:tgtEl>
                                          <p:spTgt spid="21"/>
                                        </p:tgtEl>
                                        <p:attrNameLst>
                                          <p:attrName>ppt_x</p:attrName>
                                        </p:attrNameLst>
                                      </p:cBhvr>
                                      <p:tavLst>
                                        <p:tav tm="0">
                                          <p:val>
                                            <p:strVal val="#ppt_x"/>
                                          </p:val>
                                        </p:tav>
                                        <p:tav tm="100000">
                                          <p:val>
                                            <p:strVal val="#ppt_x"/>
                                          </p:val>
                                        </p:tav>
                                      </p:tavLst>
                                    </p:anim>
                                    <p:anim calcmode="lin" valueType="num">
                                      <p:cBhvr>
                                        <p:cTn id="27" dur="1125" decel="100000" fill="hold"/>
                                        <p:tgtEl>
                                          <p:spTgt spid="2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Chevron 29">
            <a:extLst>
              <a:ext uri="{FF2B5EF4-FFF2-40B4-BE49-F238E27FC236}">
                <a16:creationId xmlns:a16="http://schemas.microsoft.com/office/drawing/2014/main" id="{544034A7-5792-44E8-A84D-889162FF9129}"/>
              </a:ext>
            </a:extLst>
          </p:cNvPr>
          <p:cNvSpPr/>
          <p:nvPr userDrawn="1"/>
        </p:nvSpPr>
        <p:spPr>
          <a:xfrm>
            <a:off x="1360500" y="2180350"/>
            <a:ext cx="2639692" cy="158629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1" name="Chevron 37">
            <a:extLst>
              <a:ext uri="{FF2B5EF4-FFF2-40B4-BE49-F238E27FC236}">
                <a16:creationId xmlns:a16="http://schemas.microsoft.com/office/drawing/2014/main" id="{840FADF5-F27E-4433-B2C9-DAF507F47CA3}"/>
              </a:ext>
            </a:extLst>
          </p:cNvPr>
          <p:cNvSpPr/>
          <p:nvPr/>
        </p:nvSpPr>
        <p:spPr>
          <a:xfrm>
            <a:off x="3771458" y="2180350"/>
            <a:ext cx="2639693" cy="158629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7" name="Chevron 41">
            <a:extLst>
              <a:ext uri="{FF2B5EF4-FFF2-40B4-BE49-F238E27FC236}">
                <a16:creationId xmlns:a16="http://schemas.microsoft.com/office/drawing/2014/main" id="{2E1E241B-AF3D-420F-9E6D-596920DFAA18}"/>
              </a:ext>
            </a:extLst>
          </p:cNvPr>
          <p:cNvSpPr/>
          <p:nvPr/>
        </p:nvSpPr>
        <p:spPr>
          <a:xfrm>
            <a:off x="6205036" y="2180350"/>
            <a:ext cx="2639692" cy="158629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2" name="Chevron 45">
            <a:extLst>
              <a:ext uri="{FF2B5EF4-FFF2-40B4-BE49-F238E27FC236}">
                <a16:creationId xmlns:a16="http://schemas.microsoft.com/office/drawing/2014/main" id="{6C1535FE-A799-4773-80EF-9685E0E76CEF}"/>
              </a:ext>
            </a:extLst>
          </p:cNvPr>
          <p:cNvSpPr/>
          <p:nvPr/>
        </p:nvSpPr>
        <p:spPr>
          <a:xfrm>
            <a:off x="8638615" y="2180350"/>
            <a:ext cx="2639691" cy="158629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943863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39" name="Group 38">
            <a:extLst>
              <a:ext uri="{FF2B5EF4-FFF2-40B4-BE49-F238E27FC236}">
                <a16:creationId xmlns:a16="http://schemas.microsoft.com/office/drawing/2014/main" id="{CD0E3341-4172-4EF4-8324-A3756D513F15}"/>
              </a:ext>
            </a:extLst>
          </p:cNvPr>
          <p:cNvGrpSpPr/>
          <p:nvPr userDrawn="1"/>
        </p:nvGrpSpPr>
        <p:grpSpPr>
          <a:xfrm>
            <a:off x="8013349" y="3522996"/>
            <a:ext cx="2351642" cy="2260363"/>
            <a:chOff x="11930256" y="4577165"/>
            <a:chExt cx="3839567" cy="3690534"/>
          </a:xfrm>
        </p:grpSpPr>
        <p:sp>
          <p:nvSpPr>
            <p:cNvPr id="35" name="Left Brace 34">
              <a:extLst>
                <a:ext uri="{FF2B5EF4-FFF2-40B4-BE49-F238E27FC236}">
                  <a16:creationId xmlns:a16="http://schemas.microsoft.com/office/drawing/2014/main" id="{4B20F5D6-A00B-4B03-90C1-DE2DC681D129}"/>
                </a:ext>
              </a:extLst>
            </p:cNvPr>
            <p:cNvSpPr/>
            <p:nvPr userDrawn="1"/>
          </p:nvSpPr>
          <p:spPr>
            <a:xfrm rot="5400000">
              <a:off x="13630397" y="2877024"/>
              <a:ext cx="381000" cy="3781281"/>
            </a:xfrm>
            <a:prstGeom prst="leftBrace">
              <a:avLst>
                <a:gd name="adj1" fmla="val 48333"/>
                <a:gd name="adj2" fmla="val 50000"/>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6" name="Freeform 61">
              <a:extLst>
                <a:ext uri="{FF2B5EF4-FFF2-40B4-BE49-F238E27FC236}">
                  <a16:creationId xmlns:a16="http://schemas.microsoft.com/office/drawing/2014/main" id="{7827AB57-DEA0-4E91-BDBE-E04CE1C10D4D}"/>
                </a:ext>
              </a:extLst>
            </p:cNvPr>
            <p:cNvSpPr/>
            <p:nvPr userDrawn="1"/>
          </p:nvSpPr>
          <p:spPr>
            <a:xfrm>
              <a:off x="14642204"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29 h 2807328"/>
                <a:gd name="connsiteX4" fmla="*/ 937160 w 1127619"/>
                <a:gd name="connsiteY4" fmla="*/ 731705 h 2807328"/>
                <a:gd name="connsiteX5" fmla="*/ 1124681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8 w 1127619"/>
                <a:gd name="connsiteY30" fmla="*/ 1418442 h 2807328"/>
                <a:gd name="connsiteX31" fmla="*/ 190459 w 1127619"/>
                <a:gd name="connsiteY31" fmla="*/ 740700 h 2807328"/>
                <a:gd name="connsiteX32" fmla="*/ 197961 w 1127619"/>
                <a:gd name="connsiteY32" fmla="*/ 725901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29"/>
                  </a:lnTo>
                  <a:lnTo>
                    <a:pt x="937160" y="731705"/>
                  </a:lnTo>
                  <a:lnTo>
                    <a:pt x="1124681" y="1409447"/>
                  </a:lnTo>
                  <a:cubicBezTo>
                    <a:pt x="1136547" y="1452330"/>
                    <a:pt x="1111402" y="1496711"/>
                    <a:pt x="1068519" y="1508576"/>
                  </a:cubicBezTo>
                  <a:lnTo>
                    <a:pt x="1063670" y="1509918"/>
                  </a:lnTo>
                  <a:cubicBezTo>
                    <a:pt x="1020787" y="1521783"/>
                    <a:pt x="976405"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4" y="1505634"/>
                    <a:pt x="106832" y="1530778"/>
                    <a:pt x="63949" y="1518913"/>
                  </a:cubicBezTo>
                  <a:lnTo>
                    <a:pt x="59100" y="1517571"/>
                  </a:lnTo>
                  <a:cubicBezTo>
                    <a:pt x="16217" y="1505706"/>
                    <a:pt x="-8928" y="1461325"/>
                    <a:pt x="2938" y="1418442"/>
                  </a:cubicBezTo>
                  <a:lnTo>
                    <a:pt x="190459" y="740700"/>
                  </a:lnTo>
                  <a:lnTo>
                    <a:pt x="197961" y="725901"/>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7" name="Freeform 62">
              <a:extLst>
                <a:ext uri="{FF2B5EF4-FFF2-40B4-BE49-F238E27FC236}">
                  <a16:creationId xmlns:a16="http://schemas.microsoft.com/office/drawing/2014/main" id="{17854543-2CA2-4971-B8DE-900EF3FADA01}"/>
                </a:ext>
              </a:extLst>
            </p:cNvPr>
            <p:cNvSpPr/>
            <p:nvPr userDrawn="1"/>
          </p:nvSpPr>
          <p:spPr>
            <a:xfrm>
              <a:off x="1193967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8" name="Freeform 63">
              <a:extLst>
                <a:ext uri="{FF2B5EF4-FFF2-40B4-BE49-F238E27FC236}">
                  <a16:creationId xmlns:a16="http://schemas.microsoft.com/office/drawing/2014/main" id="{2DF80D61-F19F-4EC8-95F7-728D9D584B59}"/>
                </a:ext>
              </a:extLst>
            </p:cNvPr>
            <p:cNvSpPr/>
            <p:nvPr userDrawn="1"/>
          </p:nvSpPr>
          <p:spPr>
            <a:xfrm>
              <a:off x="1329093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grpSp>
        <p:nvGrpSpPr>
          <p:cNvPr id="48" name="Group 47">
            <a:extLst>
              <a:ext uri="{FF2B5EF4-FFF2-40B4-BE49-F238E27FC236}">
                <a16:creationId xmlns:a16="http://schemas.microsoft.com/office/drawing/2014/main" id="{D61A8769-D88E-4797-B4E4-4E6CC95ED20C}"/>
              </a:ext>
            </a:extLst>
          </p:cNvPr>
          <p:cNvGrpSpPr/>
          <p:nvPr userDrawn="1"/>
        </p:nvGrpSpPr>
        <p:grpSpPr>
          <a:xfrm>
            <a:off x="1948682" y="3522996"/>
            <a:ext cx="5787779" cy="2289346"/>
            <a:chOff x="2480825" y="4577164"/>
            <a:chExt cx="9330174" cy="3690535"/>
          </a:xfrm>
        </p:grpSpPr>
        <p:sp>
          <p:nvSpPr>
            <p:cNvPr id="40" name="Left Brace 39">
              <a:extLst>
                <a:ext uri="{FF2B5EF4-FFF2-40B4-BE49-F238E27FC236}">
                  <a16:creationId xmlns:a16="http://schemas.microsoft.com/office/drawing/2014/main" id="{388B3896-A4AA-4811-B588-EF0135FCB2CC}"/>
                </a:ext>
              </a:extLst>
            </p:cNvPr>
            <p:cNvSpPr/>
            <p:nvPr userDrawn="1"/>
          </p:nvSpPr>
          <p:spPr>
            <a:xfrm rot="5400000">
              <a:off x="7000896" y="148060"/>
              <a:ext cx="381000" cy="9239207"/>
            </a:xfrm>
            <a:prstGeom prst="leftBrace">
              <a:avLst>
                <a:gd name="adj1" fmla="val 48333"/>
                <a:gd name="adj2" fmla="val 50000"/>
              </a:avLst>
            </a:prstGeom>
            <a:ln w="38100" cap="sq">
              <a:solidFill>
                <a:srgbClr val="4280A5"/>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1" name="Freeform 29">
              <a:extLst>
                <a:ext uri="{FF2B5EF4-FFF2-40B4-BE49-F238E27FC236}">
                  <a16:creationId xmlns:a16="http://schemas.microsoft.com/office/drawing/2014/main" id="{9CAFD523-325F-4816-AD32-D0019BCCB349}"/>
                </a:ext>
              </a:extLst>
            </p:cNvPr>
            <p:cNvSpPr/>
            <p:nvPr userDrawn="1"/>
          </p:nvSpPr>
          <p:spPr>
            <a:xfrm>
              <a:off x="248082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2" name="Freeform 30">
              <a:extLst>
                <a:ext uri="{FF2B5EF4-FFF2-40B4-BE49-F238E27FC236}">
                  <a16:creationId xmlns:a16="http://schemas.microsoft.com/office/drawing/2014/main" id="{97CF6E74-4032-4E5E-BF57-AD6F6B4F9593}"/>
                </a:ext>
              </a:extLst>
            </p:cNvPr>
            <p:cNvSpPr/>
            <p:nvPr userDrawn="1"/>
          </p:nvSpPr>
          <p:spPr>
            <a:xfrm>
              <a:off x="383208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3" name="Freeform 52">
              <a:extLst>
                <a:ext uri="{FF2B5EF4-FFF2-40B4-BE49-F238E27FC236}">
                  <a16:creationId xmlns:a16="http://schemas.microsoft.com/office/drawing/2014/main" id="{48028807-5CD2-4C4F-95B8-B1BCAF76BFA7}"/>
                </a:ext>
              </a:extLst>
            </p:cNvPr>
            <p:cNvSpPr/>
            <p:nvPr userDrawn="1"/>
          </p:nvSpPr>
          <p:spPr>
            <a:xfrm>
              <a:off x="518335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4" name="Freeform 53">
              <a:extLst>
                <a:ext uri="{FF2B5EF4-FFF2-40B4-BE49-F238E27FC236}">
                  <a16:creationId xmlns:a16="http://schemas.microsoft.com/office/drawing/2014/main" id="{D7595E7F-2CA6-4DF0-AFDE-F33B4F6FBE0E}"/>
                </a:ext>
              </a:extLst>
            </p:cNvPr>
            <p:cNvSpPr/>
            <p:nvPr userDrawn="1"/>
          </p:nvSpPr>
          <p:spPr>
            <a:xfrm>
              <a:off x="653461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5" name="Freeform 54">
              <a:extLst>
                <a:ext uri="{FF2B5EF4-FFF2-40B4-BE49-F238E27FC236}">
                  <a16:creationId xmlns:a16="http://schemas.microsoft.com/office/drawing/2014/main" id="{C124E1EF-D457-4AF9-8A2F-6803E6B3E76B}"/>
                </a:ext>
              </a:extLst>
            </p:cNvPr>
            <p:cNvSpPr/>
            <p:nvPr userDrawn="1"/>
          </p:nvSpPr>
          <p:spPr>
            <a:xfrm>
              <a:off x="7885881"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6" name="Freeform 55">
              <a:extLst>
                <a:ext uri="{FF2B5EF4-FFF2-40B4-BE49-F238E27FC236}">
                  <a16:creationId xmlns:a16="http://schemas.microsoft.com/office/drawing/2014/main" id="{693FE5C7-D5EB-4C53-991C-30B8E44496C1}"/>
                </a:ext>
              </a:extLst>
            </p:cNvPr>
            <p:cNvSpPr/>
            <p:nvPr userDrawn="1"/>
          </p:nvSpPr>
          <p:spPr>
            <a:xfrm>
              <a:off x="923714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7" name="Freeform 56">
              <a:extLst>
                <a:ext uri="{FF2B5EF4-FFF2-40B4-BE49-F238E27FC236}">
                  <a16:creationId xmlns:a16="http://schemas.microsoft.com/office/drawing/2014/main" id="{3D6747E0-CB5C-4393-B159-82EFD75DF8BB}"/>
                </a:ext>
              </a:extLst>
            </p:cNvPr>
            <p:cNvSpPr/>
            <p:nvPr userDrawn="1"/>
          </p:nvSpPr>
          <p:spPr>
            <a:xfrm>
              <a:off x="1058840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sp>
        <p:nvSpPr>
          <p:cNvPr id="51" name="Oval 50">
            <a:extLst>
              <a:ext uri="{FF2B5EF4-FFF2-40B4-BE49-F238E27FC236}">
                <a16:creationId xmlns:a16="http://schemas.microsoft.com/office/drawing/2014/main" id="{C4F61880-654E-4B79-AE15-39E7C26386AE}"/>
              </a:ext>
            </a:extLst>
          </p:cNvPr>
          <p:cNvSpPr/>
          <p:nvPr userDrawn="1"/>
        </p:nvSpPr>
        <p:spPr>
          <a:xfrm>
            <a:off x="4288809" y="2203276"/>
            <a:ext cx="1163953" cy="1163953"/>
          </a:xfrm>
          <a:prstGeom prst="ellipse">
            <a:avLst/>
          </a:prstGeom>
          <a:solidFill>
            <a:srgbClr val="4280A5"/>
          </a:solidFill>
          <a:ln w="38100">
            <a:solidFill>
              <a:srgbClr val="4280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2" name="Text Placeholder 19">
            <a:extLst>
              <a:ext uri="{FF2B5EF4-FFF2-40B4-BE49-F238E27FC236}">
                <a16:creationId xmlns:a16="http://schemas.microsoft.com/office/drawing/2014/main" id="{C7D18177-4765-4FED-9E17-0650B353B30A}"/>
              </a:ext>
            </a:extLst>
          </p:cNvPr>
          <p:cNvSpPr>
            <a:spLocks noGrp="1"/>
          </p:cNvSpPr>
          <p:nvPr>
            <p:ph type="body" sz="quarter" idx="16" hasCustomPrompt="1"/>
          </p:nvPr>
        </p:nvSpPr>
        <p:spPr>
          <a:xfrm>
            <a:off x="4231137"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73%</a:t>
            </a:r>
          </a:p>
        </p:txBody>
      </p:sp>
      <p:sp>
        <p:nvSpPr>
          <p:cNvPr id="54" name="Text Placeholder 19">
            <a:extLst>
              <a:ext uri="{FF2B5EF4-FFF2-40B4-BE49-F238E27FC236}">
                <a16:creationId xmlns:a16="http://schemas.microsoft.com/office/drawing/2014/main" id="{CA090456-6F09-487E-8832-58C430D7CEC4}"/>
              </a:ext>
            </a:extLst>
          </p:cNvPr>
          <p:cNvSpPr>
            <a:spLocks noGrp="1"/>
          </p:cNvSpPr>
          <p:nvPr>
            <p:ph type="body" sz="quarter" idx="18" hasCustomPrompt="1"/>
          </p:nvPr>
        </p:nvSpPr>
        <p:spPr>
          <a:xfrm>
            <a:off x="1575286" y="2367568"/>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6" name="Oval 55">
            <a:extLst>
              <a:ext uri="{FF2B5EF4-FFF2-40B4-BE49-F238E27FC236}">
                <a16:creationId xmlns:a16="http://schemas.microsoft.com/office/drawing/2014/main" id="{C2D655FD-3561-4DA3-9F1C-CB130E643799}"/>
              </a:ext>
            </a:extLst>
          </p:cNvPr>
          <p:cNvSpPr/>
          <p:nvPr userDrawn="1"/>
        </p:nvSpPr>
        <p:spPr>
          <a:xfrm>
            <a:off x="8610075" y="2180350"/>
            <a:ext cx="1163953" cy="1163953"/>
          </a:xfrm>
          <a:prstGeom prst="ellipse">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7" name="Text Placeholder 19">
            <a:extLst>
              <a:ext uri="{FF2B5EF4-FFF2-40B4-BE49-F238E27FC236}">
                <a16:creationId xmlns:a16="http://schemas.microsoft.com/office/drawing/2014/main" id="{CC8D02A9-AEB2-49D5-9700-B497CCCCFC55}"/>
              </a:ext>
            </a:extLst>
          </p:cNvPr>
          <p:cNvSpPr>
            <a:spLocks noGrp="1"/>
          </p:cNvSpPr>
          <p:nvPr>
            <p:ph type="body" sz="quarter" idx="20" hasCustomPrompt="1"/>
          </p:nvPr>
        </p:nvSpPr>
        <p:spPr>
          <a:xfrm>
            <a:off x="5890040" y="2367567"/>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8" name="Text Placeholder 19">
            <a:extLst>
              <a:ext uri="{FF2B5EF4-FFF2-40B4-BE49-F238E27FC236}">
                <a16:creationId xmlns:a16="http://schemas.microsoft.com/office/drawing/2014/main" id="{6BD99F25-8068-48A3-B2F7-2ADD3B947A78}"/>
              </a:ext>
            </a:extLst>
          </p:cNvPr>
          <p:cNvSpPr>
            <a:spLocks noGrp="1"/>
          </p:cNvSpPr>
          <p:nvPr>
            <p:ph type="body" sz="quarter" idx="21" hasCustomPrompt="1"/>
          </p:nvPr>
        </p:nvSpPr>
        <p:spPr>
          <a:xfrm>
            <a:off x="8589343"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27%</a:t>
            </a:r>
          </a:p>
        </p:txBody>
      </p:sp>
    </p:spTree>
    <p:extLst>
      <p:ext uri="{BB962C8B-B14F-4D97-AF65-F5344CB8AC3E}">
        <p14:creationId xmlns:p14="http://schemas.microsoft.com/office/powerpoint/2010/main" val="3761805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714065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5" name="Graphic 4" descr="Woman">
            <a:extLst>
              <a:ext uri="{FF2B5EF4-FFF2-40B4-BE49-F238E27FC236}">
                <a16:creationId xmlns:a16="http://schemas.microsoft.com/office/drawing/2014/main" id="{20EE0DA6-1230-40B7-B8E5-0F2A0815E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0418" y="4147066"/>
            <a:ext cx="1787236" cy="1787236"/>
          </a:xfrm>
          <a:prstGeom prst="rect">
            <a:avLst/>
          </a:prstGeom>
        </p:spPr>
      </p:pic>
      <p:pic>
        <p:nvPicPr>
          <p:cNvPr id="26" name="Graphic 25" descr="Woman">
            <a:extLst>
              <a:ext uri="{FF2B5EF4-FFF2-40B4-BE49-F238E27FC236}">
                <a16:creationId xmlns:a16="http://schemas.microsoft.com/office/drawing/2014/main" id="{211A8970-CD8E-412A-9594-256AADEE8C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9747" y="4147066"/>
            <a:ext cx="1787236" cy="1787236"/>
          </a:xfrm>
          <a:prstGeom prst="rect">
            <a:avLst/>
          </a:prstGeom>
        </p:spPr>
      </p:pic>
      <p:sp>
        <p:nvSpPr>
          <p:cNvPr id="6" name="Minus Sign 5">
            <a:extLst>
              <a:ext uri="{FF2B5EF4-FFF2-40B4-BE49-F238E27FC236}">
                <a16:creationId xmlns:a16="http://schemas.microsoft.com/office/drawing/2014/main" id="{74D55D73-D3E3-4CE3-AB99-112D6BD745BC}"/>
              </a:ext>
            </a:extLst>
          </p:cNvPr>
          <p:cNvSpPr/>
          <p:nvPr userDrawn="1"/>
        </p:nvSpPr>
        <p:spPr>
          <a:xfrm>
            <a:off x="9045983" y="1373144"/>
            <a:ext cx="135434" cy="7335079"/>
          </a:xfrm>
          <a:prstGeom prst="mathMinus">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745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948426" y="1740894"/>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948427" y="2371866"/>
            <a:ext cx="3660856" cy="3115369"/>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9" name="Group 28">
            <a:extLst>
              <a:ext uri="{FF2B5EF4-FFF2-40B4-BE49-F238E27FC236}">
                <a16:creationId xmlns:a16="http://schemas.microsoft.com/office/drawing/2014/main" id="{DC0A8E6F-6BDE-409A-9461-7A102A2CDCD4}"/>
              </a:ext>
            </a:extLst>
          </p:cNvPr>
          <p:cNvGrpSpPr/>
          <p:nvPr userDrawn="1"/>
        </p:nvGrpSpPr>
        <p:grpSpPr>
          <a:xfrm>
            <a:off x="4725094" y="1401857"/>
            <a:ext cx="7343447" cy="4085378"/>
            <a:chOff x="6239887" y="2145218"/>
            <a:chExt cx="11011835" cy="6126210"/>
          </a:xfrm>
        </p:grpSpPr>
        <p:grpSp>
          <p:nvGrpSpPr>
            <p:cNvPr id="30" name="Group 29">
              <a:extLst>
                <a:ext uri="{FF2B5EF4-FFF2-40B4-BE49-F238E27FC236}">
                  <a16:creationId xmlns:a16="http://schemas.microsoft.com/office/drawing/2014/main" id="{32D6E503-55DD-4A81-B6C8-1ABEF5B8AF5B}"/>
                </a:ext>
              </a:extLst>
            </p:cNvPr>
            <p:cNvGrpSpPr/>
            <p:nvPr/>
          </p:nvGrpSpPr>
          <p:grpSpPr>
            <a:xfrm>
              <a:off x="6629400" y="2914446"/>
              <a:ext cx="10287000" cy="5356982"/>
              <a:chOff x="6523105" y="3225163"/>
              <a:chExt cx="10287000" cy="5356982"/>
            </a:xfrm>
          </p:grpSpPr>
          <p:sp>
            <p:nvSpPr>
              <p:cNvPr id="37" name="Snip Same Side Corner Rectangle 3">
                <a:extLst>
                  <a:ext uri="{FF2B5EF4-FFF2-40B4-BE49-F238E27FC236}">
                    <a16:creationId xmlns:a16="http://schemas.microsoft.com/office/drawing/2014/main" id="{53E123C1-6FED-46D0-BB9F-AD24C8228862}"/>
                  </a:ext>
                </a:extLst>
              </p:cNvPr>
              <p:cNvSpPr/>
              <p:nvPr/>
            </p:nvSpPr>
            <p:spPr>
              <a:xfrm>
                <a:off x="6523105" y="7419113"/>
                <a:ext cx="10287000" cy="381258"/>
              </a:xfrm>
              <a:prstGeom prst="snip2SameRect">
                <a:avLst>
                  <a:gd name="adj1" fmla="val 50000"/>
                  <a:gd name="adj2" fmla="val 50000"/>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38" name="Group 37">
                <a:extLst>
                  <a:ext uri="{FF2B5EF4-FFF2-40B4-BE49-F238E27FC236}">
                    <a16:creationId xmlns:a16="http://schemas.microsoft.com/office/drawing/2014/main" id="{8AB72115-75EC-4A15-B337-424A46E5BD21}"/>
                  </a:ext>
                </a:extLst>
              </p:cNvPr>
              <p:cNvGrpSpPr/>
              <p:nvPr/>
            </p:nvGrpSpPr>
            <p:grpSpPr>
              <a:xfrm>
                <a:off x="7082737" y="3225163"/>
                <a:ext cx="9167737" cy="5356982"/>
                <a:chOff x="7082310" y="3225163"/>
                <a:chExt cx="9167737" cy="5356982"/>
              </a:xfrm>
            </p:grpSpPr>
            <p:grpSp>
              <p:nvGrpSpPr>
                <p:cNvPr id="39" name="Group 38">
                  <a:extLst>
                    <a:ext uri="{FF2B5EF4-FFF2-40B4-BE49-F238E27FC236}">
                      <a16:creationId xmlns:a16="http://schemas.microsoft.com/office/drawing/2014/main" id="{CBD606E8-44A1-4341-88C1-D3A2A4DCCFCF}"/>
                    </a:ext>
                  </a:extLst>
                </p:cNvPr>
                <p:cNvGrpSpPr/>
                <p:nvPr/>
              </p:nvGrpSpPr>
              <p:grpSpPr>
                <a:xfrm>
                  <a:off x="7082737" y="8074468"/>
                  <a:ext cx="9166883" cy="507677"/>
                  <a:chOff x="7083164" y="8074468"/>
                  <a:chExt cx="9166883" cy="507677"/>
                </a:xfrm>
              </p:grpSpPr>
              <p:sp>
                <p:nvSpPr>
                  <p:cNvPr id="47" name="TextBox 46">
                    <a:extLst>
                      <a:ext uri="{FF2B5EF4-FFF2-40B4-BE49-F238E27FC236}">
                        <a16:creationId xmlns:a16="http://schemas.microsoft.com/office/drawing/2014/main" id="{D19A18CD-1FE5-4534-A4AB-C9BEC528D263}"/>
                      </a:ext>
                    </a:extLst>
                  </p:cNvPr>
                  <p:cNvSpPr txBox="1"/>
                  <p:nvPr/>
                </p:nvSpPr>
                <p:spPr>
                  <a:xfrm>
                    <a:off x="8642221"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feb-15</a:t>
                    </a:r>
                    <a:endParaRPr lang="uk-UA" sz="1600" b="1">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7C391CB-9345-4C85-9D0F-21FD3BDBD7CC}"/>
                      </a:ext>
                    </a:extLst>
                  </p:cNvPr>
                  <p:cNvSpPr txBox="1"/>
                  <p:nvPr/>
                </p:nvSpPr>
                <p:spPr>
                  <a:xfrm>
                    <a:off x="10201278"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mar-15</a:t>
                    </a:r>
                    <a:endParaRPr lang="uk-UA" sz="1600" b="1">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61F5EE49-625C-490B-9E91-EAA45CA25BA3}"/>
                      </a:ext>
                    </a:extLst>
                  </p:cNvPr>
                  <p:cNvSpPr txBox="1"/>
                  <p:nvPr/>
                </p:nvSpPr>
                <p:spPr>
                  <a:xfrm>
                    <a:off x="11760335"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apr-15</a:t>
                    </a:r>
                    <a:endParaRPr lang="uk-UA" sz="1600" b="1">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A5BD4C78-39CE-4832-BA0D-40EEFEA8097B}"/>
                      </a:ext>
                    </a:extLst>
                  </p:cNvPr>
                  <p:cNvSpPr txBox="1"/>
                  <p:nvPr/>
                </p:nvSpPr>
                <p:spPr>
                  <a:xfrm>
                    <a:off x="13319391" y="8074468"/>
                    <a:ext cx="1559055"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may-15</a:t>
                    </a:r>
                    <a:endParaRPr lang="uk-UA" sz="1600" b="1">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1213F8B3-9FA5-4F77-8626-B533E270B84D}"/>
                      </a:ext>
                    </a:extLst>
                  </p:cNvPr>
                  <p:cNvSpPr txBox="1"/>
                  <p:nvPr/>
                </p:nvSpPr>
                <p:spPr>
                  <a:xfrm>
                    <a:off x="7083164"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jan-15</a:t>
                    </a:r>
                    <a:endParaRPr lang="uk-UA" sz="1600" b="1">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7A578D3-433E-43E7-AD5F-E6D2950455F3}"/>
                      </a:ext>
                    </a:extLst>
                  </p:cNvPr>
                  <p:cNvSpPr txBox="1"/>
                  <p:nvPr/>
                </p:nvSpPr>
                <p:spPr>
                  <a:xfrm>
                    <a:off x="14878447"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jun-15</a:t>
                    </a:r>
                    <a:endParaRPr lang="uk-UA" sz="1600" b="1">
                      <a:solidFill>
                        <a:schemeClr val="bg1"/>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4146A746-DF47-4681-A948-ACA33A426E77}"/>
                    </a:ext>
                  </a:extLst>
                </p:cNvPr>
                <p:cNvGrpSpPr/>
                <p:nvPr/>
              </p:nvGrpSpPr>
              <p:grpSpPr>
                <a:xfrm>
                  <a:off x="7082310" y="3225163"/>
                  <a:ext cx="9167737" cy="3950884"/>
                  <a:chOff x="7082310" y="3225163"/>
                  <a:chExt cx="9167737" cy="3950884"/>
                </a:xfrm>
              </p:grpSpPr>
              <p:sp>
                <p:nvSpPr>
                  <p:cNvPr id="41" name="Isosceles Triangle 40">
                    <a:extLst>
                      <a:ext uri="{FF2B5EF4-FFF2-40B4-BE49-F238E27FC236}">
                        <a16:creationId xmlns:a16="http://schemas.microsoft.com/office/drawing/2014/main" id="{CA20ADC8-A92D-48E5-A2FF-723A908DB24D}"/>
                      </a:ext>
                    </a:extLst>
                  </p:cNvPr>
                  <p:cNvSpPr/>
                  <p:nvPr/>
                </p:nvSpPr>
                <p:spPr>
                  <a:xfrm>
                    <a:off x="7082310" y="5566903"/>
                    <a:ext cx="1373308" cy="1609144"/>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2" name="Isosceles Triangle 41">
                    <a:extLst>
                      <a:ext uri="{FF2B5EF4-FFF2-40B4-BE49-F238E27FC236}">
                        <a16:creationId xmlns:a16="http://schemas.microsoft.com/office/drawing/2014/main" id="{8B4269F0-0BC3-45F2-A6E3-C9B7767A4F8F}"/>
                      </a:ext>
                    </a:extLst>
                  </p:cNvPr>
                  <p:cNvSpPr/>
                  <p:nvPr/>
                </p:nvSpPr>
                <p:spPr>
                  <a:xfrm>
                    <a:off x="8001000" y="3926049"/>
                    <a:ext cx="2773680" cy="3249998"/>
                  </a:xfrm>
                  <a:prstGeom prst="triangle">
                    <a:avLst/>
                  </a:prstGeom>
                  <a:solidFill>
                    <a:srgbClr val="4280A5">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3" name="Isosceles Triangle 42">
                    <a:extLst>
                      <a:ext uri="{FF2B5EF4-FFF2-40B4-BE49-F238E27FC236}">
                        <a16:creationId xmlns:a16="http://schemas.microsoft.com/office/drawing/2014/main" id="{4D2A23B6-32CD-463F-BFFB-E37AFC4E42EB}"/>
                      </a:ext>
                    </a:extLst>
                  </p:cNvPr>
                  <p:cNvSpPr/>
                  <p:nvPr/>
                </p:nvSpPr>
                <p:spPr>
                  <a:xfrm>
                    <a:off x="11572878" y="4343451"/>
                    <a:ext cx="2417452" cy="2832596"/>
                  </a:xfrm>
                  <a:prstGeom prst="triangle">
                    <a:avLst/>
                  </a:prstGeom>
                  <a:solidFill>
                    <a:srgbClr val="D34D26">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4" name="Isosceles Triangle 43">
                    <a:extLst>
                      <a:ext uri="{FF2B5EF4-FFF2-40B4-BE49-F238E27FC236}">
                        <a16:creationId xmlns:a16="http://schemas.microsoft.com/office/drawing/2014/main" id="{802F2434-33B4-4A32-99F7-5BFA99B96130}"/>
                      </a:ext>
                    </a:extLst>
                  </p:cNvPr>
                  <p:cNvSpPr/>
                  <p:nvPr/>
                </p:nvSpPr>
                <p:spPr>
                  <a:xfrm>
                    <a:off x="13412172" y="4677187"/>
                    <a:ext cx="2132628" cy="2498860"/>
                  </a:xfrm>
                  <a:prstGeom prst="triangle">
                    <a:avLst/>
                  </a:prstGeom>
                  <a:solidFill>
                    <a:srgbClr val="00206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5" name="Isosceles Triangle 44">
                    <a:extLst>
                      <a:ext uri="{FF2B5EF4-FFF2-40B4-BE49-F238E27FC236}">
                        <a16:creationId xmlns:a16="http://schemas.microsoft.com/office/drawing/2014/main" id="{0F7C6D17-B93B-4927-ACE3-3D390C5DE331}"/>
                      </a:ext>
                    </a:extLst>
                  </p:cNvPr>
                  <p:cNvSpPr/>
                  <p:nvPr/>
                </p:nvSpPr>
                <p:spPr>
                  <a:xfrm>
                    <a:off x="14878447" y="5568905"/>
                    <a:ext cx="1371600" cy="1607142"/>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6" name="Isosceles Triangle 45">
                    <a:extLst>
                      <a:ext uri="{FF2B5EF4-FFF2-40B4-BE49-F238E27FC236}">
                        <a16:creationId xmlns:a16="http://schemas.microsoft.com/office/drawing/2014/main" id="{BB86D905-AD73-48B7-8D8D-7D20206EC2FE}"/>
                      </a:ext>
                    </a:extLst>
                  </p:cNvPr>
                  <p:cNvSpPr/>
                  <p:nvPr/>
                </p:nvSpPr>
                <p:spPr>
                  <a:xfrm>
                    <a:off x="9201156" y="3225163"/>
                    <a:ext cx="3371844" cy="3950884"/>
                  </a:xfrm>
                  <a:prstGeom prst="triangle">
                    <a:avLst/>
                  </a:prstGeom>
                  <a:solidFill>
                    <a:srgbClr val="60B632">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grpSp>
        <p:sp>
          <p:nvSpPr>
            <p:cNvPr id="31" name="TextBox 30">
              <a:extLst>
                <a:ext uri="{FF2B5EF4-FFF2-40B4-BE49-F238E27FC236}">
                  <a16:creationId xmlns:a16="http://schemas.microsoft.com/office/drawing/2014/main" id="{DA1F8E2F-9EE0-4A65-B8B5-76FC474B314A}"/>
                </a:ext>
              </a:extLst>
            </p:cNvPr>
            <p:cNvSpPr txBox="1"/>
            <p:nvPr/>
          </p:nvSpPr>
          <p:spPr>
            <a:xfrm>
              <a:off x="11347157" y="337246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4B43889-3AA0-47D9-BAA7-E7E0D75FE44F}"/>
                </a:ext>
              </a:extLst>
            </p:cNvPr>
            <p:cNvSpPr txBox="1"/>
            <p:nvPr/>
          </p:nvSpPr>
          <p:spPr>
            <a:xfrm>
              <a:off x="9393172" y="2145218"/>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60727E3-2BB3-431E-9295-C4A8F4BC1BD3}"/>
                </a:ext>
              </a:extLst>
            </p:cNvPr>
            <p:cNvSpPr txBox="1"/>
            <p:nvPr/>
          </p:nvSpPr>
          <p:spPr>
            <a:xfrm>
              <a:off x="7909075" y="2880274"/>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152ABF0-7533-43D2-BB62-B0A0927BB128}"/>
                </a:ext>
              </a:extLst>
            </p:cNvPr>
            <p:cNvSpPr txBox="1"/>
            <p:nvPr/>
          </p:nvSpPr>
          <p:spPr>
            <a:xfrm>
              <a:off x="6239887" y="438312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AC5144D-ACA4-4D20-9B90-3B07D17513CA}"/>
                </a:ext>
              </a:extLst>
            </p:cNvPr>
            <p:cNvSpPr txBox="1"/>
            <p:nvPr/>
          </p:nvSpPr>
          <p:spPr>
            <a:xfrm>
              <a:off x="12978757" y="3684939"/>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3</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EC5F282-8EDC-444C-8117-6712F88E8080}"/>
                </a:ext>
              </a:extLst>
            </p:cNvPr>
            <p:cNvSpPr txBox="1"/>
            <p:nvPr/>
          </p:nvSpPr>
          <p:spPr>
            <a:xfrm>
              <a:off x="15651522" y="4597920"/>
              <a:ext cx="1600200" cy="692288"/>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2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250"/>
                                        <p:tgtEl>
                                          <p:spTgt spid="29"/>
                                        </p:tgtEl>
                                      </p:cBhvr>
                                    </p:animEffect>
                                    <p:anim calcmode="lin" valueType="num">
                                      <p:cBhvr>
                                        <p:cTn id="8" dur="1250" fill="hold"/>
                                        <p:tgtEl>
                                          <p:spTgt spid="29"/>
                                        </p:tgtEl>
                                        <p:attrNameLst>
                                          <p:attrName>ppt_x</p:attrName>
                                        </p:attrNameLst>
                                      </p:cBhvr>
                                      <p:tavLst>
                                        <p:tav tm="0">
                                          <p:val>
                                            <p:strVal val="#ppt_x"/>
                                          </p:val>
                                        </p:tav>
                                        <p:tav tm="100000">
                                          <p:val>
                                            <p:strVal val="#ppt_x"/>
                                          </p:val>
                                        </p:tav>
                                      </p:tavLst>
                                    </p:anim>
                                    <p:anim calcmode="lin" valueType="num">
                                      <p:cBhvr>
                                        <p:cTn id="9" dur="1125" decel="100000" fill="hold"/>
                                        <p:tgtEl>
                                          <p:spTgt spid="2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652DC-A9B4-472C-B432-3D4EFE763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064" y="2413913"/>
            <a:ext cx="10603871" cy="2030173"/>
          </a:xfrm>
          <a:prstGeom prst="rect">
            <a:avLst/>
          </a:prstGeom>
        </p:spPr>
      </p:pic>
    </p:spTree>
    <p:extLst>
      <p:ext uri="{BB962C8B-B14F-4D97-AF65-F5344CB8AC3E}">
        <p14:creationId xmlns:p14="http://schemas.microsoft.com/office/powerpoint/2010/main" val="3157915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7780321" y="1711639"/>
            <a:ext cx="2886821" cy="552931"/>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7780322" y="2342612"/>
            <a:ext cx="4128524" cy="2803750"/>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 name="Group 1">
            <a:extLst>
              <a:ext uri="{FF2B5EF4-FFF2-40B4-BE49-F238E27FC236}">
                <a16:creationId xmlns:a16="http://schemas.microsoft.com/office/drawing/2014/main" id="{11A3B3C4-FEE3-4C42-8C7E-B3AFA1453F9C}"/>
              </a:ext>
            </a:extLst>
          </p:cNvPr>
          <p:cNvGrpSpPr/>
          <p:nvPr userDrawn="1"/>
        </p:nvGrpSpPr>
        <p:grpSpPr>
          <a:xfrm>
            <a:off x="547333" y="1711639"/>
            <a:ext cx="6849754" cy="3434722"/>
            <a:chOff x="820003" y="1123630"/>
            <a:chExt cx="10134600" cy="5600700"/>
          </a:xfrm>
        </p:grpSpPr>
        <p:grpSp>
          <p:nvGrpSpPr>
            <p:cNvPr id="53" name="Group 52">
              <a:extLst>
                <a:ext uri="{FF2B5EF4-FFF2-40B4-BE49-F238E27FC236}">
                  <a16:creationId xmlns:a16="http://schemas.microsoft.com/office/drawing/2014/main" id="{D88154C0-33C9-4154-B008-4C560A78A564}"/>
                </a:ext>
              </a:extLst>
            </p:cNvPr>
            <p:cNvGrpSpPr/>
            <p:nvPr userDrawn="1"/>
          </p:nvGrpSpPr>
          <p:grpSpPr>
            <a:xfrm>
              <a:off x="820003" y="1123630"/>
              <a:ext cx="10134600" cy="1600200"/>
              <a:chOff x="1447800" y="2838450"/>
              <a:chExt cx="10134600" cy="1600200"/>
            </a:xfrm>
          </p:grpSpPr>
          <p:sp>
            <p:nvSpPr>
              <p:cNvPr id="54" name="Rectangle 53">
                <a:extLst>
                  <a:ext uri="{FF2B5EF4-FFF2-40B4-BE49-F238E27FC236}">
                    <a16:creationId xmlns:a16="http://schemas.microsoft.com/office/drawing/2014/main" id="{5DE7919F-F2B1-40D4-96E1-CFB717BC0356}"/>
                  </a:ext>
                </a:extLst>
              </p:cNvPr>
              <p:cNvSpPr/>
              <p:nvPr/>
            </p:nvSpPr>
            <p:spPr>
              <a:xfrm>
                <a:off x="1447800" y="2838450"/>
                <a:ext cx="10134600" cy="1600200"/>
              </a:xfrm>
              <a:prstGeom prst="rect">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5" name="Freeform 307">
                <a:extLst>
                  <a:ext uri="{FF2B5EF4-FFF2-40B4-BE49-F238E27FC236}">
                    <a16:creationId xmlns:a16="http://schemas.microsoft.com/office/drawing/2014/main" id="{403C4B7B-6280-4A47-9F98-F412D8D6A894}"/>
                  </a:ext>
                </a:extLst>
              </p:cNvPr>
              <p:cNvSpPr>
                <a:spLocks noEditPoints="1"/>
              </p:cNvSpPr>
              <p:nvPr/>
            </p:nvSpPr>
            <p:spPr bwMode="auto">
              <a:xfrm>
                <a:off x="2081473" y="3269586"/>
                <a:ext cx="737927" cy="737927"/>
              </a:xfrm>
              <a:custGeom>
                <a:avLst/>
                <a:gdLst>
                  <a:gd name="T0" fmla="*/ 80 w 176"/>
                  <a:gd name="T1" fmla="*/ 95 h 176"/>
                  <a:gd name="T2" fmla="*/ 75 w 176"/>
                  <a:gd name="T3" fmla="*/ 132 h 176"/>
                  <a:gd name="T4" fmla="*/ 88 w 176"/>
                  <a:gd name="T5" fmla="*/ 148 h 176"/>
                  <a:gd name="T6" fmla="*/ 98 w 176"/>
                  <a:gd name="T7" fmla="*/ 105 h 176"/>
                  <a:gd name="T8" fmla="*/ 132 w 176"/>
                  <a:gd name="T9" fmla="*/ 113 h 176"/>
                  <a:gd name="T10" fmla="*/ 132 w 176"/>
                  <a:gd name="T11" fmla="*/ 105 h 176"/>
                  <a:gd name="T12" fmla="*/ 85 w 176"/>
                  <a:gd name="T13" fmla="*/ 65 h 176"/>
                  <a:gd name="T14" fmla="*/ 84 w 176"/>
                  <a:gd name="T15" fmla="*/ 48 h 176"/>
                  <a:gd name="T16" fmla="*/ 76 w 176"/>
                  <a:gd name="T17" fmla="*/ 46 h 176"/>
                  <a:gd name="T18" fmla="*/ 66 w 176"/>
                  <a:gd name="T19" fmla="*/ 37 h 176"/>
                  <a:gd name="T20" fmla="*/ 42 w 176"/>
                  <a:gd name="T21" fmla="*/ 33 h 176"/>
                  <a:gd name="T22" fmla="*/ 31 w 176"/>
                  <a:gd name="T23" fmla="*/ 79 h 176"/>
                  <a:gd name="T24" fmla="*/ 56 w 176"/>
                  <a:gd name="T25" fmla="*/ 94 h 176"/>
                  <a:gd name="T26" fmla="*/ 62 w 176"/>
                  <a:gd name="T27" fmla="*/ 82 h 176"/>
                  <a:gd name="T28" fmla="*/ 88 w 176"/>
                  <a:gd name="T29" fmla="*/ 0 h 176"/>
                  <a:gd name="T30" fmla="*/ 88 w 176"/>
                  <a:gd name="T31" fmla="*/ 176 h 176"/>
                  <a:gd name="T32" fmla="*/ 88 w 176"/>
                  <a:gd name="T33" fmla="*/ 0 h 176"/>
                  <a:gd name="T34" fmla="*/ 8 w 176"/>
                  <a:gd name="T35" fmla="*/ 88 h 176"/>
                  <a:gd name="T36" fmla="*/ 168 w 176"/>
                  <a:gd name="T37" fmla="*/ 88 h 176"/>
                  <a:gd name="T38" fmla="*/ 160 w 176"/>
                  <a:gd name="T39" fmla="*/ 81 h 176"/>
                  <a:gd name="T40" fmla="*/ 159 w 176"/>
                  <a:gd name="T41" fmla="*/ 75 h 176"/>
                  <a:gd name="T42" fmla="*/ 157 w 176"/>
                  <a:gd name="T43" fmla="*/ 68 h 176"/>
                  <a:gd name="T44" fmla="*/ 155 w 176"/>
                  <a:gd name="T45" fmla="*/ 60 h 176"/>
                  <a:gd name="T46" fmla="*/ 152 w 176"/>
                  <a:gd name="T47" fmla="*/ 55 h 176"/>
                  <a:gd name="T48" fmla="*/ 149 w 176"/>
                  <a:gd name="T49" fmla="*/ 50 h 176"/>
                  <a:gd name="T50" fmla="*/ 146 w 176"/>
                  <a:gd name="T51" fmla="*/ 45 h 176"/>
                  <a:gd name="T52" fmla="*/ 136 w 176"/>
                  <a:gd name="T53" fmla="*/ 34 h 176"/>
                  <a:gd name="T54" fmla="*/ 132 w 176"/>
                  <a:gd name="T55" fmla="*/ 31 h 176"/>
                  <a:gd name="T56" fmla="*/ 106 w 176"/>
                  <a:gd name="T57" fmla="*/ 29 h 176"/>
                  <a:gd name="T58" fmla="*/ 110 w 176"/>
                  <a:gd name="T59" fmla="*/ 48 h 176"/>
                  <a:gd name="T60" fmla="*/ 132 w 176"/>
                  <a:gd name="T61" fmla="*/ 56 h 176"/>
                  <a:gd name="T62" fmla="*/ 144 w 176"/>
                  <a:gd name="T63" fmla="*/ 99 h 176"/>
                  <a:gd name="T64" fmla="*/ 158 w 176"/>
                  <a:gd name="T65" fmla="*/ 103 h 176"/>
                  <a:gd name="T66" fmla="*/ 159 w 176"/>
                  <a:gd name="T67" fmla="*/ 97 h 176"/>
                  <a:gd name="T68" fmla="*/ 160 w 176"/>
                  <a:gd name="T6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98" y="105"/>
                    </a:moveTo>
                    <a:cubicBezTo>
                      <a:pt x="90" y="98"/>
                      <a:pt x="91" y="95"/>
                      <a:pt x="80" y="95"/>
                    </a:cubicBezTo>
                    <a:cubicBezTo>
                      <a:pt x="69" y="95"/>
                      <a:pt x="62" y="97"/>
                      <a:pt x="65" y="112"/>
                    </a:cubicBezTo>
                    <a:cubicBezTo>
                      <a:pt x="68" y="127"/>
                      <a:pt x="76" y="121"/>
                      <a:pt x="75" y="132"/>
                    </a:cubicBezTo>
                    <a:cubicBezTo>
                      <a:pt x="74" y="144"/>
                      <a:pt x="77" y="146"/>
                      <a:pt x="79" y="149"/>
                    </a:cubicBezTo>
                    <a:cubicBezTo>
                      <a:pt x="81" y="152"/>
                      <a:pt x="86" y="160"/>
                      <a:pt x="88" y="148"/>
                    </a:cubicBezTo>
                    <a:cubicBezTo>
                      <a:pt x="90" y="137"/>
                      <a:pt x="94" y="131"/>
                      <a:pt x="98" y="125"/>
                    </a:cubicBezTo>
                    <a:cubicBezTo>
                      <a:pt x="102" y="120"/>
                      <a:pt x="107" y="113"/>
                      <a:pt x="98" y="105"/>
                    </a:cubicBezTo>
                    <a:moveTo>
                      <a:pt x="132" y="105"/>
                    </a:moveTo>
                    <a:cubicBezTo>
                      <a:pt x="130" y="107"/>
                      <a:pt x="130" y="110"/>
                      <a:pt x="132" y="113"/>
                    </a:cubicBezTo>
                    <a:cubicBezTo>
                      <a:pt x="134" y="115"/>
                      <a:pt x="139" y="117"/>
                      <a:pt x="141" y="113"/>
                    </a:cubicBezTo>
                    <a:cubicBezTo>
                      <a:pt x="142" y="108"/>
                      <a:pt x="135" y="103"/>
                      <a:pt x="132" y="105"/>
                    </a:cubicBezTo>
                    <a:moveTo>
                      <a:pt x="69" y="79"/>
                    </a:moveTo>
                    <a:cubicBezTo>
                      <a:pt x="69" y="73"/>
                      <a:pt x="78" y="67"/>
                      <a:pt x="85" y="65"/>
                    </a:cubicBezTo>
                    <a:cubicBezTo>
                      <a:pt x="91" y="62"/>
                      <a:pt x="97" y="61"/>
                      <a:pt x="96" y="56"/>
                    </a:cubicBezTo>
                    <a:cubicBezTo>
                      <a:pt x="95" y="51"/>
                      <a:pt x="93" y="48"/>
                      <a:pt x="84" y="48"/>
                    </a:cubicBezTo>
                    <a:cubicBezTo>
                      <a:pt x="74" y="48"/>
                      <a:pt x="78" y="61"/>
                      <a:pt x="70" y="53"/>
                    </a:cubicBezTo>
                    <a:cubicBezTo>
                      <a:pt x="62" y="45"/>
                      <a:pt x="72" y="47"/>
                      <a:pt x="76" y="46"/>
                    </a:cubicBezTo>
                    <a:cubicBezTo>
                      <a:pt x="80" y="44"/>
                      <a:pt x="84" y="37"/>
                      <a:pt x="77" y="36"/>
                    </a:cubicBezTo>
                    <a:cubicBezTo>
                      <a:pt x="70" y="36"/>
                      <a:pt x="71" y="39"/>
                      <a:pt x="66" y="37"/>
                    </a:cubicBezTo>
                    <a:cubicBezTo>
                      <a:pt x="60" y="35"/>
                      <a:pt x="58" y="44"/>
                      <a:pt x="54" y="43"/>
                    </a:cubicBezTo>
                    <a:cubicBezTo>
                      <a:pt x="52" y="42"/>
                      <a:pt x="46" y="38"/>
                      <a:pt x="42" y="33"/>
                    </a:cubicBezTo>
                    <a:cubicBezTo>
                      <a:pt x="33" y="40"/>
                      <a:pt x="27" y="49"/>
                      <a:pt x="22" y="59"/>
                    </a:cubicBezTo>
                    <a:cubicBezTo>
                      <a:pt x="23" y="72"/>
                      <a:pt x="31" y="79"/>
                      <a:pt x="31" y="79"/>
                    </a:cubicBezTo>
                    <a:cubicBezTo>
                      <a:pt x="31" y="79"/>
                      <a:pt x="35" y="88"/>
                      <a:pt x="57" y="99"/>
                    </a:cubicBezTo>
                    <a:cubicBezTo>
                      <a:pt x="57" y="99"/>
                      <a:pt x="61" y="99"/>
                      <a:pt x="56" y="94"/>
                    </a:cubicBezTo>
                    <a:cubicBezTo>
                      <a:pt x="51" y="89"/>
                      <a:pt x="46" y="83"/>
                      <a:pt x="52" y="79"/>
                    </a:cubicBezTo>
                    <a:cubicBezTo>
                      <a:pt x="58" y="76"/>
                      <a:pt x="60" y="76"/>
                      <a:pt x="62" y="82"/>
                    </a:cubicBezTo>
                    <a:cubicBezTo>
                      <a:pt x="63" y="88"/>
                      <a:pt x="68" y="85"/>
                      <a:pt x="69" y="7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60" y="81"/>
                    </a:moveTo>
                    <a:cubicBezTo>
                      <a:pt x="160" y="81"/>
                      <a:pt x="160" y="80"/>
                      <a:pt x="159" y="79"/>
                    </a:cubicBezTo>
                    <a:cubicBezTo>
                      <a:pt x="159" y="78"/>
                      <a:pt x="159" y="76"/>
                      <a:pt x="159" y="75"/>
                    </a:cubicBezTo>
                    <a:cubicBezTo>
                      <a:pt x="159" y="74"/>
                      <a:pt x="158" y="73"/>
                      <a:pt x="158" y="72"/>
                    </a:cubicBezTo>
                    <a:cubicBezTo>
                      <a:pt x="158" y="71"/>
                      <a:pt x="158" y="70"/>
                      <a:pt x="157" y="68"/>
                    </a:cubicBezTo>
                    <a:cubicBezTo>
                      <a:pt x="157" y="67"/>
                      <a:pt x="157" y="67"/>
                      <a:pt x="157" y="66"/>
                    </a:cubicBezTo>
                    <a:cubicBezTo>
                      <a:pt x="156" y="64"/>
                      <a:pt x="155" y="62"/>
                      <a:pt x="155" y="60"/>
                    </a:cubicBezTo>
                    <a:cubicBezTo>
                      <a:pt x="154" y="60"/>
                      <a:pt x="154" y="59"/>
                      <a:pt x="153" y="58"/>
                    </a:cubicBezTo>
                    <a:cubicBezTo>
                      <a:pt x="153" y="57"/>
                      <a:pt x="152" y="56"/>
                      <a:pt x="152" y="55"/>
                    </a:cubicBezTo>
                    <a:cubicBezTo>
                      <a:pt x="151" y="54"/>
                      <a:pt x="151" y="53"/>
                      <a:pt x="150" y="52"/>
                    </a:cubicBezTo>
                    <a:cubicBezTo>
                      <a:pt x="150" y="51"/>
                      <a:pt x="149" y="50"/>
                      <a:pt x="149" y="50"/>
                    </a:cubicBezTo>
                    <a:cubicBezTo>
                      <a:pt x="148" y="49"/>
                      <a:pt x="148" y="48"/>
                      <a:pt x="147" y="47"/>
                    </a:cubicBezTo>
                    <a:cubicBezTo>
                      <a:pt x="147" y="46"/>
                      <a:pt x="146" y="46"/>
                      <a:pt x="146" y="45"/>
                    </a:cubicBezTo>
                    <a:cubicBezTo>
                      <a:pt x="143" y="41"/>
                      <a:pt x="140" y="38"/>
                      <a:pt x="136" y="35"/>
                    </a:cubicBezTo>
                    <a:cubicBezTo>
                      <a:pt x="136" y="35"/>
                      <a:pt x="136" y="34"/>
                      <a:pt x="136" y="34"/>
                    </a:cubicBezTo>
                    <a:cubicBezTo>
                      <a:pt x="134" y="33"/>
                      <a:pt x="133" y="32"/>
                      <a:pt x="132" y="31"/>
                    </a:cubicBezTo>
                    <a:cubicBezTo>
                      <a:pt x="132" y="31"/>
                      <a:pt x="132" y="31"/>
                      <a:pt x="132" y="31"/>
                    </a:cubicBezTo>
                    <a:cubicBezTo>
                      <a:pt x="126" y="26"/>
                      <a:pt x="120" y="23"/>
                      <a:pt x="113" y="20"/>
                    </a:cubicBezTo>
                    <a:cubicBezTo>
                      <a:pt x="111" y="24"/>
                      <a:pt x="109" y="28"/>
                      <a:pt x="106" y="29"/>
                    </a:cubicBezTo>
                    <a:cubicBezTo>
                      <a:pt x="103" y="31"/>
                      <a:pt x="103" y="39"/>
                      <a:pt x="110" y="38"/>
                    </a:cubicBezTo>
                    <a:cubicBezTo>
                      <a:pt x="110" y="38"/>
                      <a:pt x="108" y="40"/>
                      <a:pt x="110" y="48"/>
                    </a:cubicBezTo>
                    <a:cubicBezTo>
                      <a:pt x="112" y="55"/>
                      <a:pt x="115" y="57"/>
                      <a:pt x="125" y="52"/>
                    </a:cubicBezTo>
                    <a:cubicBezTo>
                      <a:pt x="129" y="51"/>
                      <a:pt x="132" y="52"/>
                      <a:pt x="132" y="56"/>
                    </a:cubicBezTo>
                    <a:cubicBezTo>
                      <a:pt x="131" y="65"/>
                      <a:pt x="124" y="65"/>
                      <a:pt x="129" y="80"/>
                    </a:cubicBezTo>
                    <a:cubicBezTo>
                      <a:pt x="133" y="89"/>
                      <a:pt x="141" y="92"/>
                      <a:pt x="144" y="99"/>
                    </a:cubicBezTo>
                    <a:cubicBezTo>
                      <a:pt x="145" y="103"/>
                      <a:pt x="151" y="107"/>
                      <a:pt x="157" y="109"/>
                    </a:cubicBezTo>
                    <a:cubicBezTo>
                      <a:pt x="157" y="107"/>
                      <a:pt x="158" y="105"/>
                      <a:pt x="158" y="103"/>
                    </a:cubicBezTo>
                    <a:cubicBezTo>
                      <a:pt x="158" y="103"/>
                      <a:pt x="159" y="102"/>
                      <a:pt x="159" y="101"/>
                    </a:cubicBezTo>
                    <a:cubicBezTo>
                      <a:pt x="159" y="100"/>
                      <a:pt x="159" y="98"/>
                      <a:pt x="159" y="97"/>
                    </a:cubicBezTo>
                    <a:cubicBezTo>
                      <a:pt x="160" y="96"/>
                      <a:pt x="160" y="95"/>
                      <a:pt x="160" y="95"/>
                    </a:cubicBezTo>
                    <a:cubicBezTo>
                      <a:pt x="160" y="92"/>
                      <a:pt x="160" y="90"/>
                      <a:pt x="160" y="88"/>
                    </a:cubicBezTo>
                    <a:cubicBezTo>
                      <a:pt x="160" y="86"/>
                      <a:pt x="160" y="84"/>
                      <a:pt x="160" y="8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56" name="Isosceles Triangle 55">
                <a:extLst>
                  <a:ext uri="{FF2B5EF4-FFF2-40B4-BE49-F238E27FC236}">
                    <a16:creationId xmlns:a16="http://schemas.microsoft.com/office/drawing/2014/main" id="{FF34A47B-7886-49B5-A597-0B6A625FE8CF}"/>
                  </a:ext>
                </a:extLst>
              </p:cNvPr>
              <p:cNvSpPr/>
              <p:nvPr/>
            </p:nvSpPr>
            <p:spPr>
              <a:xfrm rot="5400000">
                <a:off x="3316224" y="3409949"/>
                <a:ext cx="530352" cy="457200"/>
              </a:xfrm>
              <a:prstGeom prst="triangle">
                <a:avLst/>
              </a:prstGeom>
              <a:solidFill>
                <a:srgbClr val="4280A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7" name="TextBox 56">
                <a:extLst>
                  <a:ext uri="{FF2B5EF4-FFF2-40B4-BE49-F238E27FC236}">
                    <a16:creationId xmlns:a16="http://schemas.microsoft.com/office/drawing/2014/main" id="{EBAAFC27-4462-4B93-B606-D001D399AD8D}"/>
                  </a:ext>
                </a:extLst>
              </p:cNvPr>
              <p:cNvSpPr txBox="1"/>
              <p:nvPr/>
            </p:nvSpPr>
            <p:spPr>
              <a:xfrm>
                <a:off x="4267201" y="3607771"/>
                <a:ext cx="7315199" cy="652424"/>
              </a:xfrm>
              <a:prstGeom prst="rect">
                <a:avLst/>
              </a:prstGeom>
              <a:noFill/>
            </p:spPr>
            <p:txBody>
              <a:bodyPr wrap="square" rtlCol="0">
                <a:spAutoFit/>
              </a:bodyPr>
              <a:lstStyle/>
              <a:p>
                <a:r>
                  <a:rPr lang="en-US" sz="2000">
                    <a:solidFill>
                      <a:schemeClr val="bg1"/>
                    </a:solidFill>
                  </a:rPr>
                  <a:t>Lorem </a:t>
                </a:r>
                <a:r>
                  <a:rPr lang="en-US" sz="2000">
                    <a:solidFill>
                      <a:schemeClr val="bg1"/>
                    </a:solidFill>
                    <a:latin typeface="Arial" panose="020B0604020202020204" pitchFamily="34" charset="0"/>
                    <a:cs typeface="Arial" panose="020B0604020202020204" pitchFamily="34" charset="0"/>
                  </a:rPr>
                  <a:t>ipsum</a:t>
                </a:r>
                <a:r>
                  <a:rPr lang="en-US" sz="2000">
                    <a:solidFill>
                      <a:schemeClr val="bg1"/>
                    </a:solidFill>
                  </a:rPr>
                  <a:t>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58" name="TextBox 57">
                <a:extLst>
                  <a:ext uri="{FF2B5EF4-FFF2-40B4-BE49-F238E27FC236}">
                    <a16:creationId xmlns:a16="http://schemas.microsoft.com/office/drawing/2014/main" id="{4EED594F-FD43-4DDD-9E16-D2F7E493B878}"/>
                  </a:ext>
                </a:extLst>
              </p:cNvPr>
              <p:cNvSpPr txBox="1"/>
              <p:nvPr/>
            </p:nvSpPr>
            <p:spPr>
              <a:xfrm>
                <a:off x="4267201" y="296144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endParaRPr lang="en-US" sz="3200">
                  <a:solidFill>
                    <a:schemeClr val="bg1"/>
                  </a:solidFill>
                  <a:latin typeface="+mj-lt"/>
                </a:endParaRPr>
              </a:p>
            </p:txBody>
          </p:sp>
        </p:grpSp>
        <p:grpSp>
          <p:nvGrpSpPr>
            <p:cNvPr id="59" name="Group 58">
              <a:extLst>
                <a:ext uri="{FF2B5EF4-FFF2-40B4-BE49-F238E27FC236}">
                  <a16:creationId xmlns:a16="http://schemas.microsoft.com/office/drawing/2014/main" id="{C247E012-89C6-4EE2-9B70-FE6CE5AF3E81}"/>
                </a:ext>
              </a:extLst>
            </p:cNvPr>
            <p:cNvGrpSpPr/>
            <p:nvPr userDrawn="1"/>
          </p:nvGrpSpPr>
          <p:grpSpPr>
            <a:xfrm>
              <a:off x="820003" y="3123880"/>
              <a:ext cx="10134600" cy="1600200"/>
              <a:chOff x="1447800" y="4838700"/>
              <a:chExt cx="10134600" cy="1600200"/>
            </a:xfrm>
          </p:grpSpPr>
          <p:sp>
            <p:nvSpPr>
              <p:cNvPr id="60" name="Rectangle 59">
                <a:extLst>
                  <a:ext uri="{FF2B5EF4-FFF2-40B4-BE49-F238E27FC236}">
                    <a16:creationId xmlns:a16="http://schemas.microsoft.com/office/drawing/2014/main" id="{CABE7D56-2EE2-4506-9C16-C282F2EF0EA9}"/>
                  </a:ext>
                </a:extLst>
              </p:cNvPr>
              <p:cNvSpPr/>
              <p:nvPr/>
            </p:nvSpPr>
            <p:spPr>
              <a:xfrm>
                <a:off x="1447800" y="4838700"/>
                <a:ext cx="10134600" cy="1600200"/>
              </a:xfrm>
              <a:prstGeom prst="rect">
                <a:avLst/>
              </a:prstGeom>
              <a:solidFill>
                <a:schemeClr val="bg2">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1" name="Freeform 142">
                <a:extLst>
                  <a:ext uri="{FF2B5EF4-FFF2-40B4-BE49-F238E27FC236}">
                    <a16:creationId xmlns:a16="http://schemas.microsoft.com/office/drawing/2014/main" id="{A82FE552-893A-4418-9E67-918A0F81B8AA}"/>
                  </a:ext>
                </a:extLst>
              </p:cNvPr>
              <p:cNvSpPr>
                <a:spLocks noEditPoints="1"/>
              </p:cNvSpPr>
              <p:nvPr/>
            </p:nvSpPr>
            <p:spPr bwMode="auto">
              <a:xfrm>
                <a:off x="2115091" y="5369063"/>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2" name="Isosceles Triangle 61">
                <a:extLst>
                  <a:ext uri="{FF2B5EF4-FFF2-40B4-BE49-F238E27FC236}">
                    <a16:creationId xmlns:a16="http://schemas.microsoft.com/office/drawing/2014/main" id="{C89EB1F7-DE94-4374-9C03-B41654E9BC92}"/>
                  </a:ext>
                </a:extLst>
              </p:cNvPr>
              <p:cNvSpPr/>
              <p:nvPr/>
            </p:nvSpPr>
            <p:spPr>
              <a:xfrm rot="5400000">
                <a:off x="3316224" y="5414760"/>
                <a:ext cx="530352" cy="457200"/>
              </a:xfrm>
              <a:prstGeom prs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3" name="TextBox 62">
                <a:extLst>
                  <a:ext uri="{FF2B5EF4-FFF2-40B4-BE49-F238E27FC236}">
                    <a16:creationId xmlns:a16="http://schemas.microsoft.com/office/drawing/2014/main" id="{22B7B572-97AE-4751-BCF1-6DA1C0EFC8B8}"/>
                  </a:ext>
                </a:extLst>
              </p:cNvPr>
              <p:cNvSpPr txBox="1"/>
              <p:nvPr/>
            </p:nvSpPr>
            <p:spPr>
              <a:xfrm>
                <a:off x="4267201" y="560802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1600">
                    <a:solidFill>
                      <a:schemeClr val="bg1"/>
                    </a:solidFill>
                  </a:rPr>
                  <a:t>. </a:t>
                </a:r>
                <a:endParaRPr lang="uk-UA" sz="1600">
                  <a:solidFill>
                    <a:schemeClr val="bg1"/>
                  </a:solidFill>
                </a:endParaRPr>
              </a:p>
            </p:txBody>
          </p:sp>
          <p:sp>
            <p:nvSpPr>
              <p:cNvPr id="64" name="TextBox 63">
                <a:extLst>
                  <a:ext uri="{FF2B5EF4-FFF2-40B4-BE49-F238E27FC236}">
                    <a16:creationId xmlns:a16="http://schemas.microsoft.com/office/drawing/2014/main" id="{2BBCB20F-62A7-496A-A53A-44C7D2A294B3}"/>
                  </a:ext>
                </a:extLst>
              </p:cNvPr>
              <p:cNvSpPr txBox="1"/>
              <p:nvPr/>
            </p:nvSpPr>
            <p:spPr>
              <a:xfrm>
                <a:off x="4267201" y="496169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p>
            </p:txBody>
          </p:sp>
        </p:grpSp>
        <p:grpSp>
          <p:nvGrpSpPr>
            <p:cNvPr id="65" name="Group 64">
              <a:extLst>
                <a:ext uri="{FF2B5EF4-FFF2-40B4-BE49-F238E27FC236}">
                  <a16:creationId xmlns:a16="http://schemas.microsoft.com/office/drawing/2014/main" id="{9B8EA0D9-6C99-424E-930E-3F0DDC110C8B}"/>
                </a:ext>
              </a:extLst>
            </p:cNvPr>
            <p:cNvGrpSpPr/>
            <p:nvPr userDrawn="1"/>
          </p:nvGrpSpPr>
          <p:grpSpPr>
            <a:xfrm>
              <a:off x="820003" y="5124130"/>
              <a:ext cx="10134600" cy="1600200"/>
              <a:chOff x="1447800" y="6838950"/>
              <a:chExt cx="10134600" cy="1600200"/>
            </a:xfrm>
          </p:grpSpPr>
          <p:sp>
            <p:nvSpPr>
              <p:cNvPr id="66" name="Rectangle 65">
                <a:extLst>
                  <a:ext uri="{FF2B5EF4-FFF2-40B4-BE49-F238E27FC236}">
                    <a16:creationId xmlns:a16="http://schemas.microsoft.com/office/drawing/2014/main" id="{BAC03709-E35E-48F9-9E37-F35118DC0A78}"/>
                  </a:ext>
                </a:extLst>
              </p:cNvPr>
              <p:cNvSpPr/>
              <p:nvPr/>
            </p:nvSpPr>
            <p:spPr>
              <a:xfrm>
                <a:off x="1447800" y="6838950"/>
                <a:ext cx="10134600" cy="1600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7" name="Freeform 103">
                <a:extLst>
                  <a:ext uri="{FF2B5EF4-FFF2-40B4-BE49-F238E27FC236}">
                    <a16:creationId xmlns:a16="http://schemas.microsoft.com/office/drawing/2014/main" id="{7BC24A73-B696-405A-A679-2CEC1140BDD5}"/>
                  </a:ext>
                </a:extLst>
              </p:cNvPr>
              <p:cNvSpPr>
                <a:spLocks noEditPoints="1"/>
              </p:cNvSpPr>
              <p:nvPr/>
            </p:nvSpPr>
            <p:spPr bwMode="auto">
              <a:xfrm>
                <a:off x="2115090" y="7303705"/>
                <a:ext cx="670692" cy="67069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8" name="Isosceles Triangle 67">
                <a:extLst>
                  <a:ext uri="{FF2B5EF4-FFF2-40B4-BE49-F238E27FC236}">
                    <a16:creationId xmlns:a16="http://schemas.microsoft.com/office/drawing/2014/main" id="{1757D5B5-B1F6-4F86-817D-8D6832789A80}"/>
                  </a:ext>
                </a:extLst>
              </p:cNvPr>
              <p:cNvSpPr/>
              <p:nvPr/>
            </p:nvSpPr>
            <p:spPr>
              <a:xfrm rot="5400000">
                <a:off x="3316224" y="7410450"/>
                <a:ext cx="530352" cy="457200"/>
              </a:xfrm>
              <a:prstGeom prst="triangl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9" name="TextBox 68">
                <a:extLst>
                  <a:ext uri="{FF2B5EF4-FFF2-40B4-BE49-F238E27FC236}">
                    <a16:creationId xmlns:a16="http://schemas.microsoft.com/office/drawing/2014/main" id="{5CFC9592-0C33-435E-AAC7-976F7E17B8F1}"/>
                  </a:ext>
                </a:extLst>
              </p:cNvPr>
              <p:cNvSpPr txBox="1"/>
              <p:nvPr/>
            </p:nvSpPr>
            <p:spPr>
              <a:xfrm>
                <a:off x="4267201" y="760827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70" name="TextBox 69">
                <a:extLst>
                  <a:ext uri="{FF2B5EF4-FFF2-40B4-BE49-F238E27FC236}">
                    <a16:creationId xmlns:a16="http://schemas.microsoft.com/office/drawing/2014/main" id="{D2A71426-CAC8-47BC-850B-74362C601CD3}"/>
                  </a:ext>
                </a:extLst>
              </p:cNvPr>
              <p:cNvSpPr txBox="1"/>
              <p:nvPr/>
            </p:nvSpPr>
            <p:spPr>
              <a:xfrm>
                <a:off x="4267201" y="6961941"/>
                <a:ext cx="5411335" cy="953541"/>
              </a:xfrm>
              <a:prstGeom prst="rect">
                <a:avLst/>
              </a:prstGeom>
              <a:noFill/>
            </p:spPr>
            <p:txBody>
              <a:bodyPr wrap="square" rtlCol="0">
                <a:spAutoFit/>
              </a:bodyPr>
              <a:lstStyle/>
              <a:p>
                <a:r>
                  <a:rPr lang="en-US" sz="3200">
                    <a:solidFill>
                      <a:schemeClr val="bg1"/>
                    </a:solidFill>
                    <a:latin typeface="+mj-lt"/>
                  </a:rPr>
                  <a:t>Title</a:t>
                </a:r>
              </a:p>
            </p:txBody>
          </p:sp>
        </p:grpSp>
      </p:grpSp>
    </p:spTree>
    <p:extLst>
      <p:ext uri="{BB962C8B-B14F-4D97-AF65-F5344CB8AC3E}">
        <p14:creationId xmlns:p14="http://schemas.microsoft.com/office/powerpoint/2010/main" val="1284568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478A3B59-10DE-421D-95F1-9918880FD8B6}"/>
              </a:ext>
            </a:extLst>
          </p:cNvPr>
          <p:cNvGraphicFramePr/>
          <p:nvPr userDrawn="1">
            <p:extLst>
              <p:ext uri="{D42A27DB-BD31-4B8C-83A1-F6EECF244321}">
                <p14:modId xmlns:p14="http://schemas.microsoft.com/office/powerpoint/2010/main" val="3380005256"/>
              </p:ext>
            </p:extLst>
          </p:nvPr>
        </p:nvGraphicFramePr>
        <p:xfrm>
          <a:off x="329832" y="2081658"/>
          <a:ext cx="11532335" cy="443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346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250"/>
                                        <p:tgtEl>
                                          <p:spTgt spid="5">
                                            <p:graphicEl>
                                              <a:chart seriesIdx="-3" categoryIdx="-3" bldStep="gridLegend"/>
                                            </p:graphicEl>
                                          </p:spTgt>
                                        </p:tgtEl>
                                      </p:cBhvr>
                                    </p:animEffect>
                                    <p:anim calcmode="lin" valueType="num">
                                      <p:cBhvr>
                                        <p:cTn id="8" dur="125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125" decel="100000" fill="hold"/>
                                        <p:tgtEl>
                                          <p:spTgt spid="5">
                                            <p:graphicEl>
                                              <a:chart seriesIdx="-3" categoryIdx="-3" bldStep="gridLegend"/>
                                            </p:graphicEl>
                                          </p:spTgt>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graphicEl>
                                              <a:chart seriesIdx="-3" categoryIdx="-3" bldStep="gridLegen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3" dur="1250"/>
                                        <p:tgtEl>
                                          <p:spTgt spid="5">
                                            <p:graphicEl>
                                              <a:chart seriesIdx="-4" categoryIdx="0" bldStep="category"/>
                                            </p:graphicEl>
                                          </p:spTgt>
                                        </p:tgtEl>
                                      </p:cBhvr>
                                    </p:animEffect>
                                    <p:anim calcmode="lin" valueType="num">
                                      <p:cBhvr>
                                        <p:cTn id="14" dur="125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5" dur="1125" decel="100000" fill="hold"/>
                                        <p:tgtEl>
                                          <p:spTgt spid="5">
                                            <p:graphicEl>
                                              <a:chart seriesIdx="-4" categoryIdx="0" bldStep="category"/>
                                            </p:graphicEl>
                                          </p:spTgt>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5">
                                            <p:graphicEl>
                                              <a:chart seriesIdx="-4" categoryIdx="0" bldStep="category"/>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0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9" dur="1250"/>
                                        <p:tgtEl>
                                          <p:spTgt spid="5">
                                            <p:graphicEl>
                                              <a:chart seriesIdx="-4" categoryIdx="1" bldStep="category"/>
                                            </p:graphicEl>
                                          </p:spTgt>
                                        </p:tgtEl>
                                      </p:cBhvr>
                                    </p:animEffect>
                                    <p:anim calcmode="lin" valueType="num">
                                      <p:cBhvr>
                                        <p:cTn id="20" dur="125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1" dur="1125" decel="100000" fill="hold"/>
                                        <p:tgtEl>
                                          <p:spTgt spid="5">
                                            <p:graphicEl>
                                              <a:chart seriesIdx="-4" categoryIdx="1" bldStep="category"/>
                                            </p:graphicEl>
                                          </p:spTgt>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5">
                                            <p:graphicEl>
                                              <a:chart seriesIdx="-4" categoryIdx="1" bldStep="category"/>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5" dur="1250"/>
                                        <p:tgtEl>
                                          <p:spTgt spid="5">
                                            <p:graphicEl>
                                              <a:chart seriesIdx="-4" categoryIdx="2" bldStep="category"/>
                                            </p:graphicEl>
                                          </p:spTgt>
                                        </p:tgtEl>
                                      </p:cBhvr>
                                    </p:animEffect>
                                    <p:anim calcmode="lin" valueType="num">
                                      <p:cBhvr>
                                        <p:cTn id="26" dur="125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27" dur="1125" decel="100000" fill="hold"/>
                                        <p:tgtEl>
                                          <p:spTgt spid="5">
                                            <p:graphicEl>
                                              <a:chart seriesIdx="-4" categoryIdx="2" bldStep="category"/>
                                            </p:graphicEl>
                                          </p:spTgt>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5">
                                            <p:graphicEl>
                                              <a:chart seriesIdx="-4" categoryIdx="2" bldStep="category"/>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400"/>
                                  </p:stCondLst>
                                  <p:childTnLst>
                                    <p:set>
                                      <p:cBhvr>
                                        <p:cTn id="3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1" dur="1250"/>
                                        <p:tgtEl>
                                          <p:spTgt spid="5">
                                            <p:graphicEl>
                                              <a:chart seriesIdx="-4" categoryIdx="3" bldStep="category"/>
                                            </p:graphicEl>
                                          </p:spTgt>
                                        </p:tgtEl>
                                      </p:cBhvr>
                                    </p:animEffect>
                                    <p:anim calcmode="lin" valueType="num">
                                      <p:cBhvr>
                                        <p:cTn id="32" dur="125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3" dur="1125" decel="100000" fill="hold"/>
                                        <p:tgtEl>
                                          <p:spTgt spid="5">
                                            <p:graphicEl>
                                              <a:chart seriesIdx="-4" categoryIdx="3" bldStep="category"/>
                                            </p:graphicEl>
                                          </p:spTgt>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5">
                                            <p:graphicEl>
                                              <a:chart seriesIdx="-4" categoryIdx="3" bldStep="category"/>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37" dur="1250"/>
                                        <p:tgtEl>
                                          <p:spTgt spid="5">
                                            <p:graphicEl>
                                              <a:chart seriesIdx="-4" categoryIdx="4" bldStep="category"/>
                                            </p:graphicEl>
                                          </p:spTgt>
                                        </p:tgtEl>
                                      </p:cBhvr>
                                    </p:animEffect>
                                    <p:anim calcmode="lin" valueType="num">
                                      <p:cBhvr>
                                        <p:cTn id="38" dur="1250" fill="hold"/>
                                        <p:tgtEl>
                                          <p:spTgt spid="5">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39" dur="1125" decel="100000" fill="hold"/>
                                        <p:tgtEl>
                                          <p:spTgt spid="5">
                                            <p:graphicEl>
                                              <a:chart seriesIdx="-4" categoryIdx="4" bldStep="category"/>
                                            </p:graphicEl>
                                          </p:spTgt>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5">
                                            <p:graphicEl>
                                              <a:chart seriesIdx="-4" categoryIdx="4" bldStep="category"/>
                                            </p:graphic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600"/>
                                  </p:stCondLst>
                                  <p:childTnLst>
                                    <p:set>
                                      <p:cBhvr>
                                        <p:cTn id="42"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43" dur="1250"/>
                                        <p:tgtEl>
                                          <p:spTgt spid="5">
                                            <p:graphicEl>
                                              <a:chart seriesIdx="-4" categoryIdx="5" bldStep="category"/>
                                            </p:graphicEl>
                                          </p:spTgt>
                                        </p:tgtEl>
                                      </p:cBhvr>
                                    </p:animEffect>
                                    <p:anim calcmode="lin" valueType="num">
                                      <p:cBhvr>
                                        <p:cTn id="44" dur="1250" fill="hold"/>
                                        <p:tgtEl>
                                          <p:spTgt spid="5">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45" dur="1125" decel="100000" fill="hold"/>
                                        <p:tgtEl>
                                          <p:spTgt spid="5">
                                            <p:graphicEl>
                                              <a:chart seriesIdx="-4" categoryIdx="5" bldStep="category"/>
                                            </p:graphicEl>
                                          </p:spTgt>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5">
                                            <p:graphicEl>
                                              <a:chart seriesIdx="-4" categoryIdx="5" bldStep="category"/>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700"/>
                                  </p:stCondLst>
                                  <p:childTnLst>
                                    <p:set>
                                      <p:cBhvr>
                                        <p:cTn id="48"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49" dur="1250"/>
                                        <p:tgtEl>
                                          <p:spTgt spid="5">
                                            <p:graphicEl>
                                              <a:chart seriesIdx="-4" categoryIdx="6" bldStep="category"/>
                                            </p:graphicEl>
                                          </p:spTgt>
                                        </p:tgtEl>
                                      </p:cBhvr>
                                    </p:animEffect>
                                    <p:anim calcmode="lin" valueType="num">
                                      <p:cBhvr>
                                        <p:cTn id="50" dur="125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51" dur="1125" decel="100000" fill="hold"/>
                                        <p:tgtEl>
                                          <p:spTgt spid="5">
                                            <p:graphicEl>
                                              <a:chart seriesIdx="-4" categoryIdx="6" bldStep="category"/>
                                            </p:graphicEl>
                                          </p:spTgt>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5">
                                            <p:graphicEl>
                                              <a:chart seriesIdx="-4" categoryIdx="6" bldStep="category"/>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800"/>
                                  </p:stCondLst>
                                  <p:childTnLst>
                                    <p:set>
                                      <p:cBhvr>
                                        <p:cTn id="54"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55" dur="1250"/>
                                        <p:tgtEl>
                                          <p:spTgt spid="5">
                                            <p:graphicEl>
                                              <a:chart seriesIdx="-4" categoryIdx="7" bldStep="category"/>
                                            </p:graphicEl>
                                          </p:spTgt>
                                        </p:tgtEl>
                                      </p:cBhvr>
                                    </p:animEffect>
                                    <p:anim calcmode="lin" valueType="num">
                                      <p:cBhvr>
                                        <p:cTn id="56" dur="1250" fill="hold"/>
                                        <p:tgtEl>
                                          <p:spTgt spid="5">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57" dur="1125" decel="100000" fill="hold"/>
                                        <p:tgtEl>
                                          <p:spTgt spid="5">
                                            <p:graphicEl>
                                              <a:chart seriesIdx="-4" categoryIdx="7" bldStep="category"/>
                                            </p:graphicEl>
                                          </p:spTgt>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5">
                                            <p:graphicEl>
                                              <a:chart seriesIdx="-4" categoryIdx="7" bldStep="category"/>
                                            </p:graphic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900"/>
                                  </p:stCondLst>
                                  <p:childTnLst>
                                    <p:set>
                                      <p:cBhvr>
                                        <p:cTn id="60"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61" dur="1250"/>
                                        <p:tgtEl>
                                          <p:spTgt spid="5">
                                            <p:graphicEl>
                                              <a:chart seriesIdx="-4" categoryIdx="8" bldStep="category"/>
                                            </p:graphicEl>
                                          </p:spTgt>
                                        </p:tgtEl>
                                      </p:cBhvr>
                                    </p:animEffect>
                                    <p:anim calcmode="lin" valueType="num">
                                      <p:cBhvr>
                                        <p:cTn id="62" dur="1250" fill="hold"/>
                                        <p:tgtEl>
                                          <p:spTgt spid="5">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63" dur="1125" decel="100000" fill="hold"/>
                                        <p:tgtEl>
                                          <p:spTgt spid="5">
                                            <p:graphicEl>
                                              <a:chart seriesIdx="-4" categoryIdx="8" bldStep="category"/>
                                            </p:graphicEl>
                                          </p:spTgt>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5">
                                            <p:graphicEl>
                                              <a:chart seriesIdx="-4" categoryIdx="8" bldStep="category"/>
                                            </p:graphic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1000"/>
                                  </p:stCondLst>
                                  <p:childTnLst>
                                    <p:set>
                                      <p:cBhvr>
                                        <p:cTn id="6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67" dur="1250"/>
                                        <p:tgtEl>
                                          <p:spTgt spid="5">
                                            <p:graphicEl>
                                              <a:chart seriesIdx="-4" categoryIdx="9" bldStep="category"/>
                                            </p:graphicEl>
                                          </p:spTgt>
                                        </p:tgtEl>
                                      </p:cBhvr>
                                    </p:animEffect>
                                    <p:anim calcmode="lin" valueType="num">
                                      <p:cBhvr>
                                        <p:cTn id="68" dur="1250" fill="hold"/>
                                        <p:tgtEl>
                                          <p:spTgt spid="5">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69" dur="1125" decel="100000" fill="hold"/>
                                        <p:tgtEl>
                                          <p:spTgt spid="5">
                                            <p:graphicEl>
                                              <a:chart seriesIdx="-4" categoryIdx="9" bldStep="category"/>
                                            </p:graphicEl>
                                          </p:spTgt>
                                        </p:tgtEl>
                                        <p:attrNameLst>
                                          <p:attrName>ppt_y</p:attrName>
                                        </p:attrNameLst>
                                      </p:cBhvr>
                                      <p:tavLst>
                                        <p:tav tm="0">
                                          <p:val>
                                            <p:strVal val="#ppt_y+1"/>
                                          </p:val>
                                        </p:tav>
                                        <p:tav tm="100000">
                                          <p:val>
                                            <p:strVal val="#ppt_y-.03"/>
                                          </p:val>
                                        </p:tav>
                                      </p:tavLst>
                                    </p:anim>
                                    <p:anim calcmode="lin" valueType="num">
                                      <p:cBhvr>
                                        <p:cTn id="70" dur="125" accel="100000" fill="hold">
                                          <p:stCondLst>
                                            <p:cond delay="1125"/>
                                          </p:stCondLst>
                                        </p:cTn>
                                        <p:tgtEl>
                                          <p:spTgt spid="5">
                                            <p:graphicEl>
                                              <a:chart seriesIdx="-4" categoryIdx="9" bldStep="category"/>
                                            </p:graphic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1100"/>
                                  </p:stCondLst>
                                  <p:childTnLst>
                                    <p:set>
                                      <p:cBhvr>
                                        <p:cTn id="72"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73" dur="1250"/>
                                        <p:tgtEl>
                                          <p:spTgt spid="5">
                                            <p:graphicEl>
                                              <a:chart seriesIdx="-4" categoryIdx="10" bldStep="category"/>
                                            </p:graphicEl>
                                          </p:spTgt>
                                        </p:tgtEl>
                                      </p:cBhvr>
                                    </p:animEffect>
                                    <p:anim calcmode="lin" valueType="num">
                                      <p:cBhvr>
                                        <p:cTn id="74" dur="1250" fill="hold"/>
                                        <p:tgtEl>
                                          <p:spTgt spid="5">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75" dur="1125" decel="100000" fill="hold"/>
                                        <p:tgtEl>
                                          <p:spTgt spid="5">
                                            <p:graphicEl>
                                              <a:chart seriesIdx="-4" categoryIdx="10" bldStep="category"/>
                                            </p:graphicEl>
                                          </p:spTgt>
                                        </p:tgtEl>
                                        <p:attrNameLst>
                                          <p:attrName>ppt_y</p:attrName>
                                        </p:attrNameLst>
                                      </p:cBhvr>
                                      <p:tavLst>
                                        <p:tav tm="0">
                                          <p:val>
                                            <p:strVal val="#ppt_y+1"/>
                                          </p:val>
                                        </p:tav>
                                        <p:tav tm="100000">
                                          <p:val>
                                            <p:strVal val="#ppt_y-.03"/>
                                          </p:val>
                                        </p:tav>
                                      </p:tavLst>
                                    </p:anim>
                                    <p:anim calcmode="lin" valueType="num">
                                      <p:cBhvr>
                                        <p:cTn id="76" dur="125" accel="100000" fill="hold">
                                          <p:stCondLst>
                                            <p:cond delay="1125"/>
                                          </p:stCondLst>
                                        </p:cTn>
                                        <p:tgtEl>
                                          <p:spTgt spid="5">
                                            <p:graphicEl>
                                              <a:chart seriesIdx="-4" categoryIdx="10" bldStep="category"/>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1200"/>
                                  </p:stCondLst>
                                  <p:childTnLst>
                                    <p:set>
                                      <p:cBhvr>
                                        <p:cTn id="78"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fade">
                                      <p:cBhvr>
                                        <p:cTn id="79" dur="1250"/>
                                        <p:tgtEl>
                                          <p:spTgt spid="5">
                                            <p:graphicEl>
                                              <a:chart seriesIdx="-4" categoryIdx="11" bldStep="category"/>
                                            </p:graphicEl>
                                          </p:spTgt>
                                        </p:tgtEl>
                                      </p:cBhvr>
                                    </p:animEffect>
                                    <p:anim calcmode="lin" valueType="num">
                                      <p:cBhvr>
                                        <p:cTn id="80" dur="1250" fill="hold"/>
                                        <p:tgtEl>
                                          <p:spTgt spid="5">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81" dur="1125" decel="100000" fill="hold"/>
                                        <p:tgtEl>
                                          <p:spTgt spid="5">
                                            <p:graphicEl>
                                              <a:chart seriesIdx="-4" categoryIdx="11" bldStep="category"/>
                                            </p:graphicEl>
                                          </p:spTgt>
                                        </p:tgtEl>
                                        <p:attrNameLst>
                                          <p:attrName>ppt_y</p:attrName>
                                        </p:attrNameLst>
                                      </p:cBhvr>
                                      <p:tavLst>
                                        <p:tav tm="0">
                                          <p:val>
                                            <p:strVal val="#ppt_y+1"/>
                                          </p:val>
                                        </p:tav>
                                        <p:tav tm="100000">
                                          <p:val>
                                            <p:strVal val="#ppt_y-.03"/>
                                          </p:val>
                                        </p:tav>
                                      </p:tavLst>
                                    </p:anim>
                                    <p:anim calcmode="lin" valueType="num">
                                      <p:cBhvr>
                                        <p:cTn id="82" dur="125" accel="100000" fill="hold">
                                          <p:stCondLst>
                                            <p:cond delay="1125"/>
                                          </p:stCondLst>
                                        </p:cTn>
                                        <p:tgtEl>
                                          <p:spTgt spid="5">
                                            <p:graphicEl>
                                              <a:chart seriesIdx="-4" categoryIdx="11" bldStep="category"/>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Freeform 29">
            <a:extLst>
              <a:ext uri="{FF2B5EF4-FFF2-40B4-BE49-F238E27FC236}">
                <a16:creationId xmlns:a16="http://schemas.microsoft.com/office/drawing/2014/main" id="{D5DDE841-5E8E-4B1A-B5D6-EF4CD4020968}"/>
              </a:ext>
            </a:extLst>
          </p:cNvPr>
          <p:cNvSpPr>
            <a:spLocks noEditPoints="1"/>
          </p:cNvSpPr>
          <p:nvPr userDrawn="1"/>
        </p:nvSpPr>
        <p:spPr bwMode="auto">
          <a:xfrm>
            <a:off x="7576242" y="1955611"/>
            <a:ext cx="702801" cy="7028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89">
            <a:extLst>
              <a:ext uri="{FF2B5EF4-FFF2-40B4-BE49-F238E27FC236}">
                <a16:creationId xmlns:a16="http://schemas.microsoft.com/office/drawing/2014/main" id="{3D2128B2-58E2-48C1-BDA4-D5A74E035A86}"/>
              </a:ext>
            </a:extLst>
          </p:cNvPr>
          <p:cNvSpPr>
            <a:spLocks noEditPoints="1"/>
          </p:cNvSpPr>
          <p:nvPr userDrawn="1"/>
        </p:nvSpPr>
        <p:spPr bwMode="auto">
          <a:xfrm>
            <a:off x="7590444" y="4195216"/>
            <a:ext cx="674396" cy="689378"/>
          </a:xfrm>
          <a:custGeom>
            <a:avLst/>
            <a:gdLst>
              <a:gd name="T0" fmla="*/ 132 w 176"/>
              <a:gd name="T1" fmla="*/ 84 h 176"/>
              <a:gd name="T2" fmla="*/ 92 w 176"/>
              <a:gd name="T3" fmla="*/ 84 h 176"/>
              <a:gd name="T4" fmla="*/ 92 w 176"/>
              <a:gd name="T5" fmla="*/ 44 h 176"/>
              <a:gd name="T6" fmla="*/ 88 w 176"/>
              <a:gd name="T7" fmla="*/ 40 h 176"/>
              <a:gd name="T8" fmla="*/ 84 w 176"/>
              <a:gd name="T9" fmla="*/ 44 h 176"/>
              <a:gd name="T10" fmla="*/ 84 w 176"/>
              <a:gd name="T11" fmla="*/ 84 h 176"/>
              <a:gd name="T12" fmla="*/ 44 w 176"/>
              <a:gd name="T13" fmla="*/ 84 h 176"/>
              <a:gd name="T14" fmla="*/ 40 w 176"/>
              <a:gd name="T15" fmla="*/ 88 h 176"/>
              <a:gd name="T16" fmla="*/ 44 w 176"/>
              <a:gd name="T17" fmla="*/ 92 h 176"/>
              <a:gd name="T18" fmla="*/ 84 w 176"/>
              <a:gd name="T19" fmla="*/ 92 h 176"/>
              <a:gd name="T20" fmla="*/ 84 w 176"/>
              <a:gd name="T21" fmla="*/ 132 h 176"/>
              <a:gd name="T22" fmla="*/ 88 w 176"/>
              <a:gd name="T23" fmla="*/ 136 h 176"/>
              <a:gd name="T24" fmla="*/ 92 w 176"/>
              <a:gd name="T25" fmla="*/ 132 h 176"/>
              <a:gd name="T26" fmla="*/ 92 w 176"/>
              <a:gd name="T27" fmla="*/ 92 h 176"/>
              <a:gd name="T28" fmla="*/ 132 w 176"/>
              <a:gd name="T29" fmla="*/ 92 h 176"/>
              <a:gd name="T30" fmla="*/ 136 w 176"/>
              <a:gd name="T31" fmla="*/ 88 h 176"/>
              <a:gd name="T32" fmla="*/ 132 w 176"/>
              <a:gd name="T33" fmla="*/ 84 h 176"/>
              <a:gd name="T34" fmla="*/ 88 w 176"/>
              <a:gd name="T35" fmla="*/ 0 h 176"/>
              <a:gd name="T36" fmla="*/ 0 w 176"/>
              <a:gd name="T37" fmla="*/ 88 h 176"/>
              <a:gd name="T38" fmla="*/ 88 w 176"/>
              <a:gd name="T39" fmla="*/ 176 h 176"/>
              <a:gd name="T40" fmla="*/ 176 w 176"/>
              <a:gd name="T41" fmla="*/ 88 h 176"/>
              <a:gd name="T42" fmla="*/ 88 w 176"/>
              <a:gd name="T43" fmla="*/ 0 h 176"/>
              <a:gd name="T44" fmla="*/ 88 w 176"/>
              <a:gd name="T45" fmla="*/ 168 h 176"/>
              <a:gd name="T46" fmla="*/ 8 w 176"/>
              <a:gd name="T47" fmla="*/ 88 h 176"/>
              <a:gd name="T48" fmla="*/ 88 w 176"/>
              <a:gd name="T49" fmla="*/ 8 h 176"/>
              <a:gd name="T50" fmla="*/ 168 w 176"/>
              <a:gd name="T51" fmla="*/ 88 h 176"/>
              <a:gd name="T52" fmla="*/ 88 w 176"/>
              <a:gd name="T5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132" y="84"/>
                </a:moveTo>
                <a:cubicBezTo>
                  <a:pt x="92" y="84"/>
                  <a:pt x="92" y="84"/>
                  <a:pt x="92" y="84"/>
                </a:cubicBezTo>
                <a:cubicBezTo>
                  <a:pt x="92" y="44"/>
                  <a:pt x="92" y="44"/>
                  <a:pt x="92" y="44"/>
                </a:cubicBezTo>
                <a:cubicBezTo>
                  <a:pt x="92" y="42"/>
                  <a:pt x="90" y="40"/>
                  <a:pt x="88" y="40"/>
                </a:cubicBezTo>
                <a:cubicBezTo>
                  <a:pt x="86" y="40"/>
                  <a:pt x="84" y="42"/>
                  <a:pt x="84" y="44"/>
                </a:cubicBezTo>
                <a:cubicBezTo>
                  <a:pt x="84" y="84"/>
                  <a:pt x="84" y="84"/>
                  <a:pt x="84" y="84"/>
                </a:cubicBezTo>
                <a:cubicBezTo>
                  <a:pt x="44" y="84"/>
                  <a:pt x="44" y="84"/>
                  <a:pt x="44" y="84"/>
                </a:cubicBezTo>
                <a:cubicBezTo>
                  <a:pt x="42" y="84"/>
                  <a:pt x="40" y="86"/>
                  <a:pt x="40" y="88"/>
                </a:cubicBezTo>
                <a:cubicBezTo>
                  <a:pt x="40" y="90"/>
                  <a:pt x="42" y="92"/>
                  <a:pt x="44" y="92"/>
                </a:cubicBezTo>
                <a:cubicBezTo>
                  <a:pt x="84" y="92"/>
                  <a:pt x="84" y="92"/>
                  <a:pt x="84" y="92"/>
                </a:cubicBezTo>
                <a:cubicBezTo>
                  <a:pt x="84" y="132"/>
                  <a:pt x="84" y="132"/>
                  <a:pt x="84" y="132"/>
                </a:cubicBezTo>
                <a:cubicBezTo>
                  <a:pt x="84" y="134"/>
                  <a:pt x="86" y="136"/>
                  <a:pt x="88" y="136"/>
                </a:cubicBezTo>
                <a:cubicBezTo>
                  <a:pt x="90" y="136"/>
                  <a:pt x="92" y="134"/>
                  <a:pt x="92" y="132"/>
                </a:cubicBezTo>
                <a:cubicBezTo>
                  <a:pt x="92" y="92"/>
                  <a:pt x="92" y="92"/>
                  <a:pt x="92" y="92"/>
                </a:cubicBezTo>
                <a:cubicBezTo>
                  <a:pt x="132" y="92"/>
                  <a:pt x="132" y="92"/>
                  <a:pt x="132" y="92"/>
                </a:cubicBezTo>
                <a:cubicBezTo>
                  <a:pt x="134" y="92"/>
                  <a:pt x="136" y="90"/>
                  <a:pt x="136" y="88"/>
                </a:cubicBezTo>
                <a:cubicBezTo>
                  <a:pt x="136" y="86"/>
                  <a:pt x="134" y="84"/>
                  <a:pt x="132"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 Placeholder 15">
            <a:extLst>
              <a:ext uri="{FF2B5EF4-FFF2-40B4-BE49-F238E27FC236}">
                <a16:creationId xmlns:a16="http://schemas.microsoft.com/office/drawing/2014/main" id="{61716ED9-5FDD-4B00-9D93-5263321E1FF3}"/>
              </a:ext>
            </a:extLst>
          </p:cNvPr>
          <p:cNvSpPr>
            <a:spLocks noGrp="1"/>
          </p:cNvSpPr>
          <p:nvPr>
            <p:ph type="body" sz="quarter" idx="12" hasCustomPrompt="1"/>
          </p:nvPr>
        </p:nvSpPr>
        <p:spPr>
          <a:xfrm>
            <a:off x="8472809" y="2030545"/>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graphicFrame>
        <p:nvGraphicFramePr>
          <p:cNvPr id="8" name="Chart 7">
            <a:extLst>
              <a:ext uri="{FF2B5EF4-FFF2-40B4-BE49-F238E27FC236}">
                <a16:creationId xmlns:a16="http://schemas.microsoft.com/office/drawing/2014/main" id="{29D2F68E-70FB-4E77-A273-C93CCDA8D6BA}"/>
              </a:ext>
            </a:extLst>
          </p:cNvPr>
          <p:cNvGraphicFramePr/>
          <p:nvPr userDrawn="1">
            <p:extLst>
              <p:ext uri="{D42A27DB-BD31-4B8C-83A1-F6EECF244321}">
                <p14:modId xmlns:p14="http://schemas.microsoft.com/office/powerpoint/2010/main" val="2701496366"/>
              </p:ext>
            </p:extLst>
          </p:nvPr>
        </p:nvGraphicFramePr>
        <p:xfrm>
          <a:off x="547333" y="2030545"/>
          <a:ext cx="6507961" cy="432934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9">
            <a:extLst>
              <a:ext uri="{FF2B5EF4-FFF2-40B4-BE49-F238E27FC236}">
                <a16:creationId xmlns:a16="http://schemas.microsoft.com/office/drawing/2014/main" id="{F4D75942-6825-47BF-A803-47654E599E93}"/>
              </a:ext>
            </a:extLst>
          </p:cNvPr>
          <p:cNvSpPr>
            <a:spLocks noGrp="1"/>
          </p:cNvSpPr>
          <p:nvPr>
            <p:ph type="body" sz="quarter" idx="18" hasCustomPrompt="1"/>
          </p:nvPr>
        </p:nvSpPr>
        <p:spPr>
          <a:xfrm>
            <a:off x="8472808" y="2658412"/>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Text Placeholder 15">
            <a:extLst>
              <a:ext uri="{FF2B5EF4-FFF2-40B4-BE49-F238E27FC236}">
                <a16:creationId xmlns:a16="http://schemas.microsoft.com/office/drawing/2014/main" id="{B4B6D8F5-6C4A-492B-83AB-CED5100E4520}"/>
              </a:ext>
            </a:extLst>
          </p:cNvPr>
          <p:cNvSpPr>
            <a:spLocks noGrp="1"/>
          </p:cNvSpPr>
          <p:nvPr>
            <p:ph type="body" sz="quarter" idx="19" hasCustomPrompt="1"/>
          </p:nvPr>
        </p:nvSpPr>
        <p:spPr>
          <a:xfrm>
            <a:off x="8472809" y="4195216"/>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sp>
        <p:nvSpPr>
          <p:cNvPr id="12" name="Text Placeholder 19">
            <a:extLst>
              <a:ext uri="{FF2B5EF4-FFF2-40B4-BE49-F238E27FC236}">
                <a16:creationId xmlns:a16="http://schemas.microsoft.com/office/drawing/2014/main" id="{096CA1FD-BF88-48FB-A24B-3AA701565731}"/>
              </a:ext>
            </a:extLst>
          </p:cNvPr>
          <p:cNvSpPr>
            <a:spLocks noGrp="1"/>
          </p:cNvSpPr>
          <p:nvPr>
            <p:ph type="body" sz="quarter" idx="20" hasCustomPrompt="1"/>
          </p:nvPr>
        </p:nvSpPr>
        <p:spPr>
          <a:xfrm>
            <a:off x="8472808" y="4823083"/>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416600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3" name="Chart 12">
            <a:extLst>
              <a:ext uri="{FF2B5EF4-FFF2-40B4-BE49-F238E27FC236}">
                <a16:creationId xmlns:a16="http://schemas.microsoft.com/office/drawing/2014/main" id="{4764101A-3B12-471D-A59E-2EC5E8545AC4}"/>
              </a:ext>
            </a:extLst>
          </p:cNvPr>
          <p:cNvGraphicFramePr/>
          <p:nvPr userDrawn="1">
            <p:extLst>
              <p:ext uri="{D42A27DB-BD31-4B8C-83A1-F6EECF244321}">
                <p14:modId xmlns:p14="http://schemas.microsoft.com/office/powerpoint/2010/main" val="823070340"/>
              </p:ext>
            </p:extLst>
          </p:nvPr>
        </p:nvGraphicFramePr>
        <p:xfrm>
          <a:off x="6821253" y="1822794"/>
          <a:ext cx="4823413" cy="417411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9">
            <a:extLst>
              <a:ext uri="{FF2B5EF4-FFF2-40B4-BE49-F238E27FC236}">
                <a16:creationId xmlns:a16="http://schemas.microsoft.com/office/drawing/2014/main" id="{74084360-22C5-471A-ABAF-428CF566777D}"/>
              </a:ext>
            </a:extLst>
          </p:cNvPr>
          <p:cNvSpPr>
            <a:spLocks noGrp="1"/>
          </p:cNvSpPr>
          <p:nvPr>
            <p:ph type="body" sz="quarter" idx="14" hasCustomPrompt="1"/>
          </p:nvPr>
        </p:nvSpPr>
        <p:spPr>
          <a:xfrm>
            <a:off x="547333" y="1967978"/>
            <a:ext cx="5711139" cy="1248650"/>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r>
              <a:rPr lang="en-US" err="1"/>
              <a:t>purna</a:t>
            </a:r>
            <a:endParaRPr lang="en-US"/>
          </a:p>
        </p:txBody>
      </p:sp>
      <p:sp>
        <p:nvSpPr>
          <p:cNvPr id="15" name="Freeform 431">
            <a:extLst>
              <a:ext uri="{FF2B5EF4-FFF2-40B4-BE49-F238E27FC236}">
                <a16:creationId xmlns:a16="http://schemas.microsoft.com/office/drawing/2014/main" id="{FFB7A3A8-3586-415B-941E-C51DBE086F36}"/>
              </a:ext>
            </a:extLst>
          </p:cNvPr>
          <p:cNvSpPr>
            <a:spLocks noEditPoints="1"/>
          </p:cNvSpPr>
          <p:nvPr userDrawn="1"/>
        </p:nvSpPr>
        <p:spPr bwMode="auto">
          <a:xfrm>
            <a:off x="547333" y="3467678"/>
            <a:ext cx="584503" cy="726673"/>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6" name="Freeform 451">
            <a:extLst>
              <a:ext uri="{FF2B5EF4-FFF2-40B4-BE49-F238E27FC236}">
                <a16:creationId xmlns:a16="http://schemas.microsoft.com/office/drawing/2014/main" id="{C37526C7-A4C6-4F96-8682-1E14BC1DC515}"/>
              </a:ext>
            </a:extLst>
          </p:cNvPr>
          <p:cNvSpPr>
            <a:spLocks noEditPoints="1"/>
          </p:cNvSpPr>
          <p:nvPr userDrawn="1"/>
        </p:nvSpPr>
        <p:spPr bwMode="auto">
          <a:xfrm>
            <a:off x="5572491" y="4603072"/>
            <a:ext cx="685981" cy="884345"/>
          </a:xfrm>
          <a:custGeom>
            <a:avLst/>
            <a:gdLst>
              <a:gd name="T0" fmla="*/ 88 w 176"/>
              <a:gd name="T1" fmla="*/ 72 h 176"/>
              <a:gd name="T2" fmla="*/ 60 w 176"/>
              <a:gd name="T3" fmla="*/ 100 h 176"/>
              <a:gd name="T4" fmla="*/ 64 w 176"/>
              <a:gd name="T5" fmla="*/ 104 h 176"/>
              <a:gd name="T6" fmla="*/ 68 w 176"/>
              <a:gd name="T7" fmla="*/ 100 h 176"/>
              <a:gd name="T8" fmla="*/ 88 w 176"/>
              <a:gd name="T9" fmla="*/ 80 h 176"/>
              <a:gd name="T10" fmla="*/ 108 w 176"/>
              <a:gd name="T11" fmla="*/ 100 h 176"/>
              <a:gd name="T12" fmla="*/ 112 w 176"/>
              <a:gd name="T13" fmla="*/ 104 h 176"/>
              <a:gd name="T14" fmla="*/ 116 w 176"/>
              <a:gd name="T15" fmla="*/ 100 h 176"/>
              <a:gd name="T16" fmla="*/ 88 w 176"/>
              <a:gd name="T17" fmla="*/ 72 h 176"/>
              <a:gd name="T18" fmla="*/ 88 w 176"/>
              <a:gd name="T19" fmla="*/ 96 h 176"/>
              <a:gd name="T20" fmla="*/ 84 w 176"/>
              <a:gd name="T21" fmla="*/ 100 h 176"/>
              <a:gd name="T22" fmla="*/ 88 w 176"/>
              <a:gd name="T23" fmla="*/ 104 h 176"/>
              <a:gd name="T24" fmla="*/ 92 w 176"/>
              <a:gd name="T25" fmla="*/ 100 h 176"/>
              <a:gd name="T26" fmla="*/ 88 w 176"/>
              <a:gd name="T27" fmla="*/ 96 h 176"/>
              <a:gd name="T28" fmla="*/ 40 w 176"/>
              <a:gd name="T29" fmla="*/ 104 h 176"/>
              <a:gd name="T30" fmla="*/ 44 w 176"/>
              <a:gd name="T31" fmla="*/ 100 h 176"/>
              <a:gd name="T32" fmla="*/ 88 w 176"/>
              <a:gd name="T33" fmla="*/ 56 h 176"/>
              <a:gd name="T34" fmla="*/ 132 w 176"/>
              <a:gd name="T35" fmla="*/ 100 h 176"/>
              <a:gd name="T36" fmla="*/ 136 w 176"/>
              <a:gd name="T37" fmla="*/ 104 h 176"/>
              <a:gd name="T38" fmla="*/ 140 w 176"/>
              <a:gd name="T39" fmla="*/ 100 h 176"/>
              <a:gd name="T40" fmla="*/ 88 w 176"/>
              <a:gd name="T41" fmla="*/ 48 h 176"/>
              <a:gd name="T42" fmla="*/ 36 w 176"/>
              <a:gd name="T43" fmla="*/ 100 h 176"/>
              <a:gd name="T44" fmla="*/ 40 w 176"/>
              <a:gd name="T45" fmla="*/ 104 h 176"/>
              <a:gd name="T46" fmla="*/ 168 w 176"/>
              <a:gd name="T47" fmla="*/ 8 h 176"/>
              <a:gd name="T48" fmla="*/ 96 w 176"/>
              <a:gd name="T49" fmla="*/ 8 h 176"/>
              <a:gd name="T50" fmla="*/ 88 w 176"/>
              <a:gd name="T51" fmla="*/ 0 h 176"/>
              <a:gd name="T52" fmla="*/ 80 w 176"/>
              <a:gd name="T53" fmla="*/ 8 h 176"/>
              <a:gd name="T54" fmla="*/ 8 w 176"/>
              <a:gd name="T55" fmla="*/ 8 h 176"/>
              <a:gd name="T56" fmla="*/ 0 w 176"/>
              <a:gd name="T57" fmla="*/ 16 h 176"/>
              <a:gd name="T58" fmla="*/ 0 w 176"/>
              <a:gd name="T59" fmla="*/ 24 h 176"/>
              <a:gd name="T60" fmla="*/ 8 w 176"/>
              <a:gd name="T61" fmla="*/ 32 h 176"/>
              <a:gd name="T62" fmla="*/ 8 w 176"/>
              <a:gd name="T63" fmla="*/ 128 h 176"/>
              <a:gd name="T64" fmla="*/ 16 w 176"/>
              <a:gd name="T65" fmla="*/ 136 h 176"/>
              <a:gd name="T66" fmla="*/ 84 w 176"/>
              <a:gd name="T67" fmla="*/ 136 h 176"/>
              <a:gd name="T68" fmla="*/ 84 w 176"/>
              <a:gd name="T69" fmla="*/ 146 h 176"/>
              <a:gd name="T70" fmla="*/ 61 w 176"/>
              <a:gd name="T71" fmla="*/ 169 h 176"/>
              <a:gd name="T72" fmla="*/ 60 w 176"/>
              <a:gd name="T73" fmla="*/ 172 h 176"/>
              <a:gd name="T74" fmla="*/ 64 w 176"/>
              <a:gd name="T75" fmla="*/ 176 h 176"/>
              <a:gd name="T76" fmla="*/ 67 w 176"/>
              <a:gd name="T77" fmla="*/ 175 h 176"/>
              <a:gd name="T78" fmla="*/ 88 w 176"/>
              <a:gd name="T79" fmla="*/ 154 h 176"/>
              <a:gd name="T80" fmla="*/ 109 w 176"/>
              <a:gd name="T81" fmla="*/ 175 h 176"/>
              <a:gd name="T82" fmla="*/ 112 w 176"/>
              <a:gd name="T83" fmla="*/ 176 h 176"/>
              <a:gd name="T84" fmla="*/ 116 w 176"/>
              <a:gd name="T85" fmla="*/ 172 h 176"/>
              <a:gd name="T86" fmla="*/ 115 w 176"/>
              <a:gd name="T87" fmla="*/ 169 h 176"/>
              <a:gd name="T88" fmla="*/ 92 w 176"/>
              <a:gd name="T89" fmla="*/ 146 h 176"/>
              <a:gd name="T90" fmla="*/ 92 w 176"/>
              <a:gd name="T91" fmla="*/ 136 h 176"/>
              <a:gd name="T92" fmla="*/ 160 w 176"/>
              <a:gd name="T93" fmla="*/ 136 h 176"/>
              <a:gd name="T94" fmla="*/ 168 w 176"/>
              <a:gd name="T95" fmla="*/ 128 h 176"/>
              <a:gd name="T96" fmla="*/ 168 w 176"/>
              <a:gd name="T97" fmla="*/ 32 h 176"/>
              <a:gd name="T98" fmla="*/ 176 w 176"/>
              <a:gd name="T99" fmla="*/ 24 h 176"/>
              <a:gd name="T100" fmla="*/ 176 w 176"/>
              <a:gd name="T101" fmla="*/ 16 h 176"/>
              <a:gd name="T102" fmla="*/ 168 w 176"/>
              <a:gd name="T103" fmla="*/ 8 h 176"/>
              <a:gd name="T104" fmla="*/ 160 w 176"/>
              <a:gd name="T105" fmla="*/ 128 h 176"/>
              <a:gd name="T106" fmla="*/ 16 w 176"/>
              <a:gd name="T107" fmla="*/ 128 h 176"/>
              <a:gd name="T108" fmla="*/ 16 w 176"/>
              <a:gd name="T109" fmla="*/ 32 h 176"/>
              <a:gd name="T110" fmla="*/ 160 w 176"/>
              <a:gd name="T111" fmla="*/ 32 h 176"/>
              <a:gd name="T112" fmla="*/ 160 w 176"/>
              <a:gd name="T113" fmla="*/ 128 h 176"/>
              <a:gd name="T114" fmla="*/ 168 w 176"/>
              <a:gd name="T115" fmla="*/ 24 h 176"/>
              <a:gd name="T116" fmla="*/ 8 w 176"/>
              <a:gd name="T117" fmla="*/ 24 h 176"/>
              <a:gd name="T118" fmla="*/ 8 w 176"/>
              <a:gd name="T119" fmla="*/ 16 h 176"/>
              <a:gd name="T120" fmla="*/ 168 w 176"/>
              <a:gd name="T121" fmla="*/ 16 h 176"/>
              <a:gd name="T122" fmla="*/ 168 w 176"/>
              <a:gd name="T123"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88" y="72"/>
                </a:moveTo>
                <a:cubicBezTo>
                  <a:pt x="73" y="72"/>
                  <a:pt x="60" y="85"/>
                  <a:pt x="60" y="100"/>
                </a:cubicBezTo>
                <a:cubicBezTo>
                  <a:pt x="60" y="102"/>
                  <a:pt x="62" y="104"/>
                  <a:pt x="64" y="104"/>
                </a:cubicBezTo>
                <a:cubicBezTo>
                  <a:pt x="66" y="104"/>
                  <a:pt x="68" y="102"/>
                  <a:pt x="68" y="100"/>
                </a:cubicBezTo>
                <a:cubicBezTo>
                  <a:pt x="68" y="89"/>
                  <a:pt x="77" y="80"/>
                  <a:pt x="88" y="80"/>
                </a:cubicBezTo>
                <a:cubicBezTo>
                  <a:pt x="99" y="80"/>
                  <a:pt x="108" y="89"/>
                  <a:pt x="108" y="100"/>
                </a:cubicBezTo>
                <a:cubicBezTo>
                  <a:pt x="108" y="102"/>
                  <a:pt x="110" y="104"/>
                  <a:pt x="112" y="104"/>
                </a:cubicBezTo>
                <a:cubicBezTo>
                  <a:pt x="114" y="104"/>
                  <a:pt x="116" y="102"/>
                  <a:pt x="116" y="100"/>
                </a:cubicBezTo>
                <a:cubicBezTo>
                  <a:pt x="116" y="85"/>
                  <a:pt x="103" y="72"/>
                  <a:pt x="88" y="72"/>
                </a:cubicBezTo>
                <a:moveTo>
                  <a:pt x="88" y="96"/>
                </a:moveTo>
                <a:cubicBezTo>
                  <a:pt x="86" y="96"/>
                  <a:pt x="84" y="98"/>
                  <a:pt x="84" y="100"/>
                </a:cubicBezTo>
                <a:cubicBezTo>
                  <a:pt x="84" y="102"/>
                  <a:pt x="86" y="104"/>
                  <a:pt x="88" y="104"/>
                </a:cubicBezTo>
                <a:cubicBezTo>
                  <a:pt x="90" y="104"/>
                  <a:pt x="92" y="102"/>
                  <a:pt x="92" y="100"/>
                </a:cubicBezTo>
                <a:cubicBezTo>
                  <a:pt x="92" y="98"/>
                  <a:pt x="90" y="96"/>
                  <a:pt x="88" y="96"/>
                </a:cubicBezTo>
                <a:moveTo>
                  <a:pt x="40" y="104"/>
                </a:moveTo>
                <a:cubicBezTo>
                  <a:pt x="42" y="104"/>
                  <a:pt x="44" y="102"/>
                  <a:pt x="44" y="100"/>
                </a:cubicBezTo>
                <a:cubicBezTo>
                  <a:pt x="44" y="76"/>
                  <a:pt x="64" y="56"/>
                  <a:pt x="88" y="56"/>
                </a:cubicBezTo>
                <a:cubicBezTo>
                  <a:pt x="112" y="56"/>
                  <a:pt x="132" y="76"/>
                  <a:pt x="132" y="100"/>
                </a:cubicBezTo>
                <a:cubicBezTo>
                  <a:pt x="132" y="102"/>
                  <a:pt x="134" y="104"/>
                  <a:pt x="136" y="104"/>
                </a:cubicBezTo>
                <a:cubicBezTo>
                  <a:pt x="138" y="104"/>
                  <a:pt x="140" y="102"/>
                  <a:pt x="140" y="100"/>
                </a:cubicBezTo>
                <a:cubicBezTo>
                  <a:pt x="140" y="71"/>
                  <a:pt x="117" y="48"/>
                  <a:pt x="88" y="48"/>
                </a:cubicBezTo>
                <a:cubicBezTo>
                  <a:pt x="59" y="48"/>
                  <a:pt x="36" y="71"/>
                  <a:pt x="36" y="100"/>
                </a:cubicBezTo>
                <a:cubicBezTo>
                  <a:pt x="36" y="102"/>
                  <a:pt x="38" y="104"/>
                  <a:pt x="40" y="104"/>
                </a:cubicBezTo>
                <a:moveTo>
                  <a:pt x="168" y="8"/>
                </a:moveTo>
                <a:cubicBezTo>
                  <a:pt x="96" y="8"/>
                  <a:pt x="96" y="8"/>
                  <a:pt x="96" y="8"/>
                </a:cubicBezTo>
                <a:cubicBezTo>
                  <a:pt x="96" y="4"/>
                  <a:pt x="92" y="0"/>
                  <a:pt x="88" y="0"/>
                </a:cubicBezTo>
                <a:cubicBezTo>
                  <a:pt x="84" y="0"/>
                  <a:pt x="80" y="4"/>
                  <a:pt x="80" y="8"/>
                </a:cubicBezTo>
                <a:cubicBezTo>
                  <a:pt x="8" y="8"/>
                  <a:pt x="8" y="8"/>
                  <a:pt x="8" y="8"/>
                </a:cubicBezTo>
                <a:cubicBezTo>
                  <a:pt x="4" y="8"/>
                  <a:pt x="0" y="12"/>
                  <a:pt x="0" y="16"/>
                </a:cubicBezTo>
                <a:cubicBezTo>
                  <a:pt x="0" y="24"/>
                  <a:pt x="0" y="24"/>
                  <a:pt x="0" y="24"/>
                </a:cubicBezTo>
                <a:cubicBezTo>
                  <a:pt x="0" y="28"/>
                  <a:pt x="4" y="32"/>
                  <a:pt x="8" y="32"/>
                </a:cubicBezTo>
                <a:cubicBezTo>
                  <a:pt x="8" y="128"/>
                  <a:pt x="8" y="128"/>
                  <a:pt x="8" y="128"/>
                </a:cubicBezTo>
                <a:cubicBezTo>
                  <a:pt x="8" y="132"/>
                  <a:pt x="12"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2" y="176"/>
                  <a:pt x="64" y="176"/>
                </a:cubicBezTo>
                <a:cubicBezTo>
                  <a:pt x="65" y="176"/>
                  <a:pt x="66" y="176"/>
                  <a:pt x="67" y="175"/>
                </a:cubicBezTo>
                <a:cubicBezTo>
                  <a:pt x="88" y="154"/>
                  <a:pt x="88" y="154"/>
                  <a:pt x="88" y="154"/>
                </a:cubicBezTo>
                <a:cubicBezTo>
                  <a:pt x="109" y="175"/>
                  <a:pt x="109" y="175"/>
                  <a:pt x="109" y="175"/>
                </a:cubicBezTo>
                <a:cubicBezTo>
                  <a:pt x="110" y="176"/>
                  <a:pt x="111" y="176"/>
                  <a:pt x="112" y="176"/>
                </a:cubicBezTo>
                <a:cubicBezTo>
                  <a:pt x="114" y="176"/>
                  <a:pt x="116" y="174"/>
                  <a:pt x="116" y="172"/>
                </a:cubicBezTo>
                <a:cubicBezTo>
                  <a:pt x="116" y="171"/>
                  <a:pt x="116" y="170"/>
                  <a:pt x="115"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8" y="24"/>
                  <a:pt x="8" y="24"/>
                  <a:pt x="8" y="24"/>
                </a:cubicBezTo>
                <a:cubicBezTo>
                  <a:pt x="8" y="16"/>
                  <a:pt x="8" y="16"/>
                  <a:pt x="8" y="16"/>
                </a:cubicBezTo>
                <a:cubicBezTo>
                  <a:pt x="168" y="16"/>
                  <a:pt x="168" y="16"/>
                  <a:pt x="168" y="16"/>
                </a:cubicBezTo>
                <a:lnTo>
                  <a:pt x="168" y="2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7" name="Text Placeholder 19">
            <a:extLst>
              <a:ext uri="{FF2B5EF4-FFF2-40B4-BE49-F238E27FC236}">
                <a16:creationId xmlns:a16="http://schemas.microsoft.com/office/drawing/2014/main" id="{F1A506A8-8E58-410B-B04D-9D5F7CD825D9}"/>
              </a:ext>
            </a:extLst>
          </p:cNvPr>
          <p:cNvSpPr>
            <a:spLocks noGrp="1"/>
          </p:cNvSpPr>
          <p:nvPr>
            <p:ph type="body" sz="quarter" idx="15" hasCustomPrompt="1"/>
          </p:nvPr>
        </p:nvSpPr>
        <p:spPr>
          <a:xfrm>
            <a:off x="1347947" y="3467678"/>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8" name="Text Placeholder 19">
            <a:extLst>
              <a:ext uri="{FF2B5EF4-FFF2-40B4-BE49-F238E27FC236}">
                <a16:creationId xmlns:a16="http://schemas.microsoft.com/office/drawing/2014/main" id="{2AA5B183-A51D-4390-A22D-435E6AD0AF74}"/>
              </a:ext>
            </a:extLst>
          </p:cNvPr>
          <p:cNvSpPr>
            <a:spLocks noGrp="1"/>
          </p:cNvSpPr>
          <p:nvPr>
            <p:ph type="body" sz="quarter" idx="16" hasCustomPrompt="1"/>
          </p:nvPr>
        </p:nvSpPr>
        <p:spPr>
          <a:xfrm>
            <a:off x="547334" y="4603073"/>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9" name="Freeform 453">
            <a:extLst>
              <a:ext uri="{FF2B5EF4-FFF2-40B4-BE49-F238E27FC236}">
                <a16:creationId xmlns:a16="http://schemas.microsoft.com/office/drawing/2014/main" id="{37DA345C-E110-4551-9FC1-DD6F4EB97E8C}"/>
              </a:ext>
            </a:extLst>
          </p:cNvPr>
          <p:cNvSpPr>
            <a:spLocks noEditPoints="1"/>
          </p:cNvSpPr>
          <p:nvPr userDrawn="1"/>
        </p:nvSpPr>
        <p:spPr bwMode="auto">
          <a:xfrm>
            <a:off x="414468" y="5738468"/>
            <a:ext cx="850232" cy="609955"/>
          </a:xfrm>
          <a:custGeom>
            <a:avLst/>
            <a:gdLst>
              <a:gd name="T0" fmla="*/ 174 w 176"/>
              <a:gd name="T1" fmla="*/ 32 h 128"/>
              <a:gd name="T2" fmla="*/ 174 w 176"/>
              <a:gd name="T3" fmla="*/ 32 h 128"/>
              <a:gd name="T4" fmla="*/ 90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8 w 176"/>
              <a:gd name="T25" fmla="*/ 45 h 128"/>
              <a:gd name="T26" fmla="*/ 24 w 176"/>
              <a:gd name="T27" fmla="*/ 107 h 128"/>
              <a:gd name="T28" fmla="*/ 24 w 176"/>
              <a:gd name="T29" fmla="*/ 108 h 128"/>
              <a:gd name="T30" fmla="*/ 29 w 176"/>
              <a:gd name="T31" fmla="*/ 112 h 128"/>
              <a:gd name="T32" fmla="*/ 59 w 176"/>
              <a:gd name="T33" fmla="*/ 104 h 128"/>
              <a:gd name="T34" fmla="*/ 86 w 176"/>
              <a:gd name="T35" fmla="*/ 127 h 128"/>
              <a:gd name="T36" fmla="*/ 90 w 176"/>
              <a:gd name="T37" fmla="*/ 127 h 128"/>
              <a:gd name="T38" fmla="*/ 121 w 176"/>
              <a:gd name="T39" fmla="*/ 104 h 128"/>
              <a:gd name="T40" fmla="*/ 151 w 176"/>
              <a:gd name="T41" fmla="*/ 112 h 128"/>
              <a:gd name="T42" fmla="*/ 156 w 176"/>
              <a:gd name="T43" fmla="*/ 108 h 128"/>
              <a:gd name="T44" fmla="*/ 156 w 176"/>
              <a:gd name="T45" fmla="*/ 107 h 128"/>
              <a:gd name="T46" fmla="*/ 173 w 176"/>
              <a:gd name="T47" fmla="*/ 40 h 128"/>
              <a:gd name="T48" fmla="*/ 174 w 176"/>
              <a:gd name="T49" fmla="*/ 40 h 128"/>
              <a:gd name="T50" fmla="*/ 176 w 176"/>
              <a:gd name="T51" fmla="*/ 36 h 128"/>
              <a:gd name="T52" fmla="*/ 121 w 176"/>
              <a:gd name="T53" fmla="*/ 96 h 128"/>
              <a:gd name="T54" fmla="*/ 120 w 176"/>
              <a:gd name="T55" fmla="*/ 96 h 128"/>
              <a:gd name="T56" fmla="*/ 118 w 176"/>
              <a:gd name="T57" fmla="*/ 97 h 128"/>
              <a:gd name="T58" fmla="*/ 62 w 176"/>
              <a:gd name="T59" fmla="*/ 97 h 128"/>
              <a:gd name="T60" fmla="*/ 60 w 176"/>
              <a:gd name="T61" fmla="*/ 96 h 128"/>
              <a:gd name="T62" fmla="*/ 59 w 176"/>
              <a:gd name="T63" fmla="*/ 96 h 128"/>
              <a:gd name="T64" fmla="*/ 39 w 176"/>
              <a:gd name="T65" fmla="*/ 54 h 128"/>
              <a:gd name="T66" fmla="*/ 86 w 176"/>
              <a:gd name="T67" fmla="*/ 72 h 128"/>
              <a:gd name="T68" fmla="*/ 90 w 176"/>
              <a:gd name="T69" fmla="*/ 72 h 128"/>
              <a:gd name="T70" fmla="*/ 138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4" y="32"/>
                </a:cubicBezTo>
                <a:cubicBezTo>
                  <a:pt x="174" y="32"/>
                  <a:pt x="174" y="32"/>
                  <a:pt x="174" y="32"/>
                </a:cubicBezTo>
                <a:cubicBezTo>
                  <a:pt x="174" y="32"/>
                  <a:pt x="174" y="32"/>
                  <a:pt x="174" y="32"/>
                </a:cubicBezTo>
                <a:cubicBezTo>
                  <a:pt x="174" y="32"/>
                  <a:pt x="174" y="32"/>
                  <a:pt x="173" y="32"/>
                </a:cubicBezTo>
                <a:cubicBezTo>
                  <a:pt x="90" y="0"/>
                  <a:pt x="90" y="0"/>
                  <a:pt x="90" y="0"/>
                </a:cubicBezTo>
                <a:cubicBezTo>
                  <a:pt x="90" y="0"/>
                  <a:pt x="90" y="0"/>
                  <a:pt x="90" y="0"/>
                </a:cubicBezTo>
                <a:cubicBezTo>
                  <a:pt x="89" y="0"/>
                  <a:pt x="89" y="0"/>
                  <a:pt x="88" y="0"/>
                </a:cubicBezTo>
                <a:cubicBezTo>
                  <a:pt x="87" y="0"/>
                  <a:pt x="87" y="0"/>
                  <a:pt x="86" y="0"/>
                </a:cubicBezTo>
                <a:cubicBezTo>
                  <a:pt x="86" y="0"/>
                  <a:pt x="86" y="0"/>
                  <a:pt x="86" y="0"/>
                </a:cubicBezTo>
                <a:cubicBezTo>
                  <a:pt x="3" y="32"/>
                  <a:pt x="3" y="32"/>
                  <a:pt x="3" y="32"/>
                </a:cubicBezTo>
                <a:cubicBezTo>
                  <a:pt x="2" y="32"/>
                  <a:pt x="2" y="32"/>
                  <a:pt x="2" y="32"/>
                </a:cubicBezTo>
                <a:cubicBezTo>
                  <a:pt x="2" y="32"/>
                  <a:pt x="2" y="32"/>
                  <a:pt x="2" y="32"/>
                </a:cubicBezTo>
                <a:cubicBezTo>
                  <a:pt x="2" y="32"/>
                  <a:pt x="2" y="32"/>
                  <a:pt x="2" y="32"/>
                </a:cubicBezTo>
                <a:cubicBezTo>
                  <a:pt x="1" y="33"/>
                  <a:pt x="0" y="34"/>
                  <a:pt x="0" y="36"/>
                </a:cubicBezTo>
                <a:cubicBezTo>
                  <a:pt x="0" y="38"/>
                  <a:pt x="1" y="39"/>
                  <a:pt x="2" y="40"/>
                </a:cubicBezTo>
                <a:cubicBezTo>
                  <a:pt x="2" y="40"/>
                  <a:pt x="2" y="40"/>
                  <a:pt x="2" y="40"/>
                </a:cubicBezTo>
                <a:cubicBezTo>
                  <a:pt x="2" y="40"/>
                  <a:pt x="2" y="40"/>
                  <a:pt x="2" y="40"/>
                </a:cubicBezTo>
                <a:cubicBezTo>
                  <a:pt x="2" y="40"/>
                  <a:pt x="2" y="40"/>
                  <a:pt x="3" y="40"/>
                </a:cubicBezTo>
                <a:cubicBezTo>
                  <a:pt x="10" y="43"/>
                  <a:pt x="10" y="43"/>
                  <a:pt x="10" y="43"/>
                </a:cubicBezTo>
                <a:cubicBezTo>
                  <a:pt x="5" y="81"/>
                  <a:pt x="5" y="81"/>
                  <a:pt x="5" y="81"/>
                </a:cubicBezTo>
                <a:cubicBezTo>
                  <a:pt x="2" y="82"/>
                  <a:pt x="0" y="85"/>
                  <a:pt x="0" y="88"/>
                </a:cubicBezTo>
                <a:cubicBezTo>
                  <a:pt x="0" y="92"/>
                  <a:pt x="4" y="96"/>
                  <a:pt x="8" y="96"/>
                </a:cubicBezTo>
                <a:cubicBezTo>
                  <a:pt x="12" y="96"/>
                  <a:pt x="16" y="92"/>
                  <a:pt x="16" y="88"/>
                </a:cubicBezTo>
                <a:cubicBezTo>
                  <a:pt x="16" y="85"/>
                  <a:pt x="15" y="83"/>
                  <a:pt x="13" y="82"/>
                </a:cubicBezTo>
                <a:cubicBezTo>
                  <a:pt x="18" y="45"/>
                  <a:pt x="18" y="45"/>
                  <a:pt x="18"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6" y="112"/>
                  <a:pt x="28" y="112"/>
                </a:cubicBezTo>
                <a:cubicBezTo>
                  <a:pt x="28" y="112"/>
                  <a:pt x="29" y="112"/>
                  <a:pt x="29" y="112"/>
                </a:cubicBezTo>
                <a:cubicBezTo>
                  <a:pt x="29" y="112"/>
                  <a:pt x="29" y="112"/>
                  <a:pt x="29" y="112"/>
                </a:cubicBezTo>
                <a:cubicBezTo>
                  <a:pt x="59" y="104"/>
                  <a:pt x="59" y="104"/>
                  <a:pt x="59" y="104"/>
                </a:cubicBezTo>
                <a:cubicBezTo>
                  <a:pt x="86" y="127"/>
                  <a:pt x="86" y="127"/>
                  <a:pt x="86" y="127"/>
                </a:cubicBezTo>
                <a:cubicBezTo>
                  <a:pt x="86" y="127"/>
                  <a:pt x="86" y="127"/>
                  <a:pt x="86" y="127"/>
                </a:cubicBezTo>
                <a:cubicBezTo>
                  <a:pt x="86" y="128"/>
                  <a:pt x="87" y="128"/>
                  <a:pt x="88" y="128"/>
                </a:cubicBezTo>
                <a:cubicBezTo>
                  <a:pt x="89" y="128"/>
                  <a:pt x="90" y="128"/>
                  <a:pt x="90" y="127"/>
                </a:cubicBezTo>
                <a:cubicBezTo>
                  <a:pt x="90" y="127"/>
                  <a:pt x="90" y="127"/>
                  <a:pt x="90" y="127"/>
                </a:cubicBezTo>
                <a:cubicBezTo>
                  <a:pt x="121" y="104"/>
                  <a:pt x="121" y="104"/>
                  <a:pt x="121" y="104"/>
                </a:cubicBezTo>
                <a:cubicBezTo>
                  <a:pt x="151" y="112"/>
                  <a:pt x="151" y="112"/>
                  <a:pt x="151" y="112"/>
                </a:cubicBezTo>
                <a:cubicBezTo>
                  <a:pt x="151" y="112"/>
                  <a:pt x="151" y="112"/>
                  <a:pt x="151" y="112"/>
                </a:cubicBezTo>
                <a:cubicBezTo>
                  <a:pt x="151" y="112"/>
                  <a:pt x="152" y="112"/>
                  <a:pt x="152" y="112"/>
                </a:cubicBezTo>
                <a:cubicBezTo>
                  <a:pt x="154" y="112"/>
                  <a:pt x="156" y="110"/>
                  <a:pt x="156" y="108"/>
                </a:cubicBezTo>
                <a:cubicBezTo>
                  <a:pt x="156" y="108"/>
                  <a:pt x="156" y="108"/>
                  <a:pt x="156" y="107"/>
                </a:cubicBezTo>
                <a:cubicBezTo>
                  <a:pt x="156" y="107"/>
                  <a:pt x="156" y="107"/>
                  <a:pt x="156" y="107"/>
                </a:cubicBezTo>
                <a:cubicBezTo>
                  <a:pt x="145" y="50"/>
                  <a:pt x="145" y="50"/>
                  <a:pt x="145" y="50"/>
                </a:cubicBezTo>
                <a:cubicBezTo>
                  <a:pt x="173" y="40"/>
                  <a:pt x="173" y="40"/>
                  <a:pt x="173" y="40"/>
                </a:cubicBezTo>
                <a:cubicBezTo>
                  <a:pt x="174" y="40"/>
                  <a:pt x="174" y="40"/>
                  <a:pt x="174" y="40"/>
                </a:cubicBezTo>
                <a:cubicBezTo>
                  <a:pt x="174" y="40"/>
                  <a:pt x="174" y="40"/>
                  <a:pt x="174" y="40"/>
                </a:cubicBezTo>
                <a:cubicBezTo>
                  <a:pt x="174" y="40"/>
                  <a:pt x="174" y="40"/>
                  <a:pt x="174" y="40"/>
                </a:cubicBezTo>
                <a:cubicBezTo>
                  <a:pt x="175" y="39"/>
                  <a:pt x="176" y="38"/>
                  <a:pt x="176" y="36"/>
                </a:cubicBezTo>
                <a:moveTo>
                  <a:pt x="147" y="103"/>
                </a:moveTo>
                <a:cubicBezTo>
                  <a:pt x="121" y="96"/>
                  <a:pt x="121" y="96"/>
                  <a:pt x="121" y="96"/>
                </a:cubicBezTo>
                <a:cubicBezTo>
                  <a:pt x="121" y="96"/>
                  <a:pt x="121" y="96"/>
                  <a:pt x="121" y="96"/>
                </a:cubicBezTo>
                <a:cubicBezTo>
                  <a:pt x="121" y="96"/>
                  <a:pt x="120" y="96"/>
                  <a:pt x="120" y="96"/>
                </a:cubicBezTo>
                <a:cubicBezTo>
                  <a:pt x="119" y="96"/>
                  <a:pt x="118" y="96"/>
                  <a:pt x="118" y="97"/>
                </a:cubicBezTo>
                <a:cubicBezTo>
                  <a:pt x="118" y="97"/>
                  <a:pt x="118" y="97"/>
                  <a:pt x="118" y="97"/>
                </a:cubicBezTo>
                <a:cubicBezTo>
                  <a:pt x="88" y="119"/>
                  <a:pt x="88" y="119"/>
                  <a:pt x="88" y="119"/>
                </a:cubicBezTo>
                <a:cubicBezTo>
                  <a:pt x="62" y="97"/>
                  <a:pt x="62" y="97"/>
                  <a:pt x="62" y="97"/>
                </a:cubicBezTo>
                <a:cubicBezTo>
                  <a:pt x="62" y="97"/>
                  <a:pt x="62" y="97"/>
                  <a:pt x="62" y="97"/>
                </a:cubicBezTo>
                <a:cubicBezTo>
                  <a:pt x="62" y="96"/>
                  <a:pt x="61" y="96"/>
                  <a:pt x="60" y="96"/>
                </a:cubicBezTo>
                <a:cubicBezTo>
                  <a:pt x="60" y="96"/>
                  <a:pt x="59" y="96"/>
                  <a:pt x="59" y="96"/>
                </a:cubicBezTo>
                <a:cubicBezTo>
                  <a:pt x="59" y="96"/>
                  <a:pt x="59" y="96"/>
                  <a:pt x="59" y="96"/>
                </a:cubicBezTo>
                <a:cubicBezTo>
                  <a:pt x="33" y="103"/>
                  <a:pt x="33" y="103"/>
                  <a:pt x="33" y="103"/>
                </a:cubicBezTo>
                <a:cubicBezTo>
                  <a:pt x="39" y="54"/>
                  <a:pt x="39" y="54"/>
                  <a:pt x="39" y="54"/>
                </a:cubicBezTo>
                <a:cubicBezTo>
                  <a:pt x="86" y="72"/>
                  <a:pt x="86" y="72"/>
                  <a:pt x="86" y="72"/>
                </a:cubicBezTo>
                <a:cubicBezTo>
                  <a:pt x="86" y="72"/>
                  <a:pt x="86" y="72"/>
                  <a:pt x="86" y="72"/>
                </a:cubicBezTo>
                <a:cubicBezTo>
                  <a:pt x="87" y="72"/>
                  <a:pt x="87" y="72"/>
                  <a:pt x="88" y="72"/>
                </a:cubicBezTo>
                <a:cubicBezTo>
                  <a:pt x="89" y="72"/>
                  <a:pt x="89" y="72"/>
                  <a:pt x="90" y="72"/>
                </a:cubicBezTo>
                <a:cubicBezTo>
                  <a:pt x="90" y="72"/>
                  <a:pt x="90" y="72"/>
                  <a:pt x="90" y="72"/>
                </a:cubicBezTo>
                <a:cubicBezTo>
                  <a:pt x="138" y="53"/>
                  <a:pt x="138" y="53"/>
                  <a:pt x="138" y="53"/>
                </a:cubicBezTo>
                <a:lnTo>
                  <a:pt x="147" y="103"/>
                </a:lnTo>
                <a:close/>
                <a:moveTo>
                  <a:pt x="88" y="64"/>
                </a:moveTo>
                <a:cubicBezTo>
                  <a:pt x="15" y="36"/>
                  <a:pt x="15" y="36"/>
                  <a:pt x="15" y="36"/>
                </a:cubicBezTo>
                <a:cubicBezTo>
                  <a:pt x="88" y="8"/>
                  <a:pt x="88" y="8"/>
                  <a:pt x="88" y="8"/>
                </a:cubicBezTo>
                <a:cubicBezTo>
                  <a:pt x="161" y="36"/>
                  <a:pt x="161" y="36"/>
                  <a:pt x="161" y="36"/>
                </a:cubicBezTo>
                <a:lnTo>
                  <a:pt x="88" y="6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20" name="Text Placeholder 19">
            <a:extLst>
              <a:ext uri="{FF2B5EF4-FFF2-40B4-BE49-F238E27FC236}">
                <a16:creationId xmlns:a16="http://schemas.microsoft.com/office/drawing/2014/main" id="{7B2B700A-5B6A-49DA-BD31-EC9E5EAD27CF}"/>
              </a:ext>
            </a:extLst>
          </p:cNvPr>
          <p:cNvSpPr>
            <a:spLocks noGrp="1"/>
          </p:cNvSpPr>
          <p:nvPr>
            <p:ph type="body" sz="quarter" idx="17" hasCustomPrompt="1"/>
          </p:nvPr>
        </p:nvSpPr>
        <p:spPr>
          <a:xfrm>
            <a:off x="1347947" y="5660467"/>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Tree>
    <p:extLst>
      <p:ext uri="{BB962C8B-B14F-4D97-AF65-F5344CB8AC3E}">
        <p14:creationId xmlns:p14="http://schemas.microsoft.com/office/powerpoint/2010/main" val="7806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6" name="Chart 5">
            <a:extLst>
              <a:ext uri="{FF2B5EF4-FFF2-40B4-BE49-F238E27FC236}">
                <a16:creationId xmlns:a16="http://schemas.microsoft.com/office/drawing/2014/main" id="{224AE2E0-F24C-4702-9843-709EAC0AD4E5}"/>
              </a:ext>
            </a:extLst>
          </p:cNvPr>
          <p:cNvGraphicFramePr/>
          <p:nvPr userDrawn="1">
            <p:extLst>
              <p:ext uri="{D42A27DB-BD31-4B8C-83A1-F6EECF244321}">
                <p14:modId xmlns:p14="http://schemas.microsoft.com/office/powerpoint/2010/main" val="3178167690"/>
              </p:ext>
            </p:extLst>
          </p:nvPr>
        </p:nvGraphicFramePr>
        <p:xfrm>
          <a:off x="826542" y="2180350"/>
          <a:ext cx="10538915" cy="4233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69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2" name="Диаграмма 4">
            <a:extLst>
              <a:ext uri="{FF2B5EF4-FFF2-40B4-BE49-F238E27FC236}">
                <a16:creationId xmlns:a16="http://schemas.microsoft.com/office/drawing/2014/main" id="{48497CB1-BB36-4107-B65E-D3C5022F7F0E}"/>
              </a:ext>
            </a:extLst>
          </p:cNvPr>
          <p:cNvGraphicFramePr/>
          <p:nvPr userDrawn="1">
            <p:extLst>
              <p:ext uri="{D42A27DB-BD31-4B8C-83A1-F6EECF244321}">
                <p14:modId xmlns:p14="http://schemas.microsoft.com/office/powerpoint/2010/main" val="3331352461"/>
              </p:ext>
            </p:extLst>
          </p:nvPr>
        </p:nvGraphicFramePr>
        <p:xfrm>
          <a:off x="6570368" y="1847342"/>
          <a:ext cx="4910525" cy="4326630"/>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a:extLst>
              <a:ext uri="{FF2B5EF4-FFF2-40B4-BE49-F238E27FC236}">
                <a16:creationId xmlns:a16="http://schemas.microsoft.com/office/drawing/2014/main" id="{1711B4FD-B9E8-497A-A4ED-AEB76770C84D}"/>
              </a:ext>
            </a:extLst>
          </p:cNvPr>
          <p:cNvSpPr/>
          <p:nvPr userDrawn="1"/>
        </p:nvSpPr>
        <p:spPr>
          <a:xfrm>
            <a:off x="711107" y="2461729"/>
            <a:ext cx="353421" cy="353421"/>
          </a:xfrm>
          <a:prstGeom prst="ellipse">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2" name="Oval 21">
            <a:extLst>
              <a:ext uri="{FF2B5EF4-FFF2-40B4-BE49-F238E27FC236}">
                <a16:creationId xmlns:a16="http://schemas.microsoft.com/office/drawing/2014/main" id="{DDEE948C-D81C-4D0D-8602-E62E9DEDA076}"/>
              </a:ext>
            </a:extLst>
          </p:cNvPr>
          <p:cNvSpPr/>
          <p:nvPr userDrawn="1"/>
        </p:nvSpPr>
        <p:spPr>
          <a:xfrm>
            <a:off x="711107" y="3833947"/>
            <a:ext cx="353421" cy="353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4" name="Oval 23">
            <a:extLst>
              <a:ext uri="{FF2B5EF4-FFF2-40B4-BE49-F238E27FC236}">
                <a16:creationId xmlns:a16="http://schemas.microsoft.com/office/drawing/2014/main" id="{1187CA72-DC75-4700-8A15-6ADB452EC71A}"/>
              </a:ext>
            </a:extLst>
          </p:cNvPr>
          <p:cNvSpPr/>
          <p:nvPr userDrawn="1"/>
        </p:nvSpPr>
        <p:spPr>
          <a:xfrm>
            <a:off x="711107" y="5206165"/>
            <a:ext cx="353421" cy="353421"/>
          </a:xfrm>
          <a:prstGeom prst="ellipse">
            <a:avLst/>
          </a:prstGeom>
          <a:solidFill>
            <a:srgbClr val="838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1214058" y="236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1214058" y="282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8" name="Text Placeholder 15">
            <a:extLst>
              <a:ext uri="{FF2B5EF4-FFF2-40B4-BE49-F238E27FC236}">
                <a16:creationId xmlns:a16="http://schemas.microsoft.com/office/drawing/2014/main" id="{501C3499-FB3E-4351-9F74-9360E56C28BC}"/>
              </a:ext>
            </a:extLst>
          </p:cNvPr>
          <p:cNvSpPr>
            <a:spLocks noGrp="1"/>
          </p:cNvSpPr>
          <p:nvPr>
            <p:ph type="body" sz="quarter" idx="19" hasCustomPrompt="1"/>
          </p:nvPr>
        </p:nvSpPr>
        <p:spPr>
          <a:xfrm>
            <a:off x="1214058" y="3636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9" name="Text Placeholder 19">
            <a:extLst>
              <a:ext uri="{FF2B5EF4-FFF2-40B4-BE49-F238E27FC236}">
                <a16:creationId xmlns:a16="http://schemas.microsoft.com/office/drawing/2014/main" id="{6C65F528-E474-4CC5-81CC-87E8A4FA8AFC}"/>
              </a:ext>
            </a:extLst>
          </p:cNvPr>
          <p:cNvSpPr>
            <a:spLocks noGrp="1"/>
          </p:cNvSpPr>
          <p:nvPr>
            <p:ph type="body" sz="quarter" idx="20" hasCustomPrompt="1"/>
          </p:nvPr>
        </p:nvSpPr>
        <p:spPr>
          <a:xfrm>
            <a:off x="1214058" y="4095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30" name="Text Placeholder 15">
            <a:extLst>
              <a:ext uri="{FF2B5EF4-FFF2-40B4-BE49-F238E27FC236}">
                <a16:creationId xmlns:a16="http://schemas.microsoft.com/office/drawing/2014/main" id="{581D43B4-DE78-4D59-9B9A-E5F566BE9F21}"/>
              </a:ext>
            </a:extLst>
          </p:cNvPr>
          <p:cNvSpPr>
            <a:spLocks noGrp="1"/>
          </p:cNvSpPr>
          <p:nvPr>
            <p:ph type="body" sz="quarter" idx="21" hasCustomPrompt="1"/>
          </p:nvPr>
        </p:nvSpPr>
        <p:spPr>
          <a:xfrm>
            <a:off x="1214058" y="491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31" name="Text Placeholder 19">
            <a:extLst>
              <a:ext uri="{FF2B5EF4-FFF2-40B4-BE49-F238E27FC236}">
                <a16:creationId xmlns:a16="http://schemas.microsoft.com/office/drawing/2014/main" id="{BF21A541-1B55-47A0-A60D-A20237B06249}"/>
              </a:ext>
            </a:extLst>
          </p:cNvPr>
          <p:cNvSpPr>
            <a:spLocks noGrp="1"/>
          </p:cNvSpPr>
          <p:nvPr>
            <p:ph type="body" sz="quarter" idx="22" hasCustomPrompt="1"/>
          </p:nvPr>
        </p:nvSpPr>
        <p:spPr>
          <a:xfrm>
            <a:off x="1214058" y="537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355398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anim calcmode="lin" valueType="num">
                                      <p:cBhvr>
                                        <p:cTn id="8" dur="1250" fill="hold"/>
                                        <p:tgtEl>
                                          <p:spTgt spid="12"/>
                                        </p:tgtEl>
                                        <p:attrNameLst>
                                          <p:attrName>ppt_x</p:attrName>
                                        </p:attrNameLst>
                                      </p:cBhvr>
                                      <p:tavLst>
                                        <p:tav tm="0">
                                          <p:val>
                                            <p:strVal val="#ppt_x"/>
                                          </p:val>
                                        </p:tav>
                                        <p:tav tm="100000">
                                          <p:val>
                                            <p:strVal val="#ppt_x"/>
                                          </p:val>
                                        </p:tav>
                                      </p:tavLst>
                                    </p:anim>
                                    <p:anim calcmode="lin" valueType="num">
                                      <p:cBhvr>
                                        <p:cTn id="9" dur="1125" decel="100000" fill="hold"/>
                                        <p:tgtEl>
                                          <p:spTgt spid="1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C825D1F9-540F-4778-BC28-E93D953294CB}"/>
              </a:ext>
            </a:extLst>
          </p:cNvPr>
          <p:cNvGraphicFramePr/>
          <p:nvPr userDrawn="1">
            <p:extLst>
              <p:ext uri="{D42A27DB-BD31-4B8C-83A1-F6EECF244321}">
                <p14:modId xmlns:p14="http://schemas.microsoft.com/office/powerpoint/2010/main" val="356645829"/>
              </p:ext>
            </p:extLst>
          </p:nvPr>
        </p:nvGraphicFramePr>
        <p:xfrm>
          <a:off x="547333" y="2238297"/>
          <a:ext cx="6135522" cy="354330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F01358B7-AB67-420C-AA82-A324A09130AE}"/>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7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11B87739-8AB2-4CEA-B8E9-29DB02873FA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14BE432F-0289-4598-830B-5644C2753A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9D101E04-03EA-427E-960A-9BC2BD4A5ED1}"/>
              </a:ext>
            </a:extLst>
          </p:cNvPr>
          <p:cNvGraphicFramePr/>
          <p:nvPr userDrawn="1">
            <p:extLst>
              <p:ext uri="{D42A27DB-BD31-4B8C-83A1-F6EECF244321}">
                <p14:modId xmlns:p14="http://schemas.microsoft.com/office/powerpoint/2010/main" val="3582623235"/>
              </p:ext>
            </p:extLst>
          </p:nvPr>
        </p:nvGraphicFramePr>
        <p:xfrm>
          <a:off x="4142462" y="2093226"/>
          <a:ext cx="3907076" cy="366260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DBF83D2B-F9E3-4D07-84BC-7D6493D7916C}"/>
              </a:ext>
            </a:extLst>
          </p:cNvPr>
          <p:cNvCxnSpPr/>
          <p:nvPr userDrawn="1"/>
        </p:nvCxnSpPr>
        <p:spPr>
          <a:xfrm flipH="1">
            <a:off x="7671170" y="2274667"/>
            <a:ext cx="756735"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A0C3A0-BD7A-4082-ADC5-530442A3D598}"/>
              </a:ext>
            </a:extLst>
          </p:cNvPr>
          <p:cNvCxnSpPr/>
          <p:nvPr userDrawn="1"/>
        </p:nvCxnSpPr>
        <p:spPr>
          <a:xfrm flipH="1">
            <a:off x="7589705" y="5368521"/>
            <a:ext cx="838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F00F3E-F701-4D55-9BD0-1036EC417F9D}"/>
              </a:ext>
            </a:extLst>
          </p:cNvPr>
          <p:cNvCxnSpPr/>
          <p:nvPr userDrawn="1"/>
        </p:nvCxnSpPr>
        <p:spPr>
          <a:xfrm>
            <a:off x="3506424" y="2274667"/>
            <a:ext cx="838200"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FD5D38-C665-4A4D-B2C7-725294095D59}"/>
              </a:ext>
            </a:extLst>
          </p:cNvPr>
          <p:cNvCxnSpPr/>
          <p:nvPr userDrawn="1"/>
        </p:nvCxnSpPr>
        <p:spPr>
          <a:xfrm flipV="1">
            <a:off x="3506424" y="5189478"/>
            <a:ext cx="838200" cy="358086"/>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4D9739AD-4A19-4269-9997-645625259829}"/>
              </a:ext>
            </a:extLst>
          </p:cNvPr>
          <p:cNvSpPr>
            <a:spLocks noGrp="1"/>
          </p:cNvSpPr>
          <p:nvPr>
            <p:ph type="body" sz="quarter" idx="12" hasCustomPrompt="1"/>
          </p:nvPr>
        </p:nvSpPr>
        <p:spPr>
          <a:xfrm>
            <a:off x="8685576" y="164005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7351C274-1397-4C7D-AC1C-E9913A3C9CC8}"/>
              </a:ext>
            </a:extLst>
          </p:cNvPr>
          <p:cNvSpPr>
            <a:spLocks noGrp="1"/>
          </p:cNvSpPr>
          <p:nvPr>
            <p:ph type="body" sz="quarter" idx="18" hasCustomPrompt="1"/>
          </p:nvPr>
        </p:nvSpPr>
        <p:spPr>
          <a:xfrm>
            <a:off x="8685576" y="2098525"/>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BDF9A162-22EE-4EBE-844E-F44CCAE40E72}"/>
              </a:ext>
            </a:extLst>
          </p:cNvPr>
          <p:cNvSpPr>
            <a:spLocks noGrp="1"/>
          </p:cNvSpPr>
          <p:nvPr>
            <p:ph type="body" sz="quarter" idx="19" hasCustomPrompt="1"/>
          </p:nvPr>
        </p:nvSpPr>
        <p:spPr>
          <a:xfrm>
            <a:off x="8685576" y="478189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C192BCC1-165C-48DC-B82A-AF6114C5D736}"/>
              </a:ext>
            </a:extLst>
          </p:cNvPr>
          <p:cNvSpPr>
            <a:spLocks noGrp="1"/>
          </p:cNvSpPr>
          <p:nvPr>
            <p:ph type="body" sz="quarter" idx="20" hasCustomPrompt="1"/>
          </p:nvPr>
        </p:nvSpPr>
        <p:spPr>
          <a:xfrm>
            <a:off x="8685576" y="5240370"/>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5">
            <a:extLst>
              <a:ext uri="{FF2B5EF4-FFF2-40B4-BE49-F238E27FC236}">
                <a16:creationId xmlns:a16="http://schemas.microsoft.com/office/drawing/2014/main" id="{5F84A27D-33F4-4B10-A823-C3AA35474753}"/>
              </a:ext>
            </a:extLst>
          </p:cNvPr>
          <p:cNvSpPr>
            <a:spLocks noGrp="1"/>
          </p:cNvSpPr>
          <p:nvPr>
            <p:ph type="body" sz="quarter" idx="21" hasCustomPrompt="1"/>
          </p:nvPr>
        </p:nvSpPr>
        <p:spPr>
          <a:xfrm>
            <a:off x="89285" y="2116121"/>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5" name="Text Placeholder 19">
            <a:extLst>
              <a:ext uri="{FF2B5EF4-FFF2-40B4-BE49-F238E27FC236}">
                <a16:creationId xmlns:a16="http://schemas.microsoft.com/office/drawing/2014/main" id="{2FD84FBD-E1EE-4453-B44F-0FB43FA3708D}"/>
              </a:ext>
            </a:extLst>
          </p:cNvPr>
          <p:cNvSpPr>
            <a:spLocks noGrp="1"/>
          </p:cNvSpPr>
          <p:nvPr>
            <p:ph type="body" sz="quarter" idx="22" hasCustomPrompt="1"/>
          </p:nvPr>
        </p:nvSpPr>
        <p:spPr>
          <a:xfrm>
            <a:off x="89285" y="2574596"/>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6" name="Text Placeholder 15">
            <a:extLst>
              <a:ext uri="{FF2B5EF4-FFF2-40B4-BE49-F238E27FC236}">
                <a16:creationId xmlns:a16="http://schemas.microsoft.com/office/drawing/2014/main" id="{E74497F2-A883-4A04-B939-38DF65CD833A}"/>
              </a:ext>
            </a:extLst>
          </p:cNvPr>
          <p:cNvSpPr>
            <a:spLocks noGrp="1"/>
          </p:cNvSpPr>
          <p:nvPr>
            <p:ph type="body" sz="quarter" idx="23" hasCustomPrompt="1"/>
          </p:nvPr>
        </p:nvSpPr>
        <p:spPr>
          <a:xfrm>
            <a:off x="89285" y="5365529"/>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7" name="Text Placeholder 19">
            <a:extLst>
              <a:ext uri="{FF2B5EF4-FFF2-40B4-BE49-F238E27FC236}">
                <a16:creationId xmlns:a16="http://schemas.microsoft.com/office/drawing/2014/main" id="{D53733C8-CE1E-406C-9B6B-81D9A4190FD6}"/>
              </a:ext>
            </a:extLst>
          </p:cNvPr>
          <p:cNvSpPr>
            <a:spLocks noGrp="1"/>
          </p:cNvSpPr>
          <p:nvPr>
            <p:ph type="body" sz="quarter" idx="24" hasCustomPrompt="1"/>
          </p:nvPr>
        </p:nvSpPr>
        <p:spPr>
          <a:xfrm>
            <a:off x="89285" y="5824004"/>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682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6750BC6-BAD5-4C37-8A3D-B1934F7E29FD}"/>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2F4651B7-0C5C-47DA-A88C-CFC21067CA2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Text Placeholder 15">
            <a:extLst>
              <a:ext uri="{FF2B5EF4-FFF2-40B4-BE49-F238E27FC236}">
                <a16:creationId xmlns:a16="http://schemas.microsoft.com/office/drawing/2014/main" id="{859B71E3-C4E3-419E-8726-45CF7E1B1CB1}"/>
              </a:ext>
            </a:extLst>
          </p:cNvPr>
          <p:cNvSpPr>
            <a:spLocks noGrp="1"/>
          </p:cNvSpPr>
          <p:nvPr>
            <p:ph type="body" sz="quarter" idx="12" hasCustomPrompt="1"/>
          </p:nvPr>
        </p:nvSpPr>
        <p:spPr>
          <a:xfrm>
            <a:off x="2155754" y="228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6" name="Text Placeholder 19">
            <a:extLst>
              <a:ext uri="{FF2B5EF4-FFF2-40B4-BE49-F238E27FC236}">
                <a16:creationId xmlns:a16="http://schemas.microsoft.com/office/drawing/2014/main" id="{A1F18BD8-B62B-46AD-B912-C91DA30EFF7F}"/>
              </a:ext>
            </a:extLst>
          </p:cNvPr>
          <p:cNvSpPr>
            <a:spLocks noGrp="1"/>
          </p:cNvSpPr>
          <p:nvPr>
            <p:ph type="body" sz="quarter" idx="18" hasCustomPrompt="1"/>
          </p:nvPr>
        </p:nvSpPr>
        <p:spPr>
          <a:xfrm>
            <a:off x="2155754" y="274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 name="Text Placeholder 15">
            <a:extLst>
              <a:ext uri="{FF2B5EF4-FFF2-40B4-BE49-F238E27FC236}">
                <a16:creationId xmlns:a16="http://schemas.microsoft.com/office/drawing/2014/main" id="{D7225046-2496-4113-B947-1E233A80A46A}"/>
              </a:ext>
            </a:extLst>
          </p:cNvPr>
          <p:cNvSpPr>
            <a:spLocks noGrp="1"/>
          </p:cNvSpPr>
          <p:nvPr>
            <p:ph type="body" sz="quarter" idx="19" hasCustomPrompt="1"/>
          </p:nvPr>
        </p:nvSpPr>
        <p:spPr>
          <a:xfrm>
            <a:off x="2155754" y="3558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8" name="Text Placeholder 19">
            <a:extLst>
              <a:ext uri="{FF2B5EF4-FFF2-40B4-BE49-F238E27FC236}">
                <a16:creationId xmlns:a16="http://schemas.microsoft.com/office/drawing/2014/main" id="{D740DE6B-98DA-4653-9454-B5DD8D5974B5}"/>
              </a:ext>
            </a:extLst>
          </p:cNvPr>
          <p:cNvSpPr>
            <a:spLocks noGrp="1"/>
          </p:cNvSpPr>
          <p:nvPr>
            <p:ph type="body" sz="quarter" idx="20" hasCustomPrompt="1"/>
          </p:nvPr>
        </p:nvSpPr>
        <p:spPr>
          <a:xfrm>
            <a:off x="2155754" y="4017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9" name="Text Placeholder 15">
            <a:extLst>
              <a:ext uri="{FF2B5EF4-FFF2-40B4-BE49-F238E27FC236}">
                <a16:creationId xmlns:a16="http://schemas.microsoft.com/office/drawing/2014/main" id="{52C86906-3350-47CE-BFDD-4E266602E65C}"/>
              </a:ext>
            </a:extLst>
          </p:cNvPr>
          <p:cNvSpPr>
            <a:spLocks noGrp="1"/>
          </p:cNvSpPr>
          <p:nvPr>
            <p:ph type="body" sz="quarter" idx="21" hasCustomPrompt="1"/>
          </p:nvPr>
        </p:nvSpPr>
        <p:spPr>
          <a:xfrm>
            <a:off x="2155754" y="483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0" name="Text Placeholder 19">
            <a:extLst>
              <a:ext uri="{FF2B5EF4-FFF2-40B4-BE49-F238E27FC236}">
                <a16:creationId xmlns:a16="http://schemas.microsoft.com/office/drawing/2014/main" id="{1923D99A-7C65-4DFC-9722-47FDFC9A34E7}"/>
              </a:ext>
            </a:extLst>
          </p:cNvPr>
          <p:cNvSpPr>
            <a:spLocks noGrp="1"/>
          </p:cNvSpPr>
          <p:nvPr>
            <p:ph type="body" sz="quarter" idx="22" hasCustomPrompt="1"/>
          </p:nvPr>
        </p:nvSpPr>
        <p:spPr>
          <a:xfrm>
            <a:off x="2155754" y="529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Oval 10">
            <a:extLst>
              <a:ext uri="{FF2B5EF4-FFF2-40B4-BE49-F238E27FC236}">
                <a16:creationId xmlns:a16="http://schemas.microsoft.com/office/drawing/2014/main" id="{EAEC2986-63AF-4B2B-83C3-354DFF39FC62}"/>
              </a:ext>
            </a:extLst>
          </p:cNvPr>
          <p:cNvSpPr/>
          <p:nvPr userDrawn="1"/>
        </p:nvSpPr>
        <p:spPr>
          <a:xfrm>
            <a:off x="1338192" y="2196586"/>
            <a:ext cx="629220" cy="629220"/>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2" name="Freeform 56">
            <a:extLst>
              <a:ext uri="{FF2B5EF4-FFF2-40B4-BE49-F238E27FC236}">
                <a16:creationId xmlns:a16="http://schemas.microsoft.com/office/drawing/2014/main" id="{CDA93272-9093-4BD9-A1F7-8D050ADF9AF5}"/>
              </a:ext>
            </a:extLst>
          </p:cNvPr>
          <p:cNvSpPr>
            <a:spLocks noEditPoints="1"/>
          </p:cNvSpPr>
          <p:nvPr userDrawn="1"/>
        </p:nvSpPr>
        <p:spPr bwMode="auto">
          <a:xfrm>
            <a:off x="1485966" y="2340654"/>
            <a:ext cx="333672" cy="341084"/>
          </a:xfrm>
          <a:custGeom>
            <a:avLst/>
            <a:gdLst>
              <a:gd name="T0" fmla="*/ 64 w 176"/>
              <a:gd name="T1" fmla="*/ 96 h 176"/>
              <a:gd name="T2" fmla="*/ 60 w 176"/>
              <a:gd name="T3" fmla="*/ 100 h 176"/>
              <a:gd name="T4" fmla="*/ 61 w 176"/>
              <a:gd name="T5" fmla="*/ 103 h 176"/>
              <a:gd name="T6" fmla="*/ 85 w 176"/>
              <a:gd name="T7" fmla="*/ 127 h 176"/>
              <a:gd name="T8" fmla="*/ 88 w 176"/>
              <a:gd name="T9" fmla="*/ 128 h 176"/>
              <a:gd name="T10" fmla="*/ 91 w 176"/>
              <a:gd name="T11" fmla="*/ 127 h 176"/>
              <a:gd name="T12" fmla="*/ 115 w 176"/>
              <a:gd name="T13" fmla="*/ 103 h 176"/>
              <a:gd name="T14" fmla="*/ 116 w 176"/>
              <a:gd name="T15" fmla="*/ 100 h 176"/>
              <a:gd name="T16" fmla="*/ 112 w 176"/>
              <a:gd name="T17" fmla="*/ 96 h 176"/>
              <a:gd name="T18" fmla="*/ 109 w 176"/>
              <a:gd name="T19" fmla="*/ 97 h 176"/>
              <a:gd name="T20" fmla="*/ 92 w 176"/>
              <a:gd name="T21" fmla="*/ 114 h 176"/>
              <a:gd name="T22" fmla="*/ 92 w 176"/>
              <a:gd name="T23" fmla="*/ 4 h 176"/>
              <a:gd name="T24" fmla="*/ 92 w 176"/>
              <a:gd name="T25" fmla="*/ 4 h 176"/>
              <a:gd name="T26" fmla="*/ 88 w 176"/>
              <a:gd name="T27" fmla="*/ 0 h 176"/>
              <a:gd name="T28" fmla="*/ 84 w 176"/>
              <a:gd name="T29" fmla="*/ 4 h 176"/>
              <a:gd name="T30" fmla="*/ 84 w 176"/>
              <a:gd name="T31" fmla="*/ 114 h 176"/>
              <a:gd name="T32" fmla="*/ 67 w 176"/>
              <a:gd name="T33" fmla="*/ 97 h 176"/>
              <a:gd name="T34" fmla="*/ 64 w 176"/>
              <a:gd name="T35" fmla="*/ 96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96"/>
                </a:moveTo>
                <a:cubicBezTo>
                  <a:pt x="62" y="96"/>
                  <a:pt x="60" y="98"/>
                  <a:pt x="60" y="100"/>
                </a:cubicBezTo>
                <a:cubicBezTo>
                  <a:pt x="60" y="101"/>
                  <a:pt x="60" y="102"/>
                  <a:pt x="61" y="103"/>
                </a:cubicBezTo>
                <a:cubicBezTo>
                  <a:pt x="85" y="127"/>
                  <a:pt x="85" y="127"/>
                  <a:pt x="85" y="127"/>
                </a:cubicBezTo>
                <a:cubicBezTo>
                  <a:pt x="86" y="128"/>
                  <a:pt x="87" y="128"/>
                  <a:pt x="88" y="128"/>
                </a:cubicBezTo>
                <a:cubicBezTo>
                  <a:pt x="89" y="128"/>
                  <a:pt x="90" y="128"/>
                  <a:pt x="91" y="127"/>
                </a:cubicBezTo>
                <a:cubicBezTo>
                  <a:pt x="115" y="103"/>
                  <a:pt x="115" y="103"/>
                  <a:pt x="115" y="103"/>
                </a:cubicBezTo>
                <a:cubicBezTo>
                  <a:pt x="116" y="102"/>
                  <a:pt x="116" y="101"/>
                  <a:pt x="116" y="100"/>
                </a:cubicBezTo>
                <a:cubicBezTo>
                  <a:pt x="116" y="98"/>
                  <a:pt x="114" y="96"/>
                  <a:pt x="112" y="96"/>
                </a:cubicBezTo>
                <a:cubicBezTo>
                  <a:pt x="111" y="96"/>
                  <a:pt x="110" y="96"/>
                  <a:pt x="109" y="97"/>
                </a:cubicBezTo>
                <a:cubicBezTo>
                  <a:pt x="92" y="114"/>
                  <a:pt x="92" y="114"/>
                  <a:pt x="92" y="114"/>
                </a:cubicBezTo>
                <a:cubicBezTo>
                  <a:pt x="92" y="4"/>
                  <a:pt x="92" y="4"/>
                  <a:pt x="92" y="4"/>
                </a:cubicBezTo>
                <a:cubicBezTo>
                  <a:pt x="92" y="4"/>
                  <a:pt x="92" y="4"/>
                  <a:pt x="92" y="4"/>
                </a:cubicBezTo>
                <a:cubicBezTo>
                  <a:pt x="92" y="2"/>
                  <a:pt x="90" y="0"/>
                  <a:pt x="88" y="0"/>
                </a:cubicBezTo>
                <a:cubicBezTo>
                  <a:pt x="86" y="0"/>
                  <a:pt x="84" y="2"/>
                  <a:pt x="84" y="4"/>
                </a:cubicBezTo>
                <a:cubicBezTo>
                  <a:pt x="84" y="114"/>
                  <a:pt x="84" y="114"/>
                  <a:pt x="84" y="114"/>
                </a:cubicBezTo>
                <a:cubicBezTo>
                  <a:pt x="67" y="97"/>
                  <a:pt x="67" y="97"/>
                  <a:pt x="67" y="97"/>
                </a:cubicBezTo>
                <a:cubicBezTo>
                  <a:pt x="66" y="96"/>
                  <a:pt x="65" y="96"/>
                  <a:pt x="64" y="96"/>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9B154C4-370B-4F04-9706-22197E434C9C}"/>
              </a:ext>
            </a:extLst>
          </p:cNvPr>
          <p:cNvSpPr/>
          <p:nvPr userDrawn="1"/>
        </p:nvSpPr>
        <p:spPr>
          <a:xfrm>
            <a:off x="1338192" y="3558560"/>
            <a:ext cx="629220" cy="629220"/>
          </a:xfrm>
          <a:prstGeom prst="ellipse">
            <a:avLst/>
          </a:prstGeom>
          <a:solidFill>
            <a:srgbClr val="83838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6" name="Freeform 57">
            <a:extLst>
              <a:ext uri="{FF2B5EF4-FFF2-40B4-BE49-F238E27FC236}">
                <a16:creationId xmlns:a16="http://schemas.microsoft.com/office/drawing/2014/main" id="{0E486066-A87E-4142-8393-01465AA064D3}"/>
              </a:ext>
            </a:extLst>
          </p:cNvPr>
          <p:cNvSpPr>
            <a:spLocks noEditPoints="1"/>
          </p:cNvSpPr>
          <p:nvPr userDrawn="1"/>
        </p:nvSpPr>
        <p:spPr bwMode="auto">
          <a:xfrm>
            <a:off x="1485966" y="3688120"/>
            <a:ext cx="333672" cy="341084"/>
          </a:xfrm>
          <a:custGeom>
            <a:avLst/>
            <a:gdLst>
              <a:gd name="T0" fmla="*/ 64 w 176"/>
              <a:gd name="T1" fmla="*/ 32 h 176"/>
              <a:gd name="T2" fmla="*/ 67 w 176"/>
              <a:gd name="T3" fmla="*/ 31 h 176"/>
              <a:gd name="T4" fmla="*/ 84 w 176"/>
              <a:gd name="T5" fmla="*/ 14 h 176"/>
              <a:gd name="T6" fmla="*/ 84 w 176"/>
              <a:gd name="T7" fmla="*/ 124 h 176"/>
              <a:gd name="T8" fmla="*/ 84 w 176"/>
              <a:gd name="T9" fmla="*/ 124 h 176"/>
              <a:gd name="T10" fmla="*/ 88 w 176"/>
              <a:gd name="T11" fmla="*/ 128 h 176"/>
              <a:gd name="T12" fmla="*/ 92 w 176"/>
              <a:gd name="T13" fmla="*/ 124 h 176"/>
              <a:gd name="T14" fmla="*/ 92 w 176"/>
              <a:gd name="T15" fmla="*/ 14 h 176"/>
              <a:gd name="T16" fmla="*/ 109 w 176"/>
              <a:gd name="T17" fmla="*/ 31 h 176"/>
              <a:gd name="T18" fmla="*/ 112 w 176"/>
              <a:gd name="T19" fmla="*/ 32 h 176"/>
              <a:gd name="T20" fmla="*/ 116 w 176"/>
              <a:gd name="T21" fmla="*/ 28 h 176"/>
              <a:gd name="T22" fmla="*/ 115 w 176"/>
              <a:gd name="T23" fmla="*/ 25 h 176"/>
              <a:gd name="T24" fmla="*/ 91 w 176"/>
              <a:gd name="T25" fmla="*/ 1 h 176"/>
              <a:gd name="T26" fmla="*/ 88 w 176"/>
              <a:gd name="T27" fmla="*/ 0 h 176"/>
              <a:gd name="T28" fmla="*/ 85 w 176"/>
              <a:gd name="T29" fmla="*/ 1 h 176"/>
              <a:gd name="T30" fmla="*/ 61 w 176"/>
              <a:gd name="T31" fmla="*/ 25 h 176"/>
              <a:gd name="T32" fmla="*/ 60 w 176"/>
              <a:gd name="T33" fmla="*/ 28 h 176"/>
              <a:gd name="T34" fmla="*/ 64 w 176"/>
              <a:gd name="T35" fmla="*/ 32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32"/>
                </a:moveTo>
                <a:cubicBezTo>
                  <a:pt x="65" y="32"/>
                  <a:pt x="66" y="32"/>
                  <a:pt x="67" y="31"/>
                </a:cubicBezTo>
                <a:cubicBezTo>
                  <a:pt x="84" y="14"/>
                  <a:pt x="84" y="14"/>
                  <a:pt x="84" y="14"/>
                </a:cubicBezTo>
                <a:cubicBezTo>
                  <a:pt x="84" y="124"/>
                  <a:pt x="84" y="124"/>
                  <a:pt x="84" y="124"/>
                </a:cubicBezTo>
                <a:cubicBezTo>
                  <a:pt x="84" y="124"/>
                  <a:pt x="84" y="124"/>
                  <a:pt x="84" y="124"/>
                </a:cubicBezTo>
                <a:cubicBezTo>
                  <a:pt x="84" y="126"/>
                  <a:pt x="86" y="128"/>
                  <a:pt x="88" y="128"/>
                </a:cubicBezTo>
                <a:cubicBezTo>
                  <a:pt x="90" y="128"/>
                  <a:pt x="92" y="126"/>
                  <a:pt x="92" y="124"/>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C79FD46-403F-4BC7-B58E-EF449FAB74AB}"/>
              </a:ext>
            </a:extLst>
          </p:cNvPr>
          <p:cNvSpPr/>
          <p:nvPr userDrawn="1"/>
        </p:nvSpPr>
        <p:spPr>
          <a:xfrm>
            <a:off x="1345608" y="4833560"/>
            <a:ext cx="614387" cy="614387"/>
          </a:xfrm>
          <a:prstGeom prst="ellipse">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8" name="Freeform 54">
            <a:extLst>
              <a:ext uri="{FF2B5EF4-FFF2-40B4-BE49-F238E27FC236}">
                <a16:creationId xmlns:a16="http://schemas.microsoft.com/office/drawing/2014/main" id="{5A3F5C51-48A4-49C4-A3EA-75231DC5D263}"/>
              </a:ext>
            </a:extLst>
          </p:cNvPr>
          <p:cNvSpPr>
            <a:spLocks noEditPoints="1"/>
          </p:cNvSpPr>
          <p:nvPr userDrawn="1"/>
        </p:nvSpPr>
        <p:spPr bwMode="auto">
          <a:xfrm>
            <a:off x="1483378" y="5018851"/>
            <a:ext cx="325806" cy="267885"/>
          </a:xfrm>
          <a:custGeom>
            <a:avLst/>
            <a:gdLst>
              <a:gd name="T0" fmla="*/ 168 w 176"/>
              <a:gd name="T1" fmla="*/ 0 h 144"/>
              <a:gd name="T2" fmla="*/ 8 w 176"/>
              <a:gd name="T3" fmla="*/ 0 h 144"/>
              <a:gd name="T4" fmla="*/ 0 w 176"/>
              <a:gd name="T5" fmla="*/ 8 h 144"/>
              <a:gd name="T6" fmla="*/ 0 w 176"/>
              <a:gd name="T7" fmla="*/ 24 h 144"/>
              <a:gd name="T8" fmla="*/ 8 w 176"/>
              <a:gd name="T9" fmla="*/ 32 h 144"/>
              <a:gd name="T10" fmla="*/ 16 w 176"/>
              <a:gd name="T11" fmla="*/ 32 h 144"/>
              <a:gd name="T12" fmla="*/ 16 w 176"/>
              <a:gd name="T13" fmla="*/ 136 h 144"/>
              <a:gd name="T14" fmla="*/ 24 w 176"/>
              <a:gd name="T15" fmla="*/ 144 h 144"/>
              <a:gd name="T16" fmla="*/ 152 w 176"/>
              <a:gd name="T17" fmla="*/ 144 h 144"/>
              <a:gd name="T18" fmla="*/ 160 w 176"/>
              <a:gd name="T19" fmla="*/ 136 h 144"/>
              <a:gd name="T20" fmla="*/ 160 w 176"/>
              <a:gd name="T21" fmla="*/ 32 h 144"/>
              <a:gd name="T22" fmla="*/ 168 w 176"/>
              <a:gd name="T23" fmla="*/ 32 h 144"/>
              <a:gd name="T24" fmla="*/ 176 w 176"/>
              <a:gd name="T25" fmla="*/ 24 h 144"/>
              <a:gd name="T26" fmla="*/ 176 w 176"/>
              <a:gd name="T27" fmla="*/ 8 h 144"/>
              <a:gd name="T28" fmla="*/ 168 w 176"/>
              <a:gd name="T29" fmla="*/ 0 h 144"/>
              <a:gd name="T30" fmla="*/ 152 w 176"/>
              <a:gd name="T31" fmla="*/ 136 h 144"/>
              <a:gd name="T32" fmla="*/ 24 w 176"/>
              <a:gd name="T33" fmla="*/ 136 h 144"/>
              <a:gd name="T34" fmla="*/ 24 w 176"/>
              <a:gd name="T35" fmla="*/ 32 h 144"/>
              <a:gd name="T36" fmla="*/ 152 w 176"/>
              <a:gd name="T37" fmla="*/ 32 h 144"/>
              <a:gd name="T38" fmla="*/ 152 w 176"/>
              <a:gd name="T39" fmla="*/ 136 h 144"/>
              <a:gd name="T40" fmla="*/ 168 w 176"/>
              <a:gd name="T41" fmla="*/ 24 h 144"/>
              <a:gd name="T42" fmla="*/ 8 w 176"/>
              <a:gd name="T43" fmla="*/ 24 h 144"/>
              <a:gd name="T44" fmla="*/ 8 w 176"/>
              <a:gd name="T45" fmla="*/ 8 h 144"/>
              <a:gd name="T46" fmla="*/ 168 w 176"/>
              <a:gd name="T47" fmla="*/ 8 h 144"/>
              <a:gd name="T48" fmla="*/ 168 w 176"/>
              <a:gd name="T49" fmla="*/ 24 h 144"/>
              <a:gd name="T50" fmla="*/ 64 w 176"/>
              <a:gd name="T51" fmla="*/ 72 h 144"/>
              <a:gd name="T52" fmla="*/ 112 w 176"/>
              <a:gd name="T53" fmla="*/ 72 h 144"/>
              <a:gd name="T54" fmla="*/ 120 w 176"/>
              <a:gd name="T55" fmla="*/ 64 h 144"/>
              <a:gd name="T56" fmla="*/ 120 w 176"/>
              <a:gd name="T57" fmla="*/ 56 h 144"/>
              <a:gd name="T58" fmla="*/ 112 w 176"/>
              <a:gd name="T59" fmla="*/ 48 h 144"/>
              <a:gd name="T60" fmla="*/ 64 w 176"/>
              <a:gd name="T61" fmla="*/ 48 h 144"/>
              <a:gd name="T62" fmla="*/ 56 w 176"/>
              <a:gd name="T63" fmla="*/ 56 h 144"/>
              <a:gd name="T64" fmla="*/ 56 w 176"/>
              <a:gd name="T65" fmla="*/ 64 h 144"/>
              <a:gd name="T66" fmla="*/ 64 w 176"/>
              <a:gd name="T67" fmla="*/ 72 h 144"/>
              <a:gd name="T68" fmla="*/ 64 w 176"/>
              <a:gd name="T69" fmla="*/ 56 h 144"/>
              <a:gd name="T70" fmla="*/ 112 w 176"/>
              <a:gd name="T71" fmla="*/ 56 h 144"/>
              <a:gd name="T72" fmla="*/ 112 w 176"/>
              <a:gd name="T73" fmla="*/ 64 h 144"/>
              <a:gd name="T74" fmla="*/ 64 w 176"/>
              <a:gd name="T75" fmla="*/ 64 h 144"/>
              <a:gd name="T76" fmla="*/ 64 w 176"/>
              <a:gd name="T77"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168" y="0"/>
                </a:moveTo>
                <a:cubicBezTo>
                  <a:pt x="8" y="0"/>
                  <a:pt x="8" y="0"/>
                  <a:pt x="8" y="0"/>
                </a:cubicBezTo>
                <a:cubicBezTo>
                  <a:pt x="4" y="0"/>
                  <a:pt x="0" y="4"/>
                  <a:pt x="0" y="8"/>
                </a:cubicBezTo>
                <a:cubicBezTo>
                  <a:pt x="0" y="24"/>
                  <a:pt x="0" y="24"/>
                  <a:pt x="0" y="24"/>
                </a:cubicBezTo>
                <a:cubicBezTo>
                  <a:pt x="0" y="28"/>
                  <a:pt x="4" y="32"/>
                  <a:pt x="8" y="32"/>
                </a:cubicBezTo>
                <a:cubicBezTo>
                  <a:pt x="16" y="32"/>
                  <a:pt x="16" y="32"/>
                  <a:pt x="16" y="32"/>
                </a:cubicBezTo>
                <a:cubicBezTo>
                  <a:pt x="16" y="136"/>
                  <a:pt x="16" y="136"/>
                  <a:pt x="16" y="136"/>
                </a:cubicBezTo>
                <a:cubicBezTo>
                  <a:pt x="16" y="140"/>
                  <a:pt x="20" y="144"/>
                  <a:pt x="24" y="144"/>
                </a:cubicBezTo>
                <a:cubicBezTo>
                  <a:pt x="152" y="144"/>
                  <a:pt x="152" y="144"/>
                  <a:pt x="152" y="144"/>
                </a:cubicBezTo>
                <a:cubicBezTo>
                  <a:pt x="156" y="144"/>
                  <a:pt x="160" y="140"/>
                  <a:pt x="160" y="136"/>
                </a:cubicBezTo>
                <a:cubicBezTo>
                  <a:pt x="160" y="32"/>
                  <a:pt x="160" y="32"/>
                  <a:pt x="160" y="32"/>
                </a:cubicBezTo>
                <a:cubicBezTo>
                  <a:pt x="168" y="32"/>
                  <a:pt x="168" y="32"/>
                  <a:pt x="168" y="32"/>
                </a:cubicBezTo>
                <a:cubicBezTo>
                  <a:pt x="172" y="32"/>
                  <a:pt x="176" y="28"/>
                  <a:pt x="176" y="24"/>
                </a:cubicBezTo>
                <a:cubicBezTo>
                  <a:pt x="176" y="8"/>
                  <a:pt x="176" y="8"/>
                  <a:pt x="176" y="8"/>
                </a:cubicBezTo>
                <a:cubicBezTo>
                  <a:pt x="176" y="4"/>
                  <a:pt x="172" y="0"/>
                  <a:pt x="168" y="0"/>
                </a:cubicBezTo>
                <a:moveTo>
                  <a:pt x="152" y="136"/>
                </a:moveTo>
                <a:cubicBezTo>
                  <a:pt x="24" y="136"/>
                  <a:pt x="24" y="136"/>
                  <a:pt x="24" y="136"/>
                </a:cubicBezTo>
                <a:cubicBezTo>
                  <a:pt x="24" y="32"/>
                  <a:pt x="24" y="32"/>
                  <a:pt x="24" y="32"/>
                </a:cubicBezTo>
                <a:cubicBezTo>
                  <a:pt x="152" y="32"/>
                  <a:pt x="152" y="32"/>
                  <a:pt x="152" y="32"/>
                </a:cubicBezTo>
                <a:lnTo>
                  <a:pt x="152" y="136"/>
                </a:lnTo>
                <a:close/>
                <a:moveTo>
                  <a:pt x="168" y="24"/>
                </a:moveTo>
                <a:cubicBezTo>
                  <a:pt x="8" y="24"/>
                  <a:pt x="8" y="24"/>
                  <a:pt x="8" y="24"/>
                </a:cubicBezTo>
                <a:cubicBezTo>
                  <a:pt x="8" y="8"/>
                  <a:pt x="8" y="8"/>
                  <a:pt x="8" y="8"/>
                </a:cubicBezTo>
                <a:cubicBezTo>
                  <a:pt x="168" y="8"/>
                  <a:pt x="168" y="8"/>
                  <a:pt x="168" y="8"/>
                </a:cubicBezTo>
                <a:lnTo>
                  <a:pt x="168" y="24"/>
                </a:lnTo>
                <a:close/>
                <a:moveTo>
                  <a:pt x="64" y="72"/>
                </a:moveTo>
                <a:cubicBezTo>
                  <a:pt x="112" y="72"/>
                  <a:pt x="112" y="72"/>
                  <a:pt x="112" y="72"/>
                </a:cubicBezTo>
                <a:cubicBezTo>
                  <a:pt x="116" y="72"/>
                  <a:pt x="120" y="68"/>
                  <a:pt x="120" y="64"/>
                </a:cubicBezTo>
                <a:cubicBezTo>
                  <a:pt x="120" y="56"/>
                  <a:pt x="120" y="56"/>
                  <a:pt x="120" y="56"/>
                </a:cubicBezTo>
                <a:cubicBezTo>
                  <a:pt x="120" y="52"/>
                  <a:pt x="116" y="48"/>
                  <a:pt x="112" y="48"/>
                </a:cubicBezTo>
                <a:cubicBezTo>
                  <a:pt x="64" y="48"/>
                  <a:pt x="64" y="48"/>
                  <a:pt x="64" y="48"/>
                </a:cubicBezTo>
                <a:cubicBezTo>
                  <a:pt x="60" y="48"/>
                  <a:pt x="56" y="52"/>
                  <a:pt x="56" y="56"/>
                </a:cubicBezTo>
                <a:cubicBezTo>
                  <a:pt x="56" y="64"/>
                  <a:pt x="56" y="64"/>
                  <a:pt x="56" y="64"/>
                </a:cubicBezTo>
                <a:cubicBezTo>
                  <a:pt x="56" y="68"/>
                  <a:pt x="60" y="72"/>
                  <a:pt x="64" y="72"/>
                </a:cubicBezTo>
                <a:moveTo>
                  <a:pt x="64" y="56"/>
                </a:moveTo>
                <a:cubicBezTo>
                  <a:pt x="112" y="56"/>
                  <a:pt x="112" y="56"/>
                  <a:pt x="112" y="56"/>
                </a:cubicBezTo>
                <a:cubicBezTo>
                  <a:pt x="112" y="64"/>
                  <a:pt x="112" y="64"/>
                  <a:pt x="112" y="64"/>
                </a:cubicBezTo>
                <a:cubicBezTo>
                  <a:pt x="64" y="64"/>
                  <a:pt x="64" y="64"/>
                  <a:pt x="64" y="64"/>
                </a:cubicBezTo>
                <a:lnTo>
                  <a:pt x="64"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graphicFrame>
        <p:nvGraphicFramePr>
          <p:cNvPr id="19" name="Chart 18">
            <a:extLst>
              <a:ext uri="{FF2B5EF4-FFF2-40B4-BE49-F238E27FC236}">
                <a16:creationId xmlns:a16="http://schemas.microsoft.com/office/drawing/2014/main" id="{D17A2127-0D86-4D55-8034-AFB602D8A6BE}"/>
              </a:ext>
            </a:extLst>
          </p:cNvPr>
          <p:cNvGraphicFramePr/>
          <p:nvPr userDrawn="1">
            <p:extLst>
              <p:ext uri="{D42A27DB-BD31-4B8C-83A1-F6EECF244321}">
                <p14:modId xmlns:p14="http://schemas.microsoft.com/office/powerpoint/2010/main" val="1894421891"/>
              </p:ext>
            </p:extLst>
          </p:nvPr>
        </p:nvGraphicFramePr>
        <p:xfrm>
          <a:off x="6864390" y="1676738"/>
          <a:ext cx="4981706" cy="4669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33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125" decel="100000" fill="hold"/>
                                        <p:tgtEl>
                                          <p:spTgt spid="1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5" name="Straight Connector 14">
            <a:extLst>
              <a:ext uri="{FF2B5EF4-FFF2-40B4-BE49-F238E27FC236}">
                <a16:creationId xmlns:a16="http://schemas.microsoft.com/office/drawing/2014/main" id="{5385573A-FFC2-4FCA-877B-D595D8CB8526}"/>
              </a:ext>
            </a:extLst>
          </p:cNvPr>
          <p:cNvCxnSpPr/>
          <p:nvPr userDrawn="1"/>
        </p:nvCxnSpPr>
        <p:spPr>
          <a:xfrm>
            <a:off x="7468738" y="2340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241263-AC4D-48FB-B3E8-82AA09C83004}"/>
              </a:ext>
            </a:extLst>
          </p:cNvPr>
          <p:cNvCxnSpPr/>
          <p:nvPr userDrawn="1"/>
        </p:nvCxnSpPr>
        <p:spPr>
          <a:xfrm>
            <a:off x="7468738" y="3615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F07EAA-7DCB-4ED2-BACF-6F7E4E3AB968}"/>
              </a:ext>
            </a:extLst>
          </p:cNvPr>
          <p:cNvCxnSpPr/>
          <p:nvPr userDrawn="1"/>
        </p:nvCxnSpPr>
        <p:spPr>
          <a:xfrm>
            <a:off x="7468738" y="4898327"/>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79C50186-5231-443F-BCCE-B812DA28D191}"/>
              </a:ext>
            </a:extLst>
          </p:cNvPr>
          <p:cNvGraphicFramePr/>
          <p:nvPr userDrawn="1">
            <p:extLst>
              <p:ext uri="{D42A27DB-BD31-4B8C-83A1-F6EECF244321}">
                <p14:modId xmlns:p14="http://schemas.microsoft.com/office/powerpoint/2010/main" val="1051040088"/>
              </p:ext>
            </p:extLst>
          </p:nvPr>
        </p:nvGraphicFramePr>
        <p:xfrm>
          <a:off x="547333" y="1862952"/>
          <a:ext cx="6262900" cy="4427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70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id="{983F89D5-9A8F-45AE-9EEF-B3343013D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9879"/>
          <a:stretch/>
        </p:blipFill>
        <p:spPr>
          <a:xfrm>
            <a:off x="1013456" y="2525026"/>
            <a:ext cx="10165088" cy="1807947"/>
          </a:xfrm>
          <a:prstGeom prst="rect">
            <a:avLst/>
          </a:prstGeom>
        </p:spPr>
      </p:pic>
    </p:spTree>
    <p:extLst>
      <p:ext uri="{BB962C8B-B14F-4D97-AF65-F5344CB8AC3E}">
        <p14:creationId xmlns:p14="http://schemas.microsoft.com/office/powerpoint/2010/main" val="2635434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Oval 4">
            <a:extLst>
              <a:ext uri="{FF2B5EF4-FFF2-40B4-BE49-F238E27FC236}">
                <a16:creationId xmlns:a16="http://schemas.microsoft.com/office/drawing/2014/main" id="{02B41846-6C84-4F55-9D71-978F6E12CCFC}"/>
              </a:ext>
            </a:extLst>
          </p:cNvPr>
          <p:cNvSpPr/>
          <p:nvPr userDrawn="1"/>
        </p:nvSpPr>
        <p:spPr>
          <a:xfrm>
            <a:off x="7139203" y="2448081"/>
            <a:ext cx="353421" cy="353421"/>
          </a:xfrm>
          <a:prstGeom prst="ellipse">
            <a:avLst/>
          </a:prstGeom>
          <a:solidFill>
            <a:srgbClr val="0EA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6" name="Oval 5">
            <a:extLst>
              <a:ext uri="{FF2B5EF4-FFF2-40B4-BE49-F238E27FC236}">
                <a16:creationId xmlns:a16="http://schemas.microsoft.com/office/drawing/2014/main" id="{B2FBB976-E639-4522-9263-7419EEDC297C}"/>
              </a:ext>
            </a:extLst>
          </p:cNvPr>
          <p:cNvSpPr/>
          <p:nvPr userDrawn="1"/>
        </p:nvSpPr>
        <p:spPr>
          <a:xfrm>
            <a:off x="7139203" y="3820299"/>
            <a:ext cx="353421" cy="353421"/>
          </a:xfrm>
          <a:prstGeom prst="ellipse">
            <a:avLst/>
          </a:prstGeom>
          <a:solidFill>
            <a:srgbClr val="F6D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7" name="Oval 6">
            <a:extLst>
              <a:ext uri="{FF2B5EF4-FFF2-40B4-BE49-F238E27FC236}">
                <a16:creationId xmlns:a16="http://schemas.microsoft.com/office/drawing/2014/main" id="{BB97130C-C359-4B32-906E-FB7190BE34A0}"/>
              </a:ext>
            </a:extLst>
          </p:cNvPr>
          <p:cNvSpPr/>
          <p:nvPr userDrawn="1"/>
        </p:nvSpPr>
        <p:spPr>
          <a:xfrm>
            <a:off x="7139203" y="5192517"/>
            <a:ext cx="353421" cy="353421"/>
          </a:xfrm>
          <a:prstGeom prst="ellipse">
            <a:avLst/>
          </a:prstGeom>
          <a:solidFill>
            <a:srgbClr val="D3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136821BB-FA35-41B0-8CCD-7C79CEB3C291}"/>
              </a:ext>
            </a:extLst>
          </p:cNvPr>
          <p:cNvGraphicFramePr/>
          <p:nvPr userDrawn="1">
            <p:extLst>
              <p:ext uri="{D42A27DB-BD31-4B8C-83A1-F6EECF244321}">
                <p14:modId xmlns:p14="http://schemas.microsoft.com/office/powerpoint/2010/main" val="4117063176"/>
              </p:ext>
            </p:extLst>
          </p:nvPr>
        </p:nvGraphicFramePr>
        <p:xfrm>
          <a:off x="547333" y="2132740"/>
          <a:ext cx="5484694" cy="33751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1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BEA865A-847D-4912-B60E-E1C36F038300}"/>
              </a:ext>
            </a:extLst>
          </p:cNvPr>
          <p:cNvSpPr>
            <a:spLocks noGrp="1"/>
          </p:cNvSpPr>
          <p:nvPr>
            <p:ph type="body" sz="quarter" idx="10" hasCustomPrompt="1"/>
          </p:nvPr>
        </p:nvSpPr>
        <p:spPr>
          <a:xfrm>
            <a:off x="4007119" y="3121807"/>
            <a:ext cx="4177761" cy="614386"/>
          </a:xfrm>
          <a:prstGeom prst="rect">
            <a:avLst/>
          </a:prstGeom>
        </p:spPr>
        <p:txBody>
          <a:bodyPr/>
          <a:lstStyle>
            <a:lvl1pPr marL="0" indent="0" algn="ct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3202454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7" name="Group 6">
            <a:extLst>
              <a:ext uri="{FF2B5EF4-FFF2-40B4-BE49-F238E27FC236}">
                <a16:creationId xmlns:a16="http://schemas.microsoft.com/office/drawing/2014/main" id="{2DAC67B2-0EAE-4BD0-B593-5E443806E72E}"/>
              </a:ext>
            </a:extLst>
          </p:cNvPr>
          <p:cNvGrpSpPr/>
          <p:nvPr userDrawn="1"/>
        </p:nvGrpSpPr>
        <p:grpSpPr>
          <a:xfrm>
            <a:off x="6096000" y="2333632"/>
            <a:ext cx="5850382" cy="3370403"/>
            <a:chOff x="982756" y="2781300"/>
            <a:chExt cx="8597471" cy="4953000"/>
          </a:xfrm>
        </p:grpSpPr>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Box 8">
              <a:extLst>
                <a:ext uri="{FF2B5EF4-FFF2-40B4-BE49-F238E27FC236}">
                  <a16:creationId xmlns:a16="http://schemas.microsoft.com/office/drawing/2014/main" id="{EB1D3B6D-184F-44ED-8DE7-4EF7ED8AFA99}"/>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Tree>
    <p:extLst>
      <p:ext uri="{BB962C8B-B14F-4D97-AF65-F5344CB8AC3E}">
        <p14:creationId xmlns:p14="http://schemas.microsoft.com/office/powerpoint/2010/main" val="8647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125" decel="100000" fill="hold"/>
                                        <p:tgtEl>
                                          <p:spTgt spid="7"/>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6096000" y="2333632"/>
            <a:ext cx="5850382" cy="3370403"/>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1721027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CCC73C1-53C1-4C9C-AED5-FDD84694EF7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E74B6BA4-2C74-4BC9-981D-8415E18DED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EA4E4BF-63AA-4A6F-AFC3-BB0FAD6BB082}"/>
              </a:ext>
            </a:extLst>
          </p:cNvPr>
          <p:cNvGrpSpPr/>
          <p:nvPr userDrawn="1"/>
        </p:nvGrpSpPr>
        <p:grpSpPr>
          <a:xfrm>
            <a:off x="547333" y="2180350"/>
            <a:ext cx="5850382" cy="3370403"/>
            <a:chOff x="982756" y="2781300"/>
            <a:chExt cx="8597471" cy="4953000"/>
          </a:xfrm>
        </p:grpSpPr>
        <p:sp>
          <p:nvSpPr>
            <p:cNvPr id="6" name="Freeform 9">
              <a:extLst>
                <a:ext uri="{FF2B5EF4-FFF2-40B4-BE49-F238E27FC236}">
                  <a16:creationId xmlns:a16="http://schemas.microsoft.com/office/drawing/2014/main" id="{011CE593-7BBB-4EA8-8C0B-6C4BB703ADE6}"/>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Box 6">
              <a:extLst>
                <a:ext uri="{FF2B5EF4-FFF2-40B4-BE49-F238E27FC236}">
                  <a16:creationId xmlns:a16="http://schemas.microsoft.com/office/drawing/2014/main" id="{7EF4E37D-4FF7-4EE2-9927-06D3DC749E42}"/>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
        <p:nvSpPr>
          <p:cNvPr id="8" name="Text Placeholder 15">
            <a:extLst>
              <a:ext uri="{FF2B5EF4-FFF2-40B4-BE49-F238E27FC236}">
                <a16:creationId xmlns:a16="http://schemas.microsoft.com/office/drawing/2014/main" id="{057BFE82-DDE9-4681-BA8E-3E2563C6984B}"/>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9" name="Text Placeholder 19">
            <a:extLst>
              <a:ext uri="{FF2B5EF4-FFF2-40B4-BE49-F238E27FC236}">
                <a16:creationId xmlns:a16="http://schemas.microsoft.com/office/drawing/2014/main" id="{4F043ED5-51D6-4FE8-B80D-0742F866B67A}"/>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0" name="Straight Connector 9">
            <a:extLst>
              <a:ext uri="{FF2B5EF4-FFF2-40B4-BE49-F238E27FC236}">
                <a16:creationId xmlns:a16="http://schemas.microsoft.com/office/drawing/2014/main" id="{3C60B45A-77C2-4E6D-B352-A3222FB56D62}"/>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53F0221-A1A5-4C45-AE2C-9880AB36CC5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1C29813-2B92-4929-AB85-FF451914E89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7BF05FF9-825C-4833-A441-168E043DA68A}"/>
              </a:ext>
            </a:extLst>
          </p:cNvPr>
          <p:cNvGrpSpPr/>
          <p:nvPr userDrawn="1"/>
        </p:nvGrpSpPr>
        <p:grpSpPr>
          <a:xfrm>
            <a:off x="547334" y="2292463"/>
            <a:ext cx="4065610" cy="2498457"/>
            <a:chOff x="10057883" y="4157436"/>
            <a:chExt cx="7318378" cy="4497391"/>
          </a:xfrm>
          <a:solidFill>
            <a:schemeClr val="accent2">
              <a:lumMod val="60000"/>
              <a:lumOff val="40000"/>
            </a:schemeClr>
          </a:solidFill>
          <a:effectLst/>
        </p:grpSpPr>
        <p:sp>
          <p:nvSpPr>
            <p:cNvPr id="6" name="Freeform 6">
              <a:extLst>
                <a:ext uri="{FF2B5EF4-FFF2-40B4-BE49-F238E27FC236}">
                  <a16:creationId xmlns:a16="http://schemas.microsoft.com/office/drawing/2014/main" id="{CCF78EA4-4A79-4D20-BFBB-F5DF67485895}"/>
                </a:ext>
              </a:extLst>
            </p:cNvPr>
            <p:cNvSpPr>
              <a:spLocks/>
            </p:cNvSpPr>
            <p:nvPr/>
          </p:nvSpPr>
          <p:spPr bwMode="auto">
            <a:xfrm>
              <a:off x="16850798" y="4490813"/>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 name="Freeform 7">
              <a:extLst>
                <a:ext uri="{FF2B5EF4-FFF2-40B4-BE49-F238E27FC236}">
                  <a16:creationId xmlns:a16="http://schemas.microsoft.com/office/drawing/2014/main" id="{6B043BD0-8C53-4CE5-BF18-EF2B811556D0}"/>
                </a:ext>
              </a:extLst>
            </p:cNvPr>
            <p:cNvSpPr>
              <a:spLocks/>
            </p:cNvSpPr>
            <p:nvPr/>
          </p:nvSpPr>
          <p:spPr bwMode="auto">
            <a:xfrm>
              <a:off x="12013684" y="5868762"/>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8" name="Freeform 8">
              <a:extLst>
                <a:ext uri="{FF2B5EF4-FFF2-40B4-BE49-F238E27FC236}">
                  <a16:creationId xmlns:a16="http://schemas.microsoft.com/office/drawing/2014/main" id="{3835BF0D-5502-4E78-9C3A-D0E8F56958B0}"/>
                </a:ext>
              </a:extLst>
            </p:cNvPr>
            <p:cNvSpPr>
              <a:spLocks/>
            </p:cNvSpPr>
            <p:nvPr/>
          </p:nvSpPr>
          <p:spPr bwMode="auto">
            <a:xfrm>
              <a:off x="11319947" y="5576662"/>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rgbClr val="4280A5"/>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9" name="Freeform 9">
              <a:extLst>
                <a:ext uri="{FF2B5EF4-FFF2-40B4-BE49-F238E27FC236}">
                  <a16:creationId xmlns:a16="http://schemas.microsoft.com/office/drawing/2014/main" id="{1D744E11-1B73-4B7E-B764-56520EF2F4FA}"/>
                </a:ext>
              </a:extLst>
            </p:cNvPr>
            <p:cNvSpPr>
              <a:spLocks/>
            </p:cNvSpPr>
            <p:nvPr/>
          </p:nvSpPr>
          <p:spPr bwMode="auto">
            <a:xfrm>
              <a:off x="14991835" y="5122638"/>
              <a:ext cx="577850" cy="720725"/>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0" name="Freeform 10">
              <a:extLst>
                <a:ext uri="{FF2B5EF4-FFF2-40B4-BE49-F238E27FC236}">
                  <a16:creationId xmlns:a16="http://schemas.microsoft.com/office/drawing/2014/main" id="{0B604BDE-AADE-4B53-A61D-8BA51A90E9AC}"/>
                </a:ext>
              </a:extLst>
            </p:cNvPr>
            <p:cNvSpPr>
              <a:spLocks/>
            </p:cNvSpPr>
            <p:nvPr/>
          </p:nvSpPr>
          <p:spPr bwMode="auto">
            <a:xfrm>
              <a:off x="10591284" y="5376637"/>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1" name="Freeform 11">
              <a:extLst>
                <a:ext uri="{FF2B5EF4-FFF2-40B4-BE49-F238E27FC236}">
                  <a16:creationId xmlns:a16="http://schemas.microsoft.com/office/drawing/2014/main" id="{AC839B11-2E80-4481-A5F7-EF2E57DA74AB}"/>
                </a:ext>
              </a:extLst>
            </p:cNvPr>
            <p:cNvSpPr>
              <a:spLocks/>
            </p:cNvSpPr>
            <p:nvPr/>
          </p:nvSpPr>
          <p:spPr bwMode="auto">
            <a:xfrm>
              <a:off x="12964597" y="6140225"/>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2" name="Freeform 12">
              <a:extLst>
                <a:ext uri="{FF2B5EF4-FFF2-40B4-BE49-F238E27FC236}">
                  <a16:creationId xmlns:a16="http://schemas.microsoft.com/office/drawing/2014/main" id="{45136588-F720-4141-A0AC-07EF08B93472}"/>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3" name="Freeform 13">
              <a:extLst>
                <a:ext uri="{FF2B5EF4-FFF2-40B4-BE49-F238E27FC236}">
                  <a16:creationId xmlns:a16="http://schemas.microsoft.com/office/drawing/2014/main" id="{9E17B2F2-A368-4A30-886D-B3BB4C9F5004}"/>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4" name="Freeform 14">
              <a:extLst>
                <a:ext uri="{FF2B5EF4-FFF2-40B4-BE49-F238E27FC236}">
                  <a16:creationId xmlns:a16="http://schemas.microsoft.com/office/drawing/2014/main" id="{342C9D87-ECCD-4307-A451-8AC5660183EE}"/>
                </a:ext>
              </a:extLst>
            </p:cNvPr>
            <p:cNvSpPr>
              <a:spLocks/>
            </p:cNvSpPr>
            <p:nvPr/>
          </p:nvSpPr>
          <p:spPr bwMode="auto">
            <a:xfrm>
              <a:off x="13875823" y="6087838"/>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5" name="Freeform 15">
              <a:extLst>
                <a:ext uri="{FF2B5EF4-FFF2-40B4-BE49-F238E27FC236}">
                  <a16:creationId xmlns:a16="http://schemas.microsoft.com/office/drawing/2014/main" id="{48FE0C89-A6B3-45EC-85B2-7B2F96711F26}"/>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6" name="Freeform 16">
              <a:extLst>
                <a:ext uri="{FF2B5EF4-FFF2-40B4-BE49-F238E27FC236}">
                  <a16:creationId xmlns:a16="http://schemas.microsoft.com/office/drawing/2014/main" id="{FFBB64EF-F5CA-4EE4-BCD3-845F643AD8DC}"/>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7" name="Freeform 17">
              <a:extLst>
                <a:ext uri="{FF2B5EF4-FFF2-40B4-BE49-F238E27FC236}">
                  <a16:creationId xmlns:a16="http://schemas.microsoft.com/office/drawing/2014/main" id="{47B7FED4-88DD-43CF-9A6E-932444F96FFD}"/>
                </a:ext>
              </a:extLst>
            </p:cNvPr>
            <p:cNvSpPr>
              <a:spLocks/>
            </p:cNvSpPr>
            <p:nvPr/>
          </p:nvSpPr>
          <p:spPr bwMode="auto">
            <a:xfrm>
              <a:off x="14901347" y="7003825"/>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8" name="Freeform 18">
              <a:extLst>
                <a:ext uri="{FF2B5EF4-FFF2-40B4-BE49-F238E27FC236}">
                  <a16:creationId xmlns:a16="http://schemas.microsoft.com/office/drawing/2014/main" id="{C67EB7B3-EC9F-4D24-9079-814FFB6DF319}"/>
                </a:ext>
              </a:extLst>
            </p:cNvPr>
            <p:cNvSpPr>
              <a:spLocks/>
            </p:cNvSpPr>
            <p:nvPr/>
          </p:nvSpPr>
          <p:spPr bwMode="auto">
            <a:xfrm>
              <a:off x="15044224" y="7678514"/>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9" name="Freeform 19">
              <a:extLst>
                <a:ext uri="{FF2B5EF4-FFF2-40B4-BE49-F238E27FC236}">
                  <a16:creationId xmlns:a16="http://schemas.microsoft.com/office/drawing/2014/main" id="{3616F1F0-4B9B-4509-88D7-00A99189AEBD}"/>
                </a:ext>
              </a:extLst>
            </p:cNvPr>
            <p:cNvSpPr>
              <a:spLocks/>
            </p:cNvSpPr>
            <p:nvPr/>
          </p:nvSpPr>
          <p:spPr bwMode="auto">
            <a:xfrm>
              <a:off x="15295048" y="6968900"/>
              <a:ext cx="728663" cy="777875"/>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0" name="Freeform 20">
              <a:extLst>
                <a:ext uri="{FF2B5EF4-FFF2-40B4-BE49-F238E27FC236}">
                  <a16:creationId xmlns:a16="http://schemas.microsoft.com/office/drawing/2014/main" id="{DEB489AB-B3C4-4838-9230-4ACCD796C4BB}"/>
                </a:ext>
              </a:extLst>
            </p:cNvPr>
            <p:cNvSpPr>
              <a:spLocks/>
            </p:cNvSpPr>
            <p:nvPr/>
          </p:nvSpPr>
          <p:spPr bwMode="auto">
            <a:xfrm>
              <a:off x="14067911" y="7389588"/>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1" name="Freeform 21">
              <a:extLst>
                <a:ext uri="{FF2B5EF4-FFF2-40B4-BE49-F238E27FC236}">
                  <a16:creationId xmlns:a16="http://schemas.microsoft.com/office/drawing/2014/main" id="{74CC2FAB-8D4E-4128-86E6-A86C6EEEBA5E}"/>
                </a:ext>
              </a:extLst>
            </p:cNvPr>
            <p:cNvSpPr>
              <a:spLocks/>
            </p:cNvSpPr>
            <p:nvPr/>
          </p:nvSpPr>
          <p:spPr bwMode="auto">
            <a:xfrm>
              <a:off x="15618899" y="6905400"/>
              <a:ext cx="698500" cy="511175"/>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2" name="Freeform 22">
              <a:extLst>
                <a:ext uri="{FF2B5EF4-FFF2-40B4-BE49-F238E27FC236}">
                  <a16:creationId xmlns:a16="http://schemas.microsoft.com/office/drawing/2014/main" id="{70D4D02F-62AD-4A17-8D93-60971F914823}"/>
                </a:ext>
              </a:extLst>
            </p:cNvPr>
            <p:cNvSpPr>
              <a:spLocks/>
            </p:cNvSpPr>
            <p:nvPr/>
          </p:nvSpPr>
          <p:spPr bwMode="auto">
            <a:xfrm>
              <a:off x="14439385" y="7021288"/>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23">
              <a:extLst>
                <a:ext uri="{FF2B5EF4-FFF2-40B4-BE49-F238E27FC236}">
                  <a16:creationId xmlns:a16="http://schemas.microsoft.com/office/drawing/2014/main" id="{8359FD8F-AC72-4063-AAE0-C3FF829369E8}"/>
                </a:ext>
              </a:extLst>
            </p:cNvPr>
            <p:cNvSpPr>
              <a:spLocks/>
            </p:cNvSpPr>
            <p:nvPr/>
          </p:nvSpPr>
          <p:spPr bwMode="auto">
            <a:xfrm>
              <a:off x="10057883" y="5216299"/>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24">
              <a:extLst>
                <a:ext uri="{FF2B5EF4-FFF2-40B4-BE49-F238E27FC236}">
                  <a16:creationId xmlns:a16="http://schemas.microsoft.com/office/drawing/2014/main" id="{128D781A-CBFA-4EE3-BC35-3FCA3BB7F1AE}"/>
                </a:ext>
              </a:extLst>
            </p:cNvPr>
            <p:cNvSpPr>
              <a:spLocks/>
            </p:cNvSpPr>
            <p:nvPr/>
          </p:nvSpPr>
          <p:spPr bwMode="auto">
            <a:xfrm>
              <a:off x="11040546" y="6421212"/>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25">
              <a:extLst>
                <a:ext uri="{FF2B5EF4-FFF2-40B4-BE49-F238E27FC236}">
                  <a16:creationId xmlns:a16="http://schemas.microsoft.com/office/drawing/2014/main" id="{2113D4B8-D386-48B7-8AB6-F43F187784F0}"/>
                </a:ext>
              </a:extLst>
            </p:cNvPr>
            <p:cNvSpPr>
              <a:spLocks/>
            </p:cNvSpPr>
            <p:nvPr/>
          </p:nvSpPr>
          <p:spPr bwMode="auto">
            <a:xfrm>
              <a:off x="12242285" y="6737125"/>
              <a:ext cx="1919288"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bg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26">
              <a:extLst>
                <a:ext uri="{FF2B5EF4-FFF2-40B4-BE49-F238E27FC236}">
                  <a16:creationId xmlns:a16="http://schemas.microsoft.com/office/drawing/2014/main" id="{8FE94B13-D671-4556-A9DE-1C0FD292B65D}"/>
                </a:ext>
              </a:extLst>
            </p:cNvPr>
            <p:cNvSpPr>
              <a:spLocks/>
            </p:cNvSpPr>
            <p:nvPr/>
          </p:nvSpPr>
          <p:spPr bwMode="auto">
            <a:xfrm>
              <a:off x="11878747"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27">
              <a:extLst>
                <a:ext uri="{FF2B5EF4-FFF2-40B4-BE49-F238E27FC236}">
                  <a16:creationId xmlns:a16="http://schemas.microsoft.com/office/drawing/2014/main" id="{B131D0F9-9CA7-476B-B7A6-DCF27F728C12}"/>
                </a:ext>
              </a:extLst>
            </p:cNvPr>
            <p:cNvSpPr>
              <a:spLocks/>
            </p:cNvSpPr>
            <p:nvPr/>
          </p:nvSpPr>
          <p:spPr bwMode="auto">
            <a:xfrm>
              <a:off x="12816960" y="6654576"/>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28">
              <a:extLst>
                <a:ext uri="{FF2B5EF4-FFF2-40B4-BE49-F238E27FC236}">
                  <a16:creationId xmlns:a16="http://schemas.microsoft.com/office/drawing/2014/main" id="{A697FF71-43DC-4053-8FCA-1812B8CC5C0C}"/>
                </a:ext>
              </a:extLst>
            </p:cNvPr>
            <p:cNvSpPr>
              <a:spLocks/>
            </p:cNvSpPr>
            <p:nvPr/>
          </p:nvSpPr>
          <p:spPr bwMode="auto">
            <a:xfrm>
              <a:off x="13996473" y="6778400"/>
              <a:ext cx="706438" cy="615950"/>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29">
              <a:extLst>
                <a:ext uri="{FF2B5EF4-FFF2-40B4-BE49-F238E27FC236}">
                  <a16:creationId xmlns:a16="http://schemas.microsoft.com/office/drawing/2014/main" id="{5842D864-F1FE-44EF-93EC-D698923B6FDD}"/>
                </a:ext>
              </a:extLst>
            </p:cNvPr>
            <p:cNvSpPr>
              <a:spLocks/>
            </p:cNvSpPr>
            <p:nvPr/>
          </p:nvSpPr>
          <p:spPr bwMode="auto">
            <a:xfrm>
              <a:off x="14420336" y="5738587"/>
              <a:ext cx="541338" cy="952500"/>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30">
              <a:extLst>
                <a:ext uri="{FF2B5EF4-FFF2-40B4-BE49-F238E27FC236}">
                  <a16:creationId xmlns:a16="http://schemas.microsoft.com/office/drawing/2014/main" id="{7A915F65-EA53-4942-B796-1A9171BCBEB0}"/>
                </a:ext>
              </a:extLst>
            </p:cNvPr>
            <p:cNvSpPr>
              <a:spLocks/>
            </p:cNvSpPr>
            <p:nvPr/>
          </p:nvSpPr>
          <p:spPr bwMode="auto">
            <a:xfrm>
              <a:off x="15528411" y="6116413"/>
              <a:ext cx="1096963" cy="579437"/>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31">
              <a:extLst>
                <a:ext uri="{FF2B5EF4-FFF2-40B4-BE49-F238E27FC236}">
                  <a16:creationId xmlns:a16="http://schemas.microsoft.com/office/drawing/2014/main" id="{00695810-DE5C-45C1-A524-BF1F866FCC1A}"/>
                </a:ext>
              </a:extLst>
            </p:cNvPr>
            <p:cNvSpPr>
              <a:spLocks/>
            </p:cNvSpPr>
            <p:nvPr/>
          </p:nvSpPr>
          <p:spPr bwMode="auto">
            <a:xfrm>
              <a:off x="14714023" y="6264050"/>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32">
              <a:extLst>
                <a:ext uri="{FF2B5EF4-FFF2-40B4-BE49-F238E27FC236}">
                  <a16:creationId xmlns:a16="http://schemas.microsoft.com/office/drawing/2014/main" id="{3C7DD68E-E760-47FE-A199-95A8E0D60C0F}"/>
                </a:ext>
              </a:extLst>
            </p:cNvPr>
            <p:cNvSpPr>
              <a:spLocks/>
            </p:cNvSpPr>
            <p:nvPr/>
          </p:nvSpPr>
          <p:spPr bwMode="auto">
            <a:xfrm>
              <a:off x="13740885" y="5584601"/>
              <a:ext cx="844550" cy="555625"/>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33">
              <a:extLst>
                <a:ext uri="{FF2B5EF4-FFF2-40B4-BE49-F238E27FC236}">
                  <a16:creationId xmlns:a16="http://schemas.microsoft.com/office/drawing/2014/main" id="{FD0D0608-A439-4B13-B170-159DAEDC9D85}"/>
                </a:ext>
              </a:extLst>
            </p:cNvPr>
            <p:cNvSpPr>
              <a:spLocks/>
            </p:cNvSpPr>
            <p:nvPr/>
          </p:nvSpPr>
          <p:spPr bwMode="auto">
            <a:xfrm>
              <a:off x="12794735" y="5098825"/>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34">
              <a:extLst>
                <a:ext uri="{FF2B5EF4-FFF2-40B4-BE49-F238E27FC236}">
                  <a16:creationId xmlns:a16="http://schemas.microsoft.com/office/drawing/2014/main" id="{6311D45E-9412-40D9-8D9D-25E3DD0C3D58}"/>
                </a:ext>
              </a:extLst>
            </p:cNvPr>
            <p:cNvSpPr>
              <a:spLocks/>
            </p:cNvSpPr>
            <p:nvPr/>
          </p:nvSpPr>
          <p:spPr bwMode="auto">
            <a:xfrm>
              <a:off x="14904523" y="5824312"/>
              <a:ext cx="420688" cy="723900"/>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35">
              <a:extLst>
                <a:ext uri="{FF2B5EF4-FFF2-40B4-BE49-F238E27FC236}">
                  <a16:creationId xmlns:a16="http://schemas.microsoft.com/office/drawing/2014/main" id="{B54E611F-2A09-4D9E-A70C-22DD56F20E84}"/>
                </a:ext>
              </a:extLst>
            </p:cNvPr>
            <p:cNvSpPr>
              <a:spLocks/>
            </p:cNvSpPr>
            <p:nvPr/>
          </p:nvSpPr>
          <p:spPr bwMode="auto">
            <a:xfrm>
              <a:off x="16542824" y="5962425"/>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36">
              <a:extLst>
                <a:ext uri="{FF2B5EF4-FFF2-40B4-BE49-F238E27FC236}">
                  <a16:creationId xmlns:a16="http://schemas.microsoft.com/office/drawing/2014/main" id="{3B2AEDFD-9F6F-4589-83EA-DF03FA2800D3}"/>
                </a:ext>
              </a:extLst>
            </p:cNvPr>
            <p:cNvSpPr>
              <a:spLocks/>
            </p:cNvSpPr>
            <p:nvPr/>
          </p:nvSpPr>
          <p:spPr bwMode="auto">
            <a:xfrm>
              <a:off x="15822099" y="5595712"/>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37">
              <a:extLst>
                <a:ext uri="{FF2B5EF4-FFF2-40B4-BE49-F238E27FC236}">
                  <a16:creationId xmlns:a16="http://schemas.microsoft.com/office/drawing/2014/main" id="{7C2C12BE-ED5C-44A3-A7DB-9AAF907DAF4A}"/>
                </a:ext>
              </a:extLst>
            </p:cNvPr>
            <p:cNvSpPr>
              <a:spLocks noEditPoints="1"/>
            </p:cNvSpPr>
            <p:nvPr/>
          </p:nvSpPr>
          <p:spPr bwMode="auto">
            <a:xfrm>
              <a:off x="16553937" y="5692550"/>
              <a:ext cx="153988" cy="360362"/>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38">
              <a:extLst>
                <a:ext uri="{FF2B5EF4-FFF2-40B4-BE49-F238E27FC236}">
                  <a16:creationId xmlns:a16="http://schemas.microsoft.com/office/drawing/2014/main" id="{AF2740F9-3759-4BE1-B429-E024B06EB7CD}"/>
                </a:ext>
              </a:extLst>
            </p:cNvPr>
            <p:cNvSpPr>
              <a:spLocks/>
            </p:cNvSpPr>
            <p:nvPr/>
          </p:nvSpPr>
          <p:spPr bwMode="auto">
            <a:xfrm>
              <a:off x="16925412"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39">
              <a:extLst>
                <a:ext uri="{FF2B5EF4-FFF2-40B4-BE49-F238E27FC236}">
                  <a16:creationId xmlns:a16="http://schemas.microsoft.com/office/drawing/2014/main" id="{43B888A4-CAF2-47AD-A822-FB2C97B8041B}"/>
                </a:ext>
              </a:extLst>
            </p:cNvPr>
            <p:cNvSpPr>
              <a:spLocks/>
            </p:cNvSpPr>
            <p:nvPr/>
          </p:nvSpPr>
          <p:spPr bwMode="auto">
            <a:xfrm>
              <a:off x="16692050" y="5302025"/>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40">
              <a:extLst>
                <a:ext uri="{FF2B5EF4-FFF2-40B4-BE49-F238E27FC236}">
                  <a16:creationId xmlns:a16="http://schemas.microsoft.com/office/drawing/2014/main" id="{2B760FA6-4B70-4F80-9022-5E46AA3C40EC}"/>
                </a:ext>
              </a:extLst>
            </p:cNvPr>
            <p:cNvSpPr>
              <a:spLocks/>
            </p:cNvSpPr>
            <p:nvPr/>
          </p:nvSpPr>
          <p:spPr bwMode="auto">
            <a:xfrm>
              <a:off x="16699988"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41">
              <a:extLst>
                <a:ext uri="{FF2B5EF4-FFF2-40B4-BE49-F238E27FC236}">
                  <a16:creationId xmlns:a16="http://schemas.microsoft.com/office/drawing/2014/main" id="{0A200F98-EDA5-410D-96EF-ED1E7C8D224E}"/>
                </a:ext>
              </a:extLst>
            </p:cNvPr>
            <p:cNvSpPr>
              <a:spLocks/>
            </p:cNvSpPr>
            <p:nvPr/>
          </p:nvSpPr>
          <p:spPr bwMode="auto">
            <a:xfrm>
              <a:off x="15668112" y="6071963"/>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42">
              <a:extLst>
                <a:ext uri="{FF2B5EF4-FFF2-40B4-BE49-F238E27FC236}">
                  <a16:creationId xmlns:a16="http://schemas.microsoft.com/office/drawing/2014/main" id="{71066FC8-1B81-4095-9267-B4D5F9166F75}"/>
                </a:ext>
              </a:extLst>
            </p:cNvPr>
            <p:cNvSpPr>
              <a:spLocks/>
            </p:cNvSpPr>
            <p:nvPr/>
          </p:nvSpPr>
          <p:spPr bwMode="auto">
            <a:xfrm>
              <a:off x="15272825" y="5722712"/>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43">
              <a:extLst>
                <a:ext uri="{FF2B5EF4-FFF2-40B4-BE49-F238E27FC236}">
                  <a16:creationId xmlns:a16="http://schemas.microsoft.com/office/drawing/2014/main" id="{554229A8-B406-4ED4-B057-0C4D22DC49BF}"/>
                </a:ext>
              </a:extLst>
            </p:cNvPr>
            <p:cNvSpPr>
              <a:spLocks/>
            </p:cNvSpPr>
            <p:nvPr/>
          </p:nvSpPr>
          <p:spPr bwMode="auto">
            <a:xfrm>
              <a:off x="16017363" y="5992588"/>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44">
              <a:extLst>
                <a:ext uri="{FF2B5EF4-FFF2-40B4-BE49-F238E27FC236}">
                  <a16:creationId xmlns:a16="http://schemas.microsoft.com/office/drawing/2014/main" id="{DFE8AC06-FEE0-4E7B-B6E8-647BDD30D1C7}"/>
                </a:ext>
              </a:extLst>
            </p:cNvPr>
            <p:cNvSpPr>
              <a:spLocks/>
            </p:cNvSpPr>
            <p:nvPr/>
          </p:nvSpPr>
          <p:spPr bwMode="auto">
            <a:xfrm>
              <a:off x="13444024"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45">
              <a:extLst>
                <a:ext uri="{FF2B5EF4-FFF2-40B4-BE49-F238E27FC236}">
                  <a16:creationId xmlns:a16="http://schemas.microsoft.com/office/drawing/2014/main" id="{35BA5C9D-5F81-4327-A629-429D66547D4E}"/>
                </a:ext>
              </a:extLst>
            </p:cNvPr>
            <p:cNvSpPr>
              <a:spLocks/>
            </p:cNvSpPr>
            <p:nvPr/>
          </p:nvSpPr>
          <p:spPr bwMode="auto">
            <a:xfrm>
              <a:off x="11469173"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46">
              <a:extLst>
                <a:ext uri="{FF2B5EF4-FFF2-40B4-BE49-F238E27FC236}">
                  <a16:creationId xmlns:a16="http://schemas.microsoft.com/office/drawing/2014/main" id="{35BC392D-5714-4F48-A655-AF21B9AA96A5}"/>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47">
              <a:extLst>
                <a:ext uri="{FF2B5EF4-FFF2-40B4-BE49-F238E27FC236}">
                  <a16:creationId xmlns:a16="http://schemas.microsoft.com/office/drawing/2014/main" id="{0F008D90-29DF-408E-93A1-EA385C54396B}"/>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48">
              <a:extLst>
                <a:ext uri="{FF2B5EF4-FFF2-40B4-BE49-F238E27FC236}">
                  <a16:creationId xmlns:a16="http://schemas.microsoft.com/office/drawing/2014/main" id="{C5880ACC-2815-4B21-9114-CF4EBD41D753}"/>
                </a:ext>
              </a:extLst>
            </p:cNvPr>
            <p:cNvSpPr>
              <a:spLocks/>
            </p:cNvSpPr>
            <p:nvPr/>
          </p:nvSpPr>
          <p:spPr bwMode="auto">
            <a:xfrm>
              <a:off x="11146910"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49">
              <a:extLst>
                <a:ext uri="{FF2B5EF4-FFF2-40B4-BE49-F238E27FC236}">
                  <a16:creationId xmlns:a16="http://schemas.microsoft.com/office/drawing/2014/main" id="{1851068F-286D-41A0-AAD3-F46B29057024}"/>
                </a:ext>
              </a:extLst>
            </p:cNvPr>
            <p:cNvSpPr>
              <a:spLocks/>
            </p:cNvSpPr>
            <p:nvPr/>
          </p:nvSpPr>
          <p:spPr bwMode="auto">
            <a:xfrm>
              <a:off x="10181710"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50">
              <a:extLst>
                <a:ext uri="{FF2B5EF4-FFF2-40B4-BE49-F238E27FC236}">
                  <a16:creationId xmlns:a16="http://schemas.microsoft.com/office/drawing/2014/main" id="{3869C7B3-CAB8-42DC-B613-0FCD7E738A92}"/>
                </a:ext>
              </a:extLst>
            </p:cNvPr>
            <p:cNvSpPr>
              <a:spLocks/>
            </p:cNvSpPr>
            <p:nvPr/>
          </p:nvSpPr>
          <p:spPr bwMode="auto">
            <a:xfrm>
              <a:off x="10484922" y="4157436"/>
              <a:ext cx="984251" cy="652462"/>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51">
              <a:extLst>
                <a:ext uri="{FF2B5EF4-FFF2-40B4-BE49-F238E27FC236}">
                  <a16:creationId xmlns:a16="http://schemas.microsoft.com/office/drawing/2014/main" id="{A9689737-1B0B-45B7-8EA3-AB9C52406FED}"/>
                </a:ext>
              </a:extLst>
            </p:cNvPr>
            <p:cNvSpPr>
              <a:spLocks/>
            </p:cNvSpPr>
            <p:nvPr/>
          </p:nvSpPr>
          <p:spPr bwMode="auto">
            <a:xfrm>
              <a:off x="15295050" y="6541861"/>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52">
              <a:extLst>
                <a:ext uri="{FF2B5EF4-FFF2-40B4-BE49-F238E27FC236}">
                  <a16:creationId xmlns:a16="http://schemas.microsoft.com/office/drawing/2014/main" id="{3B07D753-4A8F-4CFA-BA90-D020E199E938}"/>
                </a:ext>
              </a:extLst>
            </p:cNvPr>
            <p:cNvSpPr>
              <a:spLocks/>
            </p:cNvSpPr>
            <p:nvPr/>
          </p:nvSpPr>
          <p:spPr bwMode="auto">
            <a:xfrm>
              <a:off x="14642587" y="6665686"/>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53">
              <a:extLst>
                <a:ext uri="{FF2B5EF4-FFF2-40B4-BE49-F238E27FC236}">
                  <a16:creationId xmlns:a16="http://schemas.microsoft.com/office/drawing/2014/main" id="{2172297D-0288-46F6-A6E3-671059ACD362}"/>
                </a:ext>
              </a:extLst>
            </p:cNvPr>
            <p:cNvSpPr>
              <a:spLocks/>
            </p:cNvSpPr>
            <p:nvPr/>
          </p:nvSpPr>
          <p:spPr bwMode="auto">
            <a:xfrm>
              <a:off x="15907825" y="4963887"/>
              <a:ext cx="1050926" cy="833437"/>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54">
              <a:extLst>
                <a:ext uri="{FF2B5EF4-FFF2-40B4-BE49-F238E27FC236}">
                  <a16:creationId xmlns:a16="http://schemas.microsoft.com/office/drawing/2014/main" id="{F7531F8F-8703-471B-B076-110FF8B0F9D3}"/>
                </a:ext>
              </a:extLst>
            </p:cNvPr>
            <p:cNvSpPr>
              <a:spLocks/>
            </p:cNvSpPr>
            <p:nvPr/>
          </p:nvSpPr>
          <p:spPr bwMode="auto">
            <a:xfrm>
              <a:off x="16774600" y="4908325"/>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55">
              <a:extLst>
                <a:ext uri="{FF2B5EF4-FFF2-40B4-BE49-F238E27FC236}">
                  <a16:creationId xmlns:a16="http://schemas.microsoft.com/office/drawing/2014/main" id="{8F4706DC-C890-42AF-AA1D-13DDDE00483B}"/>
                </a:ext>
              </a:extLst>
            </p:cNvPr>
            <p:cNvSpPr>
              <a:spLocks/>
            </p:cNvSpPr>
            <p:nvPr/>
          </p:nvSpPr>
          <p:spPr bwMode="auto">
            <a:xfrm>
              <a:off x="16587276" y="4963887"/>
              <a:ext cx="244475" cy="428625"/>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56">
              <a:extLst>
                <a:ext uri="{FF2B5EF4-FFF2-40B4-BE49-F238E27FC236}">
                  <a16:creationId xmlns:a16="http://schemas.microsoft.com/office/drawing/2014/main" id="{1DB77E1C-7594-4999-9D7F-7F8C0772A62E}"/>
                </a:ext>
              </a:extLst>
            </p:cNvPr>
            <p:cNvSpPr>
              <a:spLocks/>
            </p:cNvSpPr>
            <p:nvPr/>
          </p:nvSpPr>
          <p:spPr bwMode="auto">
            <a:xfrm>
              <a:off x="14221896" y="4990876"/>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57">
              <a:extLst>
                <a:ext uri="{FF2B5EF4-FFF2-40B4-BE49-F238E27FC236}">
                  <a16:creationId xmlns:a16="http://schemas.microsoft.com/office/drawing/2014/main" id="{72B09EA9-4CDE-4206-84F3-F12F30706E1D}"/>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cxnSp>
        <p:nvCxnSpPr>
          <p:cNvPr id="58" name="Straight Connector 57">
            <a:extLst>
              <a:ext uri="{FF2B5EF4-FFF2-40B4-BE49-F238E27FC236}">
                <a16:creationId xmlns:a16="http://schemas.microsoft.com/office/drawing/2014/main" id="{C94548D8-4464-452F-8E96-BC643CE9699F}"/>
              </a:ext>
            </a:extLst>
          </p:cNvPr>
          <p:cNvCxnSpPr/>
          <p:nvPr userDrawn="1"/>
        </p:nvCxnSpPr>
        <p:spPr>
          <a:xfrm>
            <a:off x="4094680" y="2010524"/>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11A91F-839C-484A-983C-2F284AD8725F}"/>
              </a:ext>
            </a:extLst>
          </p:cNvPr>
          <p:cNvCxnSpPr/>
          <p:nvPr userDrawn="1"/>
        </p:nvCxnSpPr>
        <p:spPr>
          <a:xfrm>
            <a:off x="4811074" y="3533883"/>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09B881-F01F-4B09-8749-FE8EFBA4382A}"/>
              </a:ext>
            </a:extLst>
          </p:cNvPr>
          <p:cNvCxnSpPr/>
          <p:nvPr userDrawn="1"/>
        </p:nvCxnSpPr>
        <p:spPr>
          <a:xfrm>
            <a:off x="4223735" y="5095122"/>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1785ABF-3B7F-4BF8-8FB2-5BB50B8E34FB}"/>
              </a:ext>
            </a:extLst>
          </p:cNvPr>
          <p:cNvSpPr/>
          <p:nvPr userDrawn="1"/>
        </p:nvSpPr>
        <p:spPr>
          <a:xfrm>
            <a:off x="6716074" y="1588075"/>
            <a:ext cx="914400" cy="914400"/>
          </a:xfrm>
          <a:prstGeom prst="ellipse">
            <a:avLst/>
          </a:prstGeom>
          <a:solidFill>
            <a:srgbClr val="4280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2" name="Freeform 166">
            <a:extLst>
              <a:ext uri="{FF2B5EF4-FFF2-40B4-BE49-F238E27FC236}">
                <a16:creationId xmlns:a16="http://schemas.microsoft.com/office/drawing/2014/main" id="{830139B9-1EB9-490A-83F4-9D0F8CAE90AA}"/>
              </a:ext>
            </a:extLst>
          </p:cNvPr>
          <p:cNvSpPr>
            <a:spLocks noEditPoints="1"/>
          </p:cNvSpPr>
          <p:nvPr userDrawn="1"/>
        </p:nvSpPr>
        <p:spPr bwMode="auto">
          <a:xfrm>
            <a:off x="6883179" y="1780966"/>
            <a:ext cx="580190" cy="528618"/>
          </a:xfrm>
          <a:custGeom>
            <a:avLst/>
            <a:gdLst>
              <a:gd name="T0" fmla="*/ 72 w 176"/>
              <a:gd name="T1" fmla="*/ 97 h 161"/>
              <a:gd name="T2" fmla="*/ 80 w 176"/>
              <a:gd name="T3" fmla="*/ 97 h 161"/>
              <a:gd name="T4" fmla="*/ 100 w 176"/>
              <a:gd name="T5" fmla="*/ 93 h 161"/>
              <a:gd name="T6" fmla="*/ 100 w 176"/>
              <a:gd name="T7" fmla="*/ 101 h 161"/>
              <a:gd name="T8" fmla="*/ 100 w 176"/>
              <a:gd name="T9" fmla="*/ 93 h 161"/>
              <a:gd name="T10" fmla="*/ 48 w 176"/>
              <a:gd name="T11" fmla="*/ 113 h 161"/>
              <a:gd name="T12" fmla="*/ 44 w 176"/>
              <a:gd name="T13" fmla="*/ 101 h 161"/>
              <a:gd name="T14" fmla="*/ 40 w 176"/>
              <a:gd name="T15" fmla="*/ 113 h 161"/>
              <a:gd name="T16" fmla="*/ 28 w 176"/>
              <a:gd name="T17" fmla="*/ 117 h 161"/>
              <a:gd name="T18" fmla="*/ 40 w 176"/>
              <a:gd name="T19" fmla="*/ 121 h 161"/>
              <a:gd name="T20" fmla="*/ 44 w 176"/>
              <a:gd name="T21" fmla="*/ 133 h 161"/>
              <a:gd name="T22" fmla="*/ 48 w 176"/>
              <a:gd name="T23" fmla="*/ 121 h 161"/>
              <a:gd name="T24" fmla="*/ 60 w 176"/>
              <a:gd name="T25" fmla="*/ 117 h 161"/>
              <a:gd name="T26" fmla="*/ 132 w 176"/>
              <a:gd name="T27" fmla="*/ 73 h 161"/>
              <a:gd name="T28" fmla="*/ 97 w 176"/>
              <a:gd name="T29" fmla="*/ 56 h 161"/>
              <a:gd name="T30" fmla="*/ 82 w 176"/>
              <a:gd name="T31" fmla="*/ 1 h 161"/>
              <a:gd name="T32" fmla="*/ 78 w 176"/>
              <a:gd name="T33" fmla="*/ 9 h 161"/>
              <a:gd name="T34" fmla="*/ 92 w 176"/>
              <a:gd name="T35" fmla="*/ 51 h 161"/>
              <a:gd name="T36" fmla="*/ 44 w 176"/>
              <a:gd name="T37" fmla="*/ 73 h 161"/>
              <a:gd name="T38" fmla="*/ 44 w 176"/>
              <a:gd name="T39" fmla="*/ 161 h 161"/>
              <a:gd name="T40" fmla="*/ 98 w 176"/>
              <a:gd name="T41" fmla="*/ 145 h 161"/>
              <a:gd name="T42" fmla="*/ 176 w 176"/>
              <a:gd name="T43" fmla="*/ 117 h 161"/>
              <a:gd name="T44" fmla="*/ 132 w 176"/>
              <a:gd name="T45" fmla="*/ 153 h 161"/>
              <a:gd name="T46" fmla="*/ 74 w 176"/>
              <a:gd name="T47" fmla="*/ 137 h 161"/>
              <a:gd name="T48" fmla="*/ 8 w 176"/>
              <a:gd name="T49" fmla="*/ 117 h 161"/>
              <a:gd name="T50" fmla="*/ 132 w 176"/>
              <a:gd name="T51" fmla="*/ 81 h 161"/>
              <a:gd name="T52" fmla="*/ 132 w 176"/>
              <a:gd name="T53" fmla="*/ 153 h 161"/>
              <a:gd name="T54" fmla="*/ 116 w 176"/>
              <a:gd name="T55" fmla="*/ 125 h 161"/>
              <a:gd name="T56" fmla="*/ 132 w 176"/>
              <a:gd name="T57" fmla="*/ 125 h 161"/>
              <a:gd name="T58" fmla="*/ 140 w 176"/>
              <a:gd name="T59" fmla="*/ 101 h 161"/>
              <a:gd name="T60" fmla="*/ 140 w 176"/>
              <a:gd name="T61" fmla="*/ 117 h 161"/>
              <a:gd name="T62" fmla="*/ 140 w 176"/>
              <a:gd name="T63" fmla="*/ 10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1">
                <a:moveTo>
                  <a:pt x="76" y="93"/>
                </a:moveTo>
                <a:cubicBezTo>
                  <a:pt x="74" y="93"/>
                  <a:pt x="72" y="95"/>
                  <a:pt x="72" y="97"/>
                </a:cubicBezTo>
                <a:cubicBezTo>
                  <a:pt x="72" y="99"/>
                  <a:pt x="74" y="101"/>
                  <a:pt x="76" y="101"/>
                </a:cubicBezTo>
                <a:cubicBezTo>
                  <a:pt x="78" y="101"/>
                  <a:pt x="80" y="99"/>
                  <a:pt x="80" y="97"/>
                </a:cubicBezTo>
                <a:cubicBezTo>
                  <a:pt x="80" y="95"/>
                  <a:pt x="78" y="93"/>
                  <a:pt x="76" y="93"/>
                </a:cubicBezTo>
                <a:moveTo>
                  <a:pt x="100" y="93"/>
                </a:moveTo>
                <a:cubicBezTo>
                  <a:pt x="98" y="93"/>
                  <a:pt x="96" y="95"/>
                  <a:pt x="96" y="97"/>
                </a:cubicBezTo>
                <a:cubicBezTo>
                  <a:pt x="96" y="99"/>
                  <a:pt x="98" y="101"/>
                  <a:pt x="100" y="101"/>
                </a:cubicBezTo>
                <a:cubicBezTo>
                  <a:pt x="102" y="101"/>
                  <a:pt x="104" y="99"/>
                  <a:pt x="104" y="97"/>
                </a:cubicBezTo>
                <a:cubicBezTo>
                  <a:pt x="104" y="95"/>
                  <a:pt x="102" y="93"/>
                  <a:pt x="100" y="93"/>
                </a:cubicBezTo>
                <a:moveTo>
                  <a:pt x="56" y="113"/>
                </a:moveTo>
                <a:cubicBezTo>
                  <a:pt x="48" y="113"/>
                  <a:pt x="48" y="113"/>
                  <a:pt x="48" y="113"/>
                </a:cubicBezTo>
                <a:cubicBezTo>
                  <a:pt x="48" y="105"/>
                  <a:pt x="48" y="105"/>
                  <a:pt x="48" y="105"/>
                </a:cubicBezTo>
                <a:cubicBezTo>
                  <a:pt x="48" y="103"/>
                  <a:pt x="46" y="101"/>
                  <a:pt x="44" y="101"/>
                </a:cubicBezTo>
                <a:cubicBezTo>
                  <a:pt x="42" y="101"/>
                  <a:pt x="40" y="103"/>
                  <a:pt x="40" y="105"/>
                </a:cubicBezTo>
                <a:cubicBezTo>
                  <a:pt x="40" y="113"/>
                  <a:pt x="40" y="113"/>
                  <a:pt x="40" y="113"/>
                </a:cubicBezTo>
                <a:cubicBezTo>
                  <a:pt x="32" y="113"/>
                  <a:pt x="32" y="113"/>
                  <a:pt x="32" y="113"/>
                </a:cubicBezTo>
                <a:cubicBezTo>
                  <a:pt x="30" y="113"/>
                  <a:pt x="28" y="115"/>
                  <a:pt x="28" y="117"/>
                </a:cubicBezTo>
                <a:cubicBezTo>
                  <a:pt x="28" y="119"/>
                  <a:pt x="30" y="121"/>
                  <a:pt x="32" y="121"/>
                </a:cubicBezTo>
                <a:cubicBezTo>
                  <a:pt x="40" y="121"/>
                  <a:pt x="40" y="121"/>
                  <a:pt x="40" y="121"/>
                </a:cubicBezTo>
                <a:cubicBezTo>
                  <a:pt x="40" y="129"/>
                  <a:pt x="40" y="129"/>
                  <a:pt x="40" y="129"/>
                </a:cubicBezTo>
                <a:cubicBezTo>
                  <a:pt x="40" y="131"/>
                  <a:pt x="42" y="133"/>
                  <a:pt x="44" y="133"/>
                </a:cubicBezTo>
                <a:cubicBezTo>
                  <a:pt x="46" y="133"/>
                  <a:pt x="48" y="131"/>
                  <a:pt x="48" y="129"/>
                </a:cubicBezTo>
                <a:cubicBezTo>
                  <a:pt x="48" y="121"/>
                  <a:pt x="48" y="121"/>
                  <a:pt x="48" y="121"/>
                </a:cubicBezTo>
                <a:cubicBezTo>
                  <a:pt x="56" y="121"/>
                  <a:pt x="56" y="121"/>
                  <a:pt x="56" y="121"/>
                </a:cubicBezTo>
                <a:cubicBezTo>
                  <a:pt x="58" y="121"/>
                  <a:pt x="60" y="119"/>
                  <a:pt x="60" y="117"/>
                </a:cubicBezTo>
                <a:cubicBezTo>
                  <a:pt x="60" y="115"/>
                  <a:pt x="58" y="113"/>
                  <a:pt x="56" y="113"/>
                </a:cubicBezTo>
                <a:moveTo>
                  <a:pt x="132" y="73"/>
                </a:moveTo>
                <a:cubicBezTo>
                  <a:pt x="92" y="73"/>
                  <a:pt x="92" y="73"/>
                  <a:pt x="92" y="73"/>
                </a:cubicBezTo>
                <a:cubicBezTo>
                  <a:pt x="88" y="66"/>
                  <a:pt x="91" y="62"/>
                  <a:pt x="97" y="56"/>
                </a:cubicBezTo>
                <a:cubicBezTo>
                  <a:pt x="102" y="52"/>
                  <a:pt x="108" y="46"/>
                  <a:pt x="108" y="37"/>
                </a:cubicBezTo>
                <a:cubicBezTo>
                  <a:pt x="108" y="15"/>
                  <a:pt x="83" y="2"/>
                  <a:pt x="82" y="1"/>
                </a:cubicBezTo>
                <a:cubicBezTo>
                  <a:pt x="80" y="0"/>
                  <a:pt x="77" y="1"/>
                  <a:pt x="76" y="3"/>
                </a:cubicBezTo>
                <a:cubicBezTo>
                  <a:pt x="75" y="5"/>
                  <a:pt x="76" y="8"/>
                  <a:pt x="78" y="9"/>
                </a:cubicBezTo>
                <a:cubicBezTo>
                  <a:pt x="78" y="9"/>
                  <a:pt x="100" y="20"/>
                  <a:pt x="100" y="37"/>
                </a:cubicBezTo>
                <a:cubicBezTo>
                  <a:pt x="100" y="43"/>
                  <a:pt x="96" y="46"/>
                  <a:pt x="92" y="51"/>
                </a:cubicBezTo>
                <a:cubicBezTo>
                  <a:pt x="86" y="56"/>
                  <a:pt x="80" y="63"/>
                  <a:pt x="84" y="73"/>
                </a:cubicBezTo>
                <a:cubicBezTo>
                  <a:pt x="44" y="73"/>
                  <a:pt x="44" y="73"/>
                  <a:pt x="44" y="73"/>
                </a:cubicBezTo>
                <a:cubicBezTo>
                  <a:pt x="20" y="73"/>
                  <a:pt x="0" y="93"/>
                  <a:pt x="0" y="117"/>
                </a:cubicBezTo>
                <a:cubicBezTo>
                  <a:pt x="0" y="141"/>
                  <a:pt x="20" y="161"/>
                  <a:pt x="44" y="161"/>
                </a:cubicBezTo>
                <a:cubicBezTo>
                  <a:pt x="58" y="161"/>
                  <a:pt x="70" y="155"/>
                  <a:pt x="78" y="145"/>
                </a:cubicBezTo>
                <a:cubicBezTo>
                  <a:pt x="98" y="145"/>
                  <a:pt x="98" y="145"/>
                  <a:pt x="98" y="145"/>
                </a:cubicBezTo>
                <a:cubicBezTo>
                  <a:pt x="106" y="155"/>
                  <a:pt x="118" y="161"/>
                  <a:pt x="132" y="161"/>
                </a:cubicBezTo>
                <a:cubicBezTo>
                  <a:pt x="156" y="161"/>
                  <a:pt x="176" y="141"/>
                  <a:pt x="176" y="117"/>
                </a:cubicBezTo>
                <a:cubicBezTo>
                  <a:pt x="176" y="93"/>
                  <a:pt x="156" y="73"/>
                  <a:pt x="132" y="73"/>
                </a:cubicBezTo>
                <a:moveTo>
                  <a:pt x="132" y="153"/>
                </a:moveTo>
                <a:cubicBezTo>
                  <a:pt x="120" y="153"/>
                  <a:pt x="109" y="147"/>
                  <a:pt x="102" y="137"/>
                </a:cubicBezTo>
                <a:cubicBezTo>
                  <a:pt x="74" y="137"/>
                  <a:pt x="74" y="137"/>
                  <a:pt x="74" y="137"/>
                </a:cubicBezTo>
                <a:cubicBezTo>
                  <a:pt x="67" y="147"/>
                  <a:pt x="56" y="153"/>
                  <a:pt x="44" y="153"/>
                </a:cubicBezTo>
                <a:cubicBezTo>
                  <a:pt x="24" y="153"/>
                  <a:pt x="8" y="137"/>
                  <a:pt x="8" y="117"/>
                </a:cubicBezTo>
                <a:cubicBezTo>
                  <a:pt x="8" y="97"/>
                  <a:pt x="24" y="81"/>
                  <a:pt x="44" y="81"/>
                </a:cubicBezTo>
                <a:cubicBezTo>
                  <a:pt x="132" y="81"/>
                  <a:pt x="132" y="81"/>
                  <a:pt x="132" y="81"/>
                </a:cubicBezTo>
                <a:cubicBezTo>
                  <a:pt x="152" y="81"/>
                  <a:pt x="168" y="97"/>
                  <a:pt x="168" y="117"/>
                </a:cubicBezTo>
                <a:cubicBezTo>
                  <a:pt x="168" y="137"/>
                  <a:pt x="152" y="153"/>
                  <a:pt x="132" y="153"/>
                </a:cubicBezTo>
                <a:moveTo>
                  <a:pt x="124" y="117"/>
                </a:moveTo>
                <a:cubicBezTo>
                  <a:pt x="120" y="117"/>
                  <a:pt x="116" y="121"/>
                  <a:pt x="116" y="125"/>
                </a:cubicBezTo>
                <a:cubicBezTo>
                  <a:pt x="116" y="129"/>
                  <a:pt x="120" y="133"/>
                  <a:pt x="124" y="133"/>
                </a:cubicBezTo>
                <a:cubicBezTo>
                  <a:pt x="128" y="133"/>
                  <a:pt x="132" y="129"/>
                  <a:pt x="132" y="125"/>
                </a:cubicBezTo>
                <a:cubicBezTo>
                  <a:pt x="132" y="121"/>
                  <a:pt x="128" y="117"/>
                  <a:pt x="124" y="117"/>
                </a:cubicBezTo>
                <a:moveTo>
                  <a:pt x="140" y="101"/>
                </a:moveTo>
                <a:cubicBezTo>
                  <a:pt x="136" y="101"/>
                  <a:pt x="132" y="105"/>
                  <a:pt x="132" y="109"/>
                </a:cubicBezTo>
                <a:cubicBezTo>
                  <a:pt x="132" y="113"/>
                  <a:pt x="136" y="117"/>
                  <a:pt x="140" y="117"/>
                </a:cubicBezTo>
                <a:cubicBezTo>
                  <a:pt x="144" y="117"/>
                  <a:pt x="148" y="113"/>
                  <a:pt x="148" y="109"/>
                </a:cubicBezTo>
                <a:cubicBezTo>
                  <a:pt x="148" y="105"/>
                  <a:pt x="144" y="101"/>
                  <a:pt x="140" y="10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3" name="Oval 62">
            <a:extLst>
              <a:ext uri="{FF2B5EF4-FFF2-40B4-BE49-F238E27FC236}">
                <a16:creationId xmlns:a16="http://schemas.microsoft.com/office/drawing/2014/main" id="{4E1C6C26-2D36-4FED-9D6D-F0E369E5F142}"/>
              </a:ext>
            </a:extLst>
          </p:cNvPr>
          <p:cNvSpPr/>
          <p:nvPr userDrawn="1"/>
        </p:nvSpPr>
        <p:spPr>
          <a:xfrm>
            <a:off x="7463369" y="3141211"/>
            <a:ext cx="914400" cy="914400"/>
          </a:xfrm>
          <a:prstGeom prst="ellipse">
            <a:avLst/>
          </a:prstGeom>
          <a:solidFill>
            <a:srgbClr val="8383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4" name="Freeform 169">
            <a:extLst>
              <a:ext uri="{FF2B5EF4-FFF2-40B4-BE49-F238E27FC236}">
                <a16:creationId xmlns:a16="http://schemas.microsoft.com/office/drawing/2014/main" id="{0526FA01-A0AF-4FF5-A4BE-C69A24880B40}"/>
              </a:ext>
            </a:extLst>
          </p:cNvPr>
          <p:cNvSpPr>
            <a:spLocks noEditPoints="1"/>
          </p:cNvSpPr>
          <p:nvPr userDrawn="1"/>
        </p:nvSpPr>
        <p:spPr bwMode="auto">
          <a:xfrm>
            <a:off x="7662123" y="3364662"/>
            <a:ext cx="516891" cy="516891"/>
          </a:xfrm>
          <a:custGeom>
            <a:avLst/>
            <a:gdLst>
              <a:gd name="T0" fmla="*/ 116 w 176"/>
              <a:gd name="T1" fmla="*/ 152 h 176"/>
              <a:gd name="T2" fmla="*/ 116 w 176"/>
              <a:gd name="T3" fmla="*/ 144 h 176"/>
              <a:gd name="T4" fmla="*/ 56 w 176"/>
              <a:gd name="T5" fmla="*/ 148 h 176"/>
              <a:gd name="T6" fmla="*/ 60 w 176"/>
              <a:gd name="T7" fmla="*/ 136 h 176"/>
              <a:gd name="T8" fmla="*/ 104 w 176"/>
              <a:gd name="T9" fmla="*/ 132 h 176"/>
              <a:gd name="T10" fmla="*/ 60 w 176"/>
              <a:gd name="T11" fmla="*/ 128 h 176"/>
              <a:gd name="T12" fmla="*/ 60 w 176"/>
              <a:gd name="T13" fmla="*/ 136 h 176"/>
              <a:gd name="T14" fmla="*/ 112 w 176"/>
              <a:gd name="T15" fmla="*/ 80 h 176"/>
              <a:gd name="T16" fmla="*/ 128 w 176"/>
              <a:gd name="T17" fmla="*/ 80 h 176"/>
              <a:gd name="T18" fmla="*/ 144 w 176"/>
              <a:gd name="T19" fmla="*/ 72 h 176"/>
              <a:gd name="T20" fmla="*/ 144 w 176"/>
              <a:gd name="T21" fmla="*/ 88 h 176"/>
              <a:gd name="T22" fmla="*/ 144 w 176"/>
              <a:gd name="T23" fmla="*/ 72 h 176"/>
              <a:gd name="T24" fmla="*/ 144 w 176"/>
              <a:gd name="T25" fmla="*/ 48 h 176"/>
              <a:gd name="T26" fmla="*/ 136 w 176"/>
              <a:gd name="T27" fmla="*/ 0 h 176"/>
              <a:gd name="T28" fmla="*/ 32 w 176"/>
              <a:gd name="T29" fmla="*/ 8 h 176"/>
              <a:gd name="T30" fmla="*/ 24 w 176"/>
              <a:gd name="T31" fmla="*/ 48 h 176"/>
              <a:gd name="T32" fmla="*/ 0 w 176"/>
              <a:gd name="T33" fmla="*/ 136 h 176"/>
              <a:gd name="T34" fmla="*/ 32 w 176"/>
              <a:gd name="T35" fmla="*/ 160 h 176"/>
              <a:gd name="T36" fmla="*/ 40 w 176"/>
              <a:gd name="T37" fmla="*/ 176 h 176"/>
              <a:gd name="T38" fmla="*/ 144 w 176"/>
              <a:gd name="T39" fmla="*/ 168 h 176"/>
              <a:gd name="T40" fmla="*/ 152 w 176"/>
              <a:gd name="T41" fmla="*/ 160 h 176"/>
              <a:gd name="T42" fmla="*/ 176 w 176"/>
              <a:gd name="T43" fmla="*/ 72 h 176"/>
              <a:gd name="T44" fmla="*/ 40 w 176"/>
              <a:gd name="T45" fmla="*/ 8 h 176"/>
              <a:gd name="T46" fmla="*/ 136 w 176"/>
              <a:gd name="T47" fmla="*/ 48 h 176"/>
              <a:gd name="T48" fmla="*/ 40 w 176"/>
              <a:gd name="T49" fmla="*/ 8 h 176"/>
              <a:gd name="T50" fmla="*/ 40 w 176"/>
              <a:gd name="T51" fmla="*/ 168 h 176"/>
              <a:gd name="T52" fmla="*/ 136 w 176"/>
              <a:gd name="T53" fmla="*/ 120 h 176"/>
              <a:gd name="T54" fmla="*/ 168 w 176"/>
              <a:gd name="T55" fmla="*/ 136 h 176"/>
              <a:gd name="T56" fmla="*/ 144 w 176"/>
              <a:gd name="T57" fmla="*/ 152 h 176"/>
              <a:gd name="T58" fmla="*/ 136 w 176"/>
              <a:gd name="T59" fmla="*/ 112 h 176"/>
              <a:gd name="T60" fmla="*/ 32 w 176"/>
              <a:gd name="T61" fmla="*/ 120 h 176"/>
              <a:gd name="T62" fmla="*/ 24 w 176"/>
              <a:gd name="T63" fmla="*/ 152 h 176"/>
              <a:gd name="T64" fmla="*/ 8 w 176"/>
              <a:gd name="T65" fmla="*/ 72 h 176"/>
              <a:gd name="T66" fmla="*/ 152 w 176"/>
              <a:gd name="T67" fmla="*/ 56 h 176"/>
              <a:gd name="T68" fmla="*/ 168 w 176"/>
              <a:gd name="T69"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0" y="152"/>
                </a:moveTo>
                <a:cubicBezTo>
                  <a:pt x="116" y="152"/>
                  <a:pt x="116" y="152"/>
                  <a:pt x="116" y="152"/>
                </a:cubicBezTo>
                <a:cubicBezTo>
                  <a:pt x="118" y="152"/>
                  <a:pt x="120" y="150"/>
                  <a:pt x="120" y="148"/>
                </a:cubicBezTo>
                <a:cubicBezTo>
                  <a:pt x="120" y="146"/>
                  <a:pt x="118" y="144"/>
                  <a:pt x="116" y="144"/>
                </a:cubicBezTo>
                <a:cubicBezTo>
                  <a:pt x="60" y="144"/>
                  <a:pt x="60" y="144"/>
                  <a:pt x="60" y="144"/>
                </a:cubicBezTo>
                <a:cubicBezTo>
                  <a:pt x="58" y="144"/>
                  <a:pt x="56" y="146"/>
                  <a:pt x="56" y="148"/>
                </a:cubicBezTo>
                <a:cubicBezTo>
                  <a:pt x="56" y="150"/>
                  <a:pt x="58" y="152"/>
                  <a:pt x="60" y="152"/>
                </a:cubicBezTo>
                <a:moveTo>
                  <a:pt x="60" y="136"/>
                </a:moveTo>
                <a:cubicBezTo>
                  <a:pt x="100" y="136"/>
                  <a:pt x="100" y="136"/>
                  <a:pt x="100" y="136"/>
                </a:cubicBezTo>
                <a:cubicBezTo>
                  <a:pt x="102" y="136"/>
                  <a:pt x="104" y="134"/>
                  <a:pt x="104" y="132"/>
                </a:cubicBezTo>
                <a:cubicBezTo>
                  <a:pt x="104" y="130"/>
                  <a:pt x="102" y="128"/>
                  <a:pt x="100" y="128"/>
                </a:cubicBezTo>
                <a:cubicBezTo>
                  <a:pt x="60" y="128"/>
                  <a:pt x="60" y="128"/>
                  <a:pt x="60" y="128"/>
                </a:cubicBezTo>
                <a:cubicBezTo>
                  <a:pt x="58" y="128"/>
                  <a:pt x="56" y="130"/>
                  <a:pt x="56" y="132"/>
                </a:cubicBezTo>
                <a:cubicBezTo>
                  <a:pt x="56" y="134"/>
                  <a:pt x="58" y="136"/>
                  <a:pt x="60" y="136"/>
                </a:cubicBezTo>
                <a:moveTo>
                  <a:pt x="120" y="72"/>
                </a:moveTo>
                <a:cubicBezTo>
                  <a:pt x="116" y="72"/>
                  <a:pt x="112" y="76"/>
                  <a:pt x="112" y="80"/>
                </a:cubicBezTo>
                <a:cubicBezTo>
                  <a:pt x="112" y="84"/>
                  <a:pt x="116" y="88"/>
                  <a:pt x="120" y="88"/>
                </a:cubicBezTo>
                <a:cubicBezTo>
                  <a:pt x="124" y="88"/>
                  <a:pt x="128" y="84"/>
                  <a:pt x="128" y="80"/>
                </a:cubicBezTo>
                <a:cubicBezTo>
                  <a:pt x="128" y="76"/>
                  <a:pt x="124" y="72"/>
                  <a:pt x="120" y="72"/>
                </a:cubicBezTo>
                <a:moveTo>
                  <a:pt x="144" y="72"/>
                </a:moveTo>
                <a:cubicBezTo>
                  <a:pt x="140" y="72"/>
                  <a:pt x="136" y="76"/>
                  <a:pt x="136" y="80"/>
                </a:cubicBezTo>
                <a:cubicBezTo>
                  <a:pt x="136" y="84"/>
                  <a:pt x="140" y="88"/>
                  <a:pt x="144" y="88"/>
                </a:cubicBezTo>
                <a:cubicBezTo>
                  <a:pt x="148" y="88"/>
                  <a:pt x="152" y="84"/>
                  <a:pt x="152" y="80"/>
                </a:cubicBezTo>
                <a:cubicBezTo>
                  <a:pt x="152" y="76"/>
                  <a:pt x="148" y="72"/>
                  <a:pt x="144" y="72"/>
                </a:cubicBezTo>
                <a:moveTo>
                  <a:pt x="152" y="48"/>
                </a:moveTo>
                <a:cubicBezTo>
                  <a:pt x="144" y="48"/>
                  <a:pt x="144" y="48"/>
                  <a:pt x="144" y="48"/>
                </a:cubicBezTo>
                <a:cubicBezTo>
                  <a:pt x="144" y="8"/>
                  <a:pt x="144" y="8"/>
                  <a:pt x="144" y="8"/>
                </a:cubicBezTo>
                <a:cubicBezTo>
                  <a:pt x="144" y="4"/>
                  <a:pt x="140" y="0"/>
                  <a:pt x="136" y="0"/>
                </a:cubicBezTo>
                <a:cubicBezTo>
                  <a:pt x="40" y="0"/>
                  <a:pt x="40" y="0"/>
                  <a:pt x="40" y="0"/>
                </a:cubicBezTo>
                <a:cubicBezTo>
                  <a:pt x="36" y="0"/>
                  <a:pt x="32" y="4"/>
                  <a:pt x="32" y="8"/>
                </a:cubicBezTo>
                <a:cubicBezTo>
                  <a:pt x="32" y="48"/>
                  <a:pt x="32" y="48"/>
                  <a:pt x="32" y="48"/>
                </a:cubicBezTo>
                <a:cubicBezTo>
                  <a:pt x="24" y="48"/>
                  <a:pt x="24" y="48"/>
                  <a:pt x="24" y="48"/>
                </a:cubicBezTo>
                <a:cubicBezTo>
                  <a:pt x="11" y="48"/>
                  <a:pt x="0" y="59"/>
                  <a:pt x="0" y="72"/>
                </a:cubicBezTo>
                <a:cubicBezTo>
                  <a:pt x="0" y="136"/>
                  <a:pt x="0" y="136"/>
                  <a:pt x="0" y="136"/>
                </a:cubicBezTo>
                <a:cubicBezTo>
                  <a:pt x="0" y="149"/>
                  <a:pt x="11" y="160"/>
                  <a:pt x="24" y="160"/>
                </a:cubicBezTo>
                <a:cubicBezTo>
                  <a:pt x="32" y="160"/>
                  <a:pt x="32" y="160"/>
                  <a:pt x="32" y="160"/>
                </a:cubicBezTo>
                <a:cubicBezTo>
                  <a:pt x="32" y="168"/>
                  <a:pt x="32" y="168"/>
                  <a:pt x="32" y="168"/>
                </a:cubicBezTo>
                <a:cubicBezTo>
                  <a:pt x="32" y="172"/>
                  <a:pt x="36" y="176"/>
                  <a:pt x="40" y="176"/>
                </a:cubicBezTo>
                <a:cubicBezTo>
                  <a:pt x="136" y="176"/>
                  <a:pt x="136" y="176"/>
                  <a:pt x="136" y="176"/>
                </a:cubicBezTo>
                <a:cubicBezTo>
                  <a:pt x="140" y="176"/>
                  <a:pt x="144" y="172"/>
                  <a:pt x="144" y="168"/>
                </a:cubicBezTo>
                <a:cubicBezTo>
                  <a:pt x="144" y="160"/>
                  <a:pt x="144" y="160"/>
                  <a:pt x="144" y="160"/>
                </a:cubicBezTo>
                <a:cubicBezTo>
                  <a:pt x="152" y="160"/>
                  <a:pt x="152" y="160"/>
                  <a:pt x="152" y="160"/>
                </a:cubicBezTo>
                <a:cubicBezTo>
                  <a:pt x="165" y="160"/>
                  <a:pt x="176" y="149"/>
                  <a:pt x="176" y="136"/>
                </a:cubicBezTo>
                <a:cubicBezTo>
                  <a:pt x="176" y="72"/>
                  <a:pt x="176" y="72"/>
                  <a:pt x="176" y="72"/>
                </a:cubicBezTo>
                <a:cubicBezTo>
                  <a:pt x="176" y="59"/>
                  <a:pt x="165" y="48"/>
                  <a:pt x="152" y="48"/>
                </a:cubicBezTo>
                <a:moveTo>
                  <a:pt x="40" y="8"/>
                </a:moveTo>
                <a:cubicBezTo>
                  <a:pt x="136" y="8"/>
                  <a:pt x="136" y="8"/>
                  <a:pt x="136" y="8"/>
                </a:cubicBezTo>
                <a:cubicBezTo>
                  <a:pt x="136" y="48"/>
                  <a:pt x="136" y="48"/>
                  <a:pt x="136" y="48"/>
                </a:cubicBezTo>
                <a:cubicBezTo>
                  <a:pt x="40" y="48"/>
                  <a:pt x="40" y="48"/>
                  <a:pt x="40" y="48"/>
                </a:cubicBezTo>
                <a:lnTo>
                  <a:pt x="40" y="8"/>
                </a:lnTo>
                <a:close/>
                <a:moveTo>
                  <a:pt x="136" y="168"/>
                </a:moveTo>
                <a:cubicBezTo>
                  <a:pt x="40" y="168"/>
                  <a:pt x="40" y="168"/>
                  <a:pt x="40" y="168"/>
                </a:cubicBezTo>
                <a:cubicBezTo>
                  <a:pt x="40" y="120"/>
                  <a:pt x="40" y="120"/>
                  <a:pt x="40" y="120"/>
                </a:cubicBezTo>
                <a:cubicBezTo>
                  <a:pt x="136" y="120"/>
                  <a:pt x="136" y="120"/>
                  <a:pt x="136" y="120"/>
                </a:cubicBezTo>
                <a:lnTo>
                  <a:pt x="136" y="168"/>
                </a:lnTo>
                <a:close/>
                <a:moveTo>
                  <a:pt x="168" y="136"/>
                </a:moveTo>
                <a:cubicBezTo>
                  <a:pt x="168" y="145"/>
                  <a:pt x="161" y="152"/>
                  <a:pt x="152" y="152"/>
                </a:cubicBezTo>
                <a:cubicBezTo>
                  <a:pt x="144" y="152"/>
                  <a:pt x="144" y="152"/>
                  <a:pt x="144" y="152"/>
                </a:cubicBezTo>
                <a:cubicBezTo>
                  <a:pt x="144" y="120"/>
                  <a:pt x="144" y="120"/>
                  <a:pt x="144" y="120"/>
                </a:cubicBezTo>
                <a:cubicBezTo>
                  <a:pt x="144" y="116"/>
                  <a:pt x="140" y="112"/>
                  <a:pt x="136" y="112"/>
                </a:cubicBezTo>
                <a:cubicBezTo>
                  <a:pt x="40" y="112"/>
                  <a:pt x="40" y="112"/>
                  <a:pt x="40" y="112"/>
                </a:cubicBezTo>
                <a:cubicBezTo>
                  <a:pt x="36" y="112"/>
                  <a:pt x="32" y="116"/>
                  <a:pt x="32" y="120"/>
                </a:cubicBezTo>
                <a:cubicBezTo>
                  <a:pt x="32" y="152"/>
                  <a:pt x="32" y="152"/>
                  <a:pt x="32" y="152"/>
                </a:cubicBezTo>
                <a:cubicBezTo>
                  <a:pt x="24" y="152"/>
                  <a:pt x="24" y="152"/>
                  <a:pt x="24" y="152"/>
                </a:cubicBezTo>
                <a:cubicBezTo>
                  <a:pt x="15" y="152"/>
                  <a:pt x="8" y="145"/>
                  <a:pt x="8" y="136"/>
                </a:cubicBezTo>
                <a:cubicBezTo>
                  <a:pt x="8" y="72"/>
                  <a:pt x="8" y="72"/>
                  <a:pt x="8" y="72"/>
                </a:cubicBezTo>
                <a:cubicBezTo>
                  <a:pt x="8" y="63"/>
                  <a:pt x="15" y="56"/>
                  <a:pt x="24" y="56"/>
                </a:cubicBezTo>
                <a:cubicBezTo>
                  <a:pt x="152" y="56"/>
                  <a:pt x="152" y="56"/>
                  <a:pt x="152" y="56"/>
                </a:cubicBezTo>
                <a:cubicBezTo>
                  <a:pt x="161" y="56"/>
                  <a:pt x="168" y="63"/>
                  <a:pt x="168" y="72"/>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5" name="Oval 64">
            <a:extLst>
              <a:ext uri="{FF2B5EF4-FFF2-40B4-BE49-F238E27FC236}">
                <a16:creationId xmlns:a16="http://schemas.microsoft.com/office/drawing/2014/main" id="{E13159F6-2C82-4CAD-88B6-132F8AC0F625}"/>
              </a:ext>
            </a:extLst>
          </p:cNvPr>
          <p:cNvSpPr/>
          <p:nvPr userDrawn="1"/>
        </p:nvSpPr>
        <p:spPr>
          <a:xfrm>
            <a:off x="6883179" y="4577449"/>
            <a:ext cx="914400" cy="9144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6" name="Freeform 142">
            <a:extLst>
              <a:ext uri="{FF2B5EF4-FFF2-40B4-BE49-F238E27FC236}">
                <a16:creationId xmlns:a16="http://schemas.microsoft.com/office/drawing/2014/main" id="{F7A35945-DB6C-41C5-9FEE-84CF6B1959F0}"/>
              </a:ext>
            </a:extLst>
          </p:cNvPr>
          <p:cNvSpPr>
            <a:spLocks noEditPoints="1"/>
          </p:cNvSpPr>
          <p:nvPr userDrawn="1"/>
        </p:nvSpPr>
        <p:spPr bwMode="auto">
          <a:xfrm>
            <a:off x="7062984" y="4806111"/>
            <a:ext cx="568249" cy="457074"/>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7" name="Text Placeholder 15">
            <a:extLst>
              <a:ext uri="{FF2B5EF4-FFF2-40B4-BE49-F238E27FC236}">
                <a16:creationId xmlns:a16="http://schemas.microsoft.com/office/drawing/2014/main" id="{FD49DE97-5F2D-46C3-BDC2-FB4DB54803ED}"/>
              </a:ext>
            </a:extLst>
          </p:cNvPr>
          <p:cNvSpPr>
            <a:spLocks noGrp="1"/>
          </p:cNvSpPr>
          <p:nvPr>
            <p:ph type="body" sz="quarter" idx="12" hasCustomPrompt="1"/>
          </p:nvPr>
        </p:nvSpPr>
        <p:spPr>
          <a:xfrm>
            <a:off x="7823502" y="1327790"/>
            <a:ext cx="3171858"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8" name="Text Placeholder 15">
            <a:extLst>
              <a:ext uri="{FF2B5EF4-FFF2-40B4-BE49-F238E27FC236}">
                <a16:creationId xmlns:a16="http://schemas.microsoft.com/office/drawing/2014/main" id="{686E6D29-EEF3-427C-AD44-5C16785B240C}"/>
              </a:ext>
            </a:extLst>
          </p:cNvPr>
          <p:cNvSpPr>
            <a:spLocks noGrp="1"/>
          </p:cNvSpPr>
          <p:nvPr>
            <p:ph type="body" sz="quarter" idx="13" hasCustomPrompt="1"/>
          </p:nvPr>
        </p:nvSpPr>
        <p:spPr>
          <a:xfrm>
            <a:off x="8540929" y="3038085"/>
            <a:ext cx="2919205"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9" name="Text Placeholder 15">
            <a:extLst>
              <a:ext uri="{FF2B5EF4-FFF2-40B4-BE49-F238E27FC236}">
                <a16:creationId xmlns:a16="http://schemas.microsoft.com/office/drawing/2014/main" id="{D317D7A0-344B-4439-A164-C9523D005DF4}"/>
              </a:ext>
            </a:extLst>
          </p:cNvPr>
          <p:cNvSpPr>
            <a:spLocks noGrp="1"/>
          </p:cNvSpPr>
          <p:nvPr>
            <p:ph type="body" sz="quarter" idx="14" hasCustomPrompt="1"/>
          </p:nvPr>
        </p:nvSpPr>
        <p:spPr>
          <a:xfrm>
            <a:off x="7967834" y="4694347"/>
            <a:ext cx="3028983"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70" name="Text Placeholder 19">
            <a:extLst>
              <a:ext uri="{FF2B5EF4-FFF2-40B4-BE49-F238E27FC236}">
                <a16:creationId xmlns:a16="http://schemas.microsoft.com/office/drawing/2014/main" id="{DCDC8385-6B1D-4E35-9E3C-C351AB9BB138}"/>
              </a:ext>
            </a:extLst>
          </p:cNvPr>
          <p:cNvSpPr>
            <a:spLocks noGrp="1"/>
          </p:cNvSpPr>
          <p:nvPr>
            <p:ph type="body" sz="quarter" idx="18" hasCustomPrompt="1"/>
          </p:nvPr>
        </p:nvSpPr>
        <p:spPr>
          <a:xfrm>
            <a:off x="7823726" y="1815308"/>
            <a:ext cx="3215948"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1" name="Text Placeholder 19">
            <a:extLst>
              <a:ext uri="{FF2B5EF4-FFF2-40B4-BE49-F238E27FC236}">
                <a16:creationId xmlns:a16="http://schemas.microsoft.com/office/drawing/2014/main" id="{E27FFADA-7DD7-4CFC-BC6A-8FC0148C26DA}"/>
              </a:ext>
            </a:extLst>
          </p:cNvPr>
          <p:cNvSpPr>
            <a:spLocks noGrp="1"/>
          </p:cNvSpPr>
          <p:nvPr>
            <p:ph type="body" sz="quarter" idx="19" hasCustomPrompt="1"/>
          </p:nvPr>
        </p:nvSpPr>
        <p:spPr>
          <a:xfrm>
            <a:off x="8540930" y="3535273"/>
            <a:ext cx="2919205"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2" name="Text Placeholder 19">
            <a:extLst>
              <a:ext uri="{FF2B5EF4-FFF2-40B4-BE49-F238E27FC236}">
                <a16:creationId xmlns:a16="http://schemas.microsoft.com/office/drawing/2014/main" id="{0729AAE5-B755-4910-B082-B2A92C2D9182}"/>
              </a:ext>
            </a:extLst>
          </p:cNvPr>
          <p:cNvSpPr>
            <a:spLocks noGrp="1"/>
          </p:cNvSpPr>
          <p:nvPr>
            <p:ph type="body" sz="quarter" idx="20" hasCustomPrompt="1"/>
          </p:nvPr>
        </p:nvSpPr>
        <p:spPr>
          <a:xfrm>
            <a:off x="7960440" y="5206301"/>
            <a:ext cx="3028983"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338713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6E984659-CD03-4F4F-95F1-58975DAAF08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15EC3F6-4DF2-40DB-9D18-2545FD5BD41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F68CEF16-E38D-409A-85A0-8C4BE5D325FA}"/>
              </a:ext>
            </a:extLst>
          </p:cNvPr>
          <p:cNvGrpSpPr/>
          <p:nvPr userDrawn="1"/>
        </p:nvGrpSpPr>
        <p:grpSpPr>
          <a:xfrm>
            <a:off x="2526716" y="2180350"/>
            <a:ext cx="7138567" cy="4187377"/>
            <a:chOff x="3074514" y="2076450"/>
            <a:chExt cx="12137939" cy="7119934"/>
          </a:xfrm>
        </p:grpSpPr>
        <p:grpSp>
          <p:nvGrpSpPr>
            <p:cNvPr id="6" name="Group 5">
              <a:extLst>
                <a:ext uri="{FF2B5EF4-FFF2-40B4-BE49-F238E27FC236}">
                  <a16:creationId xmlns:a16="http://schemas.microsoft.com/office/drawing/2014/main" id="{BD96B316-779C-4ECA-B412-277E7654CE11}"/>
                </a:ext>
              </a:extLst>
            </p:cNvPr>
            <p:cNvGrpSpPr/>
            <p:nvPr/>
          </p:nvGrpSpPr>
          <p:grpSpPr>
            <a:xfrm>
              <a:off x="3626549" y="2076450"/>
              <a:ext cx="11585904" cy="7119934"/>
              <a:chOff x="10057884" y="4157440"/>
              <a:chExt cx="7318379" cy="4497394"/>
            </a:xfrm>
            <a:solidFill>
              <a:schemeClr val="accent2"/>
            </a:solidFill>
            <a:effectLst/>
          </p:grpSpPr>
          <p:sp>
            <p:nvSpPr>
              <p:cNvPr id="22" name="Freeform 6">
                <a:extLst>
                  <a:ext uri="{FF2B5EF4-FFF2-40B4-BE49-F238E27FC236}">
                    <a16:creationId xmlns:a16="http://schemas.microsoft.com/office/drawing/2014/main" id="{A0B175E5-0D4B-4636-8D85-53E1D43511B2}"/>
                  </a:ext>
                </a:extLst>
              </p:cNvPr>
              <p:cNvSpPr>
                <a:spLocks/>
              </p:cNvSpPr>
              <p:nvPr/>
            </p:nvSpPr>
            <p:spPr bwMode="auto">
              <a:xfrm>
                <a:off x="16850800" y="4490816"/>
                <a:ext cx="525463" cy="808038"/>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7">
                <a:extLst>
                  <a:ext uri="{FF2B5EF4-FFF2-40B4-BE49-F238E27FC236}">
                    <a16:creationId xmlns:a16="http://schemas.microsoft.com/office/drawing/2014/main" id="{C3F7980F-B04A-4664-A121-95BBBA7CC3D9}"/>
                  </a:ext>
                </a:extLst>
              </p:cNvPr>
              <p:cNvSpPr>
                <a:spLocks/>
              </p:cNvSpPr>
              <p:nvPr/>
            </p:nvSpPr>
            <p:spPr bwMode="auto">
              <a:xfrm>
                <a:off x="12013685" y="5868767"/>
                <a:ext cx="1014413" cy="800101"/>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8">
                <a:extLst>
                  <a:ext uri="{FF2B5EF4-FFF2-40B4-BE49-F238E27FC236}">
                    <a16:creationId xmlns:a16="http://schemas.microsoft.com/office/drawing/2014/main" id="{5CCC6AA4-23AC-4909-B5ED-6F741950A905}"/>
                  </a:ext>
                </a:extLst>
              </p:cNvPr>
              <p:cNvSpPr>
                <a:spLocks/>
              </p:cNvSpPr>
              <p:nvPr/>
            </p:nvSpPr>
            <p:spPr bwMode="auto">
              <a:xfrm>
                <a:off x="11319948" y="5576667"/>
                <a:ext cx="795338" cy="968376"/>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9">
                <a:extLst>
                  <a:ext uri="{FF2B5EF4-FFF2-40B4-BE49-F238E27FC236}">
                    <a16:creationId xmlns:a16="http://schemas.microsoft.com/office/drawing/2014/main" id="{C464F7D7-53E3-475D-9CC0-830E929532E2}"/>
                  </a:ext>
                </a:extLst>
              </p:cNvPr>
              <p:cNvSpPr>
                <a:spLocks/>
              </p:cNvSpPr>
              <p:nvPr/>
            </p:nvSpPr>
            <p:spPr bwMode="auto">
              <a:xfrm>
                <a:off x="14991837" y="5122642"/>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10">
                <a:extLst>
                  <a:ext uri="{FF2B5EF4-FFF2-40B4-BE49-F238E27FC236}">
                    <a16:creationId xmlns:a16="http://schemas.microsoft.com/office/drawing/2014/main" id="{56FF4809-9E24-4F12-9497-ECD41D2FCFB7}"/>
                  </a:ext>
                </a:extLst>
              </p:cNvPr>
              <p:cNvSpPr>
                <a:spLocks/>
              </p:cNvSpPr>
              <p:nvPr/>
            </p:nvSpPr>
            <p:spPr bwMode="auto">
              <a:xfrm>
                <a:off x="10591285" y="5376642"/>
                <a:ext cx="915988" cy="1366839"/>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11">
                <a:extLst>
                  <a:ext uri="{FF2B5EF4-FFF2-40B4-BE49-F238E27FC236}">
                    <a16:creationId xmlns:a16="http://schemas.microsoft.com/office/drawing/2014/main" id="{21B0C03B-6EB5-4395-918B-73911B07C1E2}"/>
                  </a:ext>
                </a:extLst>
              </p:cNvPr>
              <p:cNvSpPr>
                <a:spLocks/>
              </p:cNvSpPr>
              <p:nvPr/>
            </p:nvSpPr>
            <p:spPr bwMode="auto">
              <a:xfrm>
                <a:off x="12964598" y="6140230"/>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12">
                <a:extLst>
                  <a:ext uri="{FF2B5EF4-FFF2-40B4-BE49-F238E27FC236}">
                    <a16:creationId xmlns:a16="http://schemas.microsoft.com/office/drawing/2014/main" id="{CC1493EA-3173-400D-B349-189A2D52F473}"/>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13">
                <a:extLst>
                  <a:ext uri="{FF2B5EF4-FFF2-40B4-BE49-F238E27FC236}">
                    <a16:creationId xmlns:a16="http://schemas.microsoft.com/office/drawing/2014/main" id="{FADCCDB0-2ABD-4708-A3D7-CB7AB4D360B5}"/>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14">
                <a:extLst>
                  <a:ext uri="{FF2B5EF4-FFF2-40B4-BE49-F238E27FC236}">
                    <a16:creationId xmlns:a16="http://schemas.microsoft.com/office/drawing/2014/main" id="{F55CC1BB-732F-4C8C-A0E8-D67576FA416C}"/>
                  </a:ext>
                </a:extLst>
              </p:cNvPr>
              <p:cNvSpPr>
                <a:spLocks/>
              </p:cNvSpPr>
              <p:nvPr/>
            </p:nvSpPr>
            <p:spPr bwMode="auto">
              <a:xfrm>
                <a:off x="13875824" y="6087843"/>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15">
                <a:extLst>
                  <a:ext uri="{FF2B5EF4-FFF2-40B4-BE49-F238E27FC236}">
                    <a16:creationId xmlns:a16="http://schemas.microsoft.com/office/drawing/2014/main" id="{08B29368-F06E-4072-9942-ACCC9B236030}"/>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16">
                <a:extLst>
                  <a:ext uri="{FF2B5EF4-FFF2-40B4-BE49-F238E27FC236}">
                    <a16:creationId xmlns:a16="http://schemas.microsoft.com/office/drawing/2014/main" id="{2BD66530-CFAA-480B-8CC5-ADA3EA15F315}"/>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17">
                <a:extLst>
                  <a:ext uri="{FF2B5EF4-FFF2-40B4-BE49-F238E27FC236}">
                    <a16:creationId xmlns:a16="http://schemas.microsoft.com/office/drawing/2014/main" id="{DC93E58E-6042-45C9-BB16-D9EFB071BB1F}"/>
                  </a:ext>
                </a:extLst>
              </p:cNvPr>
              <p:cNvSpPr>
                <a:spLocks/>
              </p:cNvSpPr>
              <p:nvPr/>
            </p:nvSpPr>
            <p:spPr bwMode="auto">
              <a:xfrm>
                <a:off x="14901349" y="7003831"/>
                <a:ext cx="530225" cy="863601"/>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18">
                <a:extLst>
                  <a:ext uri="{FF2B5EF4-FFF2-40B4-BE49-F238E27FC236}">
                    <a16:creationId xmlns:a16="http://schemas.microsoft.com/office/drawing/2014/main" id="{CAA03097-A27A-4995-8057-EA51B04BDCCE}"/>
                  </a:ext>
                </a:extLst>
              </p:cNvPr>
              <p:cNvSpPr>
                <a:spLocks/>
              </p:cNvSpPr>
              <p:nvPr/>
            </p:nvSpPr>
            <p:spPr bwMode="auto">
              <a:xfrm>
                <a:off x="15044225" y="7678520"/>
                <a:ext cx="1204913" cy="976314"/>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19">
                <a:extLst>
                  <a:ext uri="{FF2B5EF4-FFF2-40B4-BE49-F238E27FC236}">
                    <a16:creationId xmlns:a16="http://schemas.microsoft.com/office/drawing/2014/main" id="{90A8119C-09B9-46C2-8185-D69AAC7CCF4F}"/>
                  </a:ext>
                </a:extLst>
              </p:cNvPr>
              <p:cNvSpPr>
                <a:spLocks/>
              </p:cNvSpPr>
              <p:nvPr/>
            </p:nvSpPr>
            <p:spPr bwMode="auto">
              <a:xfrm>
                <a:off x="15295050" y="6968906"/>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20">
                <a:extLst>
                  <a:ext uri="{FF2B5EF4-FFF2-40B4-BE49-F238E27FC236}">
                    <a16:creationId xmlns:a16="http://schemas.microsoft.com/office/drawing/2014/main" id="{08BF98EE-795D-4E52-BE66-DC0ED0F82509}"/>
                  </a:ext>
                </a:extLst>
              </p:cNvPr>
              <p:cNvSpPr>
                <a:spLocks/>
              </p:cNvSpPr>
              <p:nvPr/>
            </p:nvSpPr>
            <p:spPr bwMode="auto">
              <a:xfrm>
                <a:off x="14067912" y="7389594"/>
                <a:ext cx="762000" cy="692151"/>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21">
                <a:extLst>
                  <a:ext uri="{FF2B5EF4-FFF2-40B4-BE49-F238E27FC236}">
                    <a16:creationId xmlns:a16="http://schemas.microsoft.com/office/drawing/2014/main" id="{F3AD745B-1BE8-4F98-A8BB-011D62599BC7}"/>
                  </a:ext>
                </a:extLst>
              </p:cNvPr>
              <p:cNvSpPr>
                <a:spLocks/>
              </p:cNvSpPr>
              <p:nvPr/>
            </p:nvSpPr>
            <p:spPr bwMode="auto">
              <a:xfrm>
                <a:off x="15618900" y="6905406"/>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22">
                <a:extLst>
                  <a:ext uri="{FF2B5EF4-FFF2-40B4-BE49-F238E27FC236}">
                    <a16:creationId xmlns:a16="http://schemas.microsoft.com/office/drawing/2014/main" id="{8C79CD2A-F2A0-449A-B001-FBFC869D0D23}"/>
                  </a:ext>
                </a:extLst>
              </p:cNvPr>
              <p:cNvSpPr>
                <a:spLocks/>
              </p:cNvSpPr>
              <p:nvPr/>
            </p:nvSpPr>
            <p:spPr bwMode="auto">
              <a:xfrm>
                <a:off x="14439387" y="7021294"/>
                <a:ext cx="484188" cy="852489"/>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23">
                <a:extLst>
                  <a:ext uri="{FF2B5EF4-FFF2-40B4-BE49-F238E27FC236}">
                    <a16:creationId xmlns:a16="http://schemas.microsoft.com/office/drawing/2014/main" id="{0C91C560-6C2D-4ED2-A88C-6CCEE97C735A}"/>
                  </a:ext>
                </a:extLst>
              </p:cNvPr>
              <p:cNvSpPr>
                <a:spLocks/>
              </p:cNvSpPr>
              <p:nvPr/>
            </p:nvSpPr>
            <p:spPr bwMode="auto">
              <a:xfrm>
                <a:off x="10057884" y="5216304"/>
                <a:ext cx="1149351" cy="1925640"/>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24">
                <a:extLst>
                  <a:ext uri="{FF2B5EF4-FFF2-40B4-BE49-F238E27FC236}">
                    <a16:creationId xmlns:a16="http://schemas.microsoft.com/office/drawing/2014/main" id="{5FC6BE1D-9C00-4D8A-987C-28F3557DD12C}"/>
                  </a:ext>
                </a:extLst>
              </p:cNvPr>
              <p:cNvSpPr>
                <a:spLocks/>
              </p:cNvSpPr>
              <p:nvPr/>
            </p:nvSpPr>
            <p:spPr bwMode="auto">
              <a:xfrm>
                <a:off x="11040547" y="6421218"/>
                <a:ext cx="969963" cy="1092201"/>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25">
                <a:extLst>
                  <a:ext uri="{FF2B5EF4-FFF2-40B4-BE49-F238E27FC236}">
                    <a16:creationId xmlns:a16="http://schemas.microsoft.com/office/drawing/2014/main" id="{118456E0-1F14-4A27-B556-5C5396642E9B}"/>
                  </a:ext>
                </a:extLst>
              </p:cNvPr>
              <p:cNvSpPr>
                <a:spLocks/>
              </p:cNvSpPr>
              <p:nvPr/>
            </p:nvSpPr>
            <p:spPr bwMode="auto">
              <a:xfrm>
                <a:off x="12242286" y="6737131"/>
                <a:ext cx="1919288" cy="1895477"/>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26">
                <a:extLst>
                  <a:ext uri="{FF2B5EF4-FFF2-40B4-BE49-F238E27FC236}">
                    <a16:creationId xmlns:a16="http://schemas.microsoft.com/office/drawing/2014/main" id="{6350BF80-AD87-4DAF-90C4-CC078844F633}"/>
                  </a:ext>
                </a:extLst>
              </p:cNvPr>
              <p:cNvSpPr>
                <a:spLocks/>
              </p:cNvSpPr>
              <p:nvPr/>
            </p:nvSpPr>
            <p:spPr bwMode="auto">
              <a:xfrm>
                <a:off x="11878748" y="6545043"/>
                <a:ext cx="946150" cy="987426"/>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27">
                <a:extLst>
                  <a:ext uri="{FF2B5EF4-FFF2-40B4-BE49-F238E27FC236}">
                    <a16:creationId xmlns:a16="http://schemas.microsoft.com/office/drawing/2014/main" id="{54BA4262-0061-497D-940A-14D8F8DE7163}"/>
                  </a:ext>
                </a:extLst>
              </p:cNvPr>
              <p:cNvSpPr>
                <a:spLocks/>
              </p:cNvSpPr>
              <p:nvPr/>
            </p:nvSpPr>
            <p:spPr bwMode="auto">
              <a:xfrm>
                <a:off x="12816961" y="6654581"/>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28">
                <a:extLst>
                  <a:ext uri="{FF2B5EF4-FFF2-40B4-BE49-F238E27FC236}">
                    <a16:creationId xmlns:a16="http://schemas.microsoft.com/office/drawing/2014/main" id="{6B0642C2-3E46-45DE-BB09-E7BCF7AD8A12}"/>
                  </a:ext>
                </a:extLst>
              </p:cNvPr>
              <p:cNvSpPr>
                <a:spLocks/>
              </p:cNvSpPr>
              <p:nvPr/>
            </p:nvSpPr>
            <p:spPr bwMode="auto">
              <a:xfrm>
                <a:off x="13996474" y="6778406"/>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29">
                <a:extLst>
                  <a:ext uri="{FF2B5EF4-FFF2-40B4-BE49-F238E27FC236}">
                    <a16:creationId xmlns:a16="http://schemas.microsoft.com/office/drawing/2014/main" id="{0C6B6DE5-BB44-42C2-A4C1-993C15377783}"/>
                  </a:ext>
                </a:extLst>
              </p:cNvPr>
              <p:cNvSpPr>
                <a:spLocks/>
              </p:cNvSpPr>
              <p:nvPr/>
            </p:nvSpPr>
            <p:spPr bwMode="auto">
              <a:xfrm>
                <a:off x="14420337" y="5738592"/>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30">
                <a:extLst>
                  <a:ext uri="{FF2B5EF4-FFF2-40B4-BE49-F238E27FC236}">
                    <a16:creationId xmlns:a16="http://schemas.microsoft.com/office/drawing/2014/main" id="{403C3809-1D1D-49C3-8261-13F3B16D2917}"/>
                  </a:ext>
                </a:extLst>
              </p:cNvPr>
              <p:cNvSpPr>
                <a:spLocks/>
              </p:cNvSpPr>
              <p:nvPr/>
            </p:nvSpPr>
            <p:spPr bwMode="auto">
              <a:xfrm>
                <a:off x="15528412" y="6116418"/>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31">
                <a:extLst>
                  <a:ext uri="{FF2B5EF4-FFF2-40B4-BE49-F238E27FC236}">
                    <a16:creationId xmlns:a16="http://schemas.microsoft.com/office/drawing/2014/main" id="{E5D1816D-A6FF-4441-934F-E0622C2E957F}"/>
                  </a:ext>
                </a:extLst>
              </p:cNvPr>
              <p:cNvSpPr>
                <a:spLocks/>
              </p:cNvSpPr>
              <p:nvPr/>
            </p:nvSpPr>
            <p:spPr bwMode="auto">
              <a:xfrm>
                <a:off x="14714024" y="6264055"/>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32">
                <a:extLst>
                  <a:ext uri="{FF2B5EF4-FFF2-40B4-BE49-F238E27FC236}">
                    <a16:creationId xmlns:a16="http://schemas.microsoft.com/office/drawing/2014/main" id="{1E14384F-D4F3-4398-B71A-49B2F30D47FB}"/>
                  </a:ext>
                </a:extLst>
              </p:cNvPr>
              <p:cNvSpPr>
                <a:spLocks/>
              </p:cNvSpPr>
              <p:nvPr/>
            </p:nvSpPr>
            <p:spPr bwMode="auto">
              <a:xfrm>
                <a:off x="13740886" y="5584605"/>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33">
                <a:extLst>
                  <a:ext uri="{FF2B5EF4-FFF2-40B4-BE49-F238E27FC236}">
                    <a16:creationId xmlns:a16="http://schemas.microsoft.com/office/drawing/2014/main" id="{4D734C48-D94C-4C8B-B7CF-0D7EE7D7F133}"/>
                  </a:ext>
                </a:extLst>
              </p:cNvPr>
              <p:cNvSpPr>
                <a:spLocks/>
              </p:cNvSpPr>
              <p:nvPr/>
            </p:nvSpPr>
            <p:spPr bwMode="auto">
              <a:xfrm>
                <a:off x="12794736" y="5098829"/>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34">
                <a:extLst>
                  <a:ext uri="{FF2B5EF4-FFF2-40B4-BE49-F238E27FC236}">
                    <a16:creationId xmlns:a16="http://schemas.microsoft.com/office/drawing/2014/main" id="{55441A1E-91C0-4CB5-AE36-57507093A1A0}"/>
                  </a:ext>
                </a:extLst>
              </p:cNvPr>
              <p:cNvSpPr>
                <a:spLocks/>
              </p:cNvSpPr>
              <p:nvPr/>
            </p:nvSpPr>
            <p:spPr bwMode="auto">
              <a:xfrm>
                <a:off x="14904524" y="5824317"/>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35">
                <a:extLst>
                  <a:ext uri="{FF2B5EF4-FFF2-40B4-BE49-F238E27FC236}">
                    <a16:creationId xmlns:a16="http://schemas.microsoft.com/office/drawing/2014/main" id="{8D1A8545-07B3-49EB-9834-C0E0E1A04BAF}"/>
                  </a:ext>
                </a:extLst>
              </p:cNvPr>
              <p:cNvSpPr>
                <a:spLocks/>
              </p:cNvSpPr>
              <p:nvPr/>
            </p:nvSpPr>
            <p:spPr bwMode="auto">
              <a:xfrm>
                <a:off x="16542825" y="5962430"/>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36">
                <a:extLst>
                  <a:ext uri="{FF2B5EF4-FFF2-40B4-BE49-F238E27FC236}">
                    <a16:creationId xmlns:a16="http://schemas.microsoft.com/office/drawing/2014/main" id="{B9D1F839-0D4F-4896-ADC6-ED667166F72F}"/>
                  </a:ext>
                </a:extLst>
              </p:cNvPr>
              <p:cNvSpPr>
                <a:spLocks/>
              </p:cNvSpPr>
              <p:nvPr/>
            </p:nvSpPr>
            <p:spPr bwMode="auto">
              <a:xfrm>
                <a:off x="15822100" y="5595717"/>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37">
                <a:extLst>
                  <a:ext uri="{FF2B5EF4-FFF2-40B4-BE49-F238E27FC236}">
                    <a16:creationId xmlns:a16="http://schemas.microsoft.com/office/drawing/2014/main" id="{2982FF77-2539-431D-80E1-59766558E306}"/>
                  </a:ext>
                </a:extLst>
              </p:cNvPr>
              <p:cNvSpPr>
                <a:spLocks noEditPoints="1"/>
              </p:cNvSpPr>
              <p:nvPr/>
            </p:nvSpPr>
            <p:spPr bwMode="auto">
              <a:xfrm>
                <a:off x="16553938" y="5692555"/>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38">
                <a:extLst>
                  <a:ext uri="{FF2B5EF4-FFF2-40B4-BE49-F238E27FC236}">
                    <a16:creationId xmlns:a16="http://schemas.microsoft.com/office/drawing/2014/main" id="{C4FCD3EE-9D40-4E25-BD6B-35A1A20584A9}"/>
                  </a:ext>
                </a:extLst>
              </p:cNvPr>
              <p:cNvSpPr>
                <a:spLocks/>
              </p:cNvSpPr>
              <p:nvPr/>
            </p:nvSpPr>
            <p:spPr bwMode="auto">
              <a:xfrm>
                <a:off x="16925413" y="5463954"/>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39">
                <a:extLst>
                  <a:ext uri="{FF2B5EF4-FFF2-40B4-BE49-F238E27FC236}">
                    <a16:creationId xmlns:a16="http://schemas.microsoft.com/office/drawing/2014/main" id="{7F0AA072-5873-4D4F-A0D0-8B0A3A6F5BD2}"/>
                  </a:ext>
                </a:extLst>
              </p:cNvPr>
              <p:cNvSpPr>
                <a:spLocks/>
              </p:cNvSpPr>
              <p:nvPr/>
            </p:nvSpPr>
            <p:spPr bwMode="auto">
              <a:xfrm>
                <a:off x="16692050" y="5302029"/>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40">
                <a:extLst>
                  <a:ext uri="{FF2B5EF4-FFF2-40B4-BE49-F238E27FC236}">
                    <a16:creationId xmlns:a16="http://schemas.microsoft.com/office/drawing/2014/main" id="{104E2AAE-61E5-4E60-B0AD-F95C5ACAEE92}"/>
                  </a:ext>
                </a:extLst>
              </p:cNvPr>
              <p:cNvSpPr>
                <a:spLocks/>
              </p:cNvSpPr>
              <p:nvPr/>
            </p:nvSpPr>
            <p:spPr bwMode="auto">
              <a:xfrm>
                <a:off x="16699988" y="5486179"/>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41">
                <a:extLst>
                  <a:ext uri="{FF2B5EF4-FFF2-40B4-BE49-F238E27FC236}">
                    <a16:creationId xmlns:a16="http://schemas.microsoft.com/office/drawing/2014/main" id="{60E06317-1A8C-4A84-B110-A4455D7D0F25}"/>
                  </a:ext>
                </a:extLst>
              </p:cNvPr>
              <p:cNvSpPr>
                <a:spLocks/>
              </p:cNvSpPr>
              <p:nvPr/>
            </p:nvSpPr>
            <p:spPr bwMode="auto">
              <a:xfrm>
                <a:off x="15668112" y="6071968"/>
                <a:ext cx="588963" cy="473076"/>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8" name="Freeform 42">
                <a:extLst>
                  <a:ext uri="{FF2B5EF4-FFF2-40B4-BE49-F238E27FC236}">
                    <a16:creationId xmlns:a16="http://schemas.microsoft.com/office/drawing/2014/main" id="{2D48B542-2675-477A-AB07-C1B5CF82893F}"/>
                  </a:ext>
                </a:extLst>
              </p:cNvPr>
              <p:cNvSpPr>
                <a:spLocks/>
              </p:cNvSpPr>
              <p:nvPr/>
            </p:nvSpPr>
            <p:spPr bwMode="auto">
              <a:xfrm>
                <a:off x="15272825" y="5722717"/>
                <a:ext cx="596900" cy="638176"/>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9" name="Freeform 43">
                <a:extLst>
                  <a:ext uri="{FF2B5EF4-FFF2-40B4-BE49-F238E27FC236}">
                    <a16:creationId xmlns:a16="http://schemas.microsoft.com/office/drawing/2014/main" id="{F16EEB08-83CF-43F0-BB05-74AE8113ED19}"/>
                  </a:ext>
                </a:extLst>
              </p:cNvPr>
              <p:cNvSpPr>
                <a:spLocks/>
              </p:cNvSpPr>
              <p:nvPr/>
            </p:nvSpPr>
            <p:spPr bwMode="auto">
              <a:xfrm>
                <a:off x="16017363" y="5992593"/>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0" name="Freeform 44">
                <a:extLst>
                  <a:ext uri="{FF2B5EF4-FFF2-40B4-BE49-F238E27FC236}">
                    <a16:creationId xmlns:a16="http://schemas.microsoft.com/office/drawing/2014/main" id="{A7A5CD49-828A-4D8C-A2AE-5031FF99CADF}"/>
                  </a:ext>
                </a:extLst>
              </p:cNvPr>
              <p:cNvSpPr>
                <a:spLocks/>
              </p:cNvSpPr>
              <p:nvPr/>
            </p:nvSpPr>
            <p:spPr bwMode="auto">
              <a:xfrm>
                <a:off x="13444024" y="4619403"/>
                <a:ext cx="1146176" cy="968376"/>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1" name="Freeform 45">
                <a:extLst>
                  <a:ext uri="{FF2B5EF4-FFF2-40B4-BE49-F238E27FC236}">
                    <a16:creationId xmlns:a16="http://schemas.microsoft.com/office/drawing/2014/main" id="{A42D2592-CA09-4D33-BBB7-9898698FC184}"/>
                  </a:ext>
                </a:extLst>
              </p:cNvPr>
              <p:cNvSpPr>
                <a:spLocks/>
              </p:cNvSpPr>
              <p:nvPr/>
            </p:nvSpPr>
            <p:spPr bwMode="auto">
              <a:xfrm>
                <a:off x="11469173" y="4317778"/>
                <a:ext cx="1457326" cy="954089"/>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2" name="Freeform 46">
                <a:extLst>
                  <a:ext uri="{FF2B5EF4-FFF2-40B4-BE49-F238E27FC236}">
                    <a16:creationId xmlns:a16="http://schemas.microsoft.com/office/drawing/2014/main" id="{A77819A4-974D-4B6E-9917-A645B9E3B6FA}"/>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3" name="Freeform 47">
                <a:extLst>
                  <a:ext uri="{FF2B5EF4-FFF2-40B4-BE49-F238E27FC236}">
                    <a16:creationId xmlns:a16="http://schemas.microsoft.com/office/drawing/2014/main" id="{E125FE58-4750-4D80-85E8-AA9DC0FB6727}"/>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4" name="Freeform 48">
                <a:extLst>
                  <a:ext uri="{FF2B5EF4-FFF2-40B4-BE49-F238E27FC236}">
                    <a16:creationId xmlns:a16="http://schemas.microsoft.com/office/drawing/2014/main" id="{1874FB84-037E-4C0B-9631-6E8C5EA48A51}"/>
                  </a:ext>
                </a:extLst>
              </p:cNvPr>
              <p:cNvSpPr>
                <a:spLocks/>
              </p:cNvSpPr>
              <p:nvPr/>
            </p:nvSpPr>
            <p:spPr bwMode="auto">
              <a:xfrm>
                <a:off x="11146910" y="4317778"/>
                <a:ext cx="836613" cy="1333502"/>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5" name="Freeform 49">
                <a:extLst>
                  <a:ext uri="{FF2B5EF4-FFF2-40B4-BE49-F238E27FC236}">
                    <a16:creationId xmlns:a16="http://schemas.microsoft.com/office/drawing/2014/main" id="{EE4C259C-45BB-4E6E-A0B7-275B633FFF46}"/>
                  </a:ext>
                </a:extLst>
              </p:cNvPr>
              <p:cNvSpPr>
                <a:spLocks/>
              </p:cNvSpPr>
              <p:nvPr/>
            </p:nvSpPr>
            <p:spPr bwMode="auto">
              <a:xfrm>
                <a:off x="10181710" y="4532091"/>
                <a:ext cx="1193801" cy="954089"/>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6" name="Freeform 50">
                <a:extLst>
                  <a:ext uri="{FF2B5EF4-FFF2-40B4-BE49-F238E27FC236}">
                    <a16:creationId xmlns:a16="http://schemas.microsoft.com/office/drawing/2014/main" id="{E8E67481-2BD7-4588-A35D-C75EC26435CA}"/>
                  </a:ext>
                </a:extLst>
              </p:cNvPr>
              <p:cNvSpPr>
                <a:spLocks/>
              </p:cNvSpPr>
              <p:nvPr/>
            </p:nvSpPr>
            <p:spPr bwMode="auto">
              <a:xfrm>
                <a:off x="10484922" y="4157440"/>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7" name="Freeform 51">
                <a:extLst>
                  <a:ext uri="{FF2B5EF4-FFF2-40B4-BE49-F238E27FC236}">
                    <a16:creationId xmlns:a16="http://schemas.microsoft.com/office/drawing/2014/main" id="{7014AA23-870E-48F4-B703-F0B2685D6146}"/>
                  </a:ext>
                </a:extLst>
              </p:cNvPr>
              <p:cNvSpPr>
                <a:spLocks/>
              </p:cNvSpPr>
              <p:nvPr/>
            </p:nvSpPr>
            <p:spPr bwMode="auto">
              <a:xfrm>
                <a:off x="15295050" y="6541868"/>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8" name="Freeform 52">
                <a:extLst>
                  <a:ext uri="{FF2B5EF4-FFF2-40B4-BE49-F238E27FC236}">
                    <a16:creationId xmlns:a16="http://schemas.microsoft.com/office/drawing/2014/main" id="{5BAC33A7-9307-4904-B33D-E3934B53EFD6}"/>
                  </a:ext>
                </a:extLst>
              </p:cNvPr>
              <p:cNvSpPr>
                <a:spLocks/>
              </p:cNvSpPr>
              <p:nvPr/>
            </p:nvSpPr>
            <p:spPr bwMode="auto">
              <a:xfrm>
                <a:off x="14642587" y="6665693"/>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9" name="Freeform 53">
                <a:extLst>
                  <a:ext uri="{FF2B5EF4-FFF2-40B4-BE49-F238E27FC236}">
                    <a16:creationId xmlns:a16="http://schemas.microsoft.com/office/drawing/2014/main" id="{37DF3D84-97F4-4727-9FD8-C29CCA84DD9B}"/>
                  </a:ext>
                </a:extLst>
              </p:cNvPr>
              <p:cNvSpPr>
                <a:spLocks/>
              </p:cNvSpPr>
              <p:nvPr/>
            </p:nvSpPr>
            <p:spPr bwMode="auto">
              <a:xfrm>
                <a:off x="15907825" y="4963891"/>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0" name="Freeform 54">
                <a:extLst>
                  <a:ext uri="{FF2B5EF4-FFF2-40B4-BE49-F238E27FC236}">
                    <a16:creationId xmlns:a16="http://schemas.microsoft.com/office/drawing/2014/main" id="{0DAE0E5D-055D-4369-B359-349116FF2872}"/>
                  </a:ext>
                </a:extLst>
              </p:cNvPr>
              <p:cNvSpPr>
                <a:spLocks/>
              </p:cNvSpPr>
              <p:nvPr/>
            </p:nvSpPr>
            <p:spPr bwMode="auto">
              <a:xfrm>
                <a:off x="16774600" y="4908329"/>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1" name="Freeform 55">
                <a:extLst>
                  <a:ext uri="{FF2B5EF4-FFF2-40B4-BE49-F238E27FC236}">
                    <a16:creationId xmlns:a16="http://schemas.microsoft.com/office/drawing/2014/main" id="{5128BED2-2E73-43F2-8D75-AFF2A0F27C61}"/>
                  </a:ext>
                </a:extLst>
              </p:cNvPr>
              <p:cNvSpPr>
                <a:spLocks/>
              </p:cNvSpPr>
              <p:nvPr/>
            </p:nvSpPr>
            <p:spPr bwMode="auto">
              <a:xfrm>
                <a:off x="16587275" y="4963891"/>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2" name="Freeform 56">
                <a:extLst>
                  <a:ext uri="{FF2B5EF4-FFF2-40B4-BE49-F238E27FC236}">
                    <a16:creationId xmlns:a16="http://schemas.microsoft.com/office/drawing/2014/main" id="{F26A68E0-BA82-45F1-896D-270433AAFA6A}"/>
                  </a:ext>
                </a:extLst>
              </p:cNvPr>
              <p:cNvSpPr>
                <a:spLocks/>
              </p:cNvSpPr>
              <p:nvPr/>
            </p:nvSpPr>
            <p:spPr bwMode="auto">
              <a:xfrm>
                <a:off x="14221899" y="4990879"/>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3" name="Freeform 57">
                <a:extLst>
                  <a:ext uri="{FF2B5EF4-FFF2-40B4-BE49-F238E27FC236}">
                    <a16:creationId xmlns:a16="http://schemas.microsoft.com/office/drawing/2014/main" id="{E3FDA93A-DE0A-4BE8-8848-A3EB00441D28}"/>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sp>
          <p:nvSpPr>
            <p:cNvPr id="7" name="Oval 6">
              <a:extLst>
                <a:ext uri="{FF2B5EF4-FFF2-40B4-BE49-F238E27FC236}">
                  <a16:creationId xmlns:a16="http://schemas.microsoft.com/office/drawing/2014/main" id="{F3D34F93-B21E-4183-B6CC-B4724E240658}"/>
                </a:ext>
              </a:extLst>
            </p:cNvPr>
            <p:cNvSpPr/>
            <p:nvPr/>
          </p:nvSpPr>
          <p:spPr>
            <a:xfrm>
              <a:off x="3566435" y="465362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Oval 7">
              <a:extLst>
                <a:ext uri="{FF2B5EF4-FFF2-40B4-BE49-F238E27FC236}">
                  <a16:creationId xmlns:a16="http://schemas.microsoft.com/office/drawing/2014/main" id="{620DF898-0325-4288-8EDD-1CA60F413703}"/>
                </a:ext>
              </a:extLst>
            </p:cNvPr>
            <p:cNvSpPr/>
            <p:nvPr/>
          </p:nvSpPr>
          <p:spPr>
            <a:xfrm>
              <a:off x="3074514" y="429489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2.3</a:t>
              </a:r>
              <a:endParaRPr lang="uk-UA" sz="2800" b="1">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92F29AD-D051-4D41-8B4D-11F86515CB14}"/>
                </a:ext>
              </a:extLst>
            </p:cNvPr>
            <p:cNvSpPr/>
            <p:nvPr/>
          </p:nvSpPr>
          <p:spPr>
            <a:xfrm>
              <a:off x="7410905" y="629377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Oval 9">
              <a:extLst>
                <a:ext uri="{FF2B5EF4-FFF2-40B4-BE49-F238E27FC236}">
                  <a16:creationId xmlns:a16="http://schemas.microsoft.com/office/drawing/2014/main" id="{9FE03190-1A44-486D-8201-7A0DFA68ECC0}"/>
                </a:ext>
              </a:extLst>
            </p:cNvPr>
            <p:cNvSpPr/>
            <p:nvPr/>
          </p:nvSpPr>
          <p:spPr>
            <a:xfrm>
              <a:off x="6918984" y="593504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1.5</a:t>
              </a:r>
              <a:endParaRPr lang="uk-UA" sz="2800" b="1">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0FB86B3F-B907-425E-AD5F-F6C929E110FA}"/>
                </a:ext>
              </a:extLst>
            </p:cNvPr>
            <p:cNvSpPr/>
            <p:nvPr/>
          </p:nvSpPr>
          <p:spPr>
            <a:xfrm>
              <a:off x="6047960" y="296401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Oval 11">
              <a:extLst>
                <a:ext uri="{FF2B5EF4-FFF2-40B4-BE49-F238E27FC236}">
                  <a16:creationId xmlns:a16="http://schemas.microsoft.com/office/drawing/2014/main" id="{803AE9D7-5F6D-4614-B66D-DD10C6290B98}"/>
                </a:ext>
              </a:extLst>
            </p:cNvPr>
            <p:cNvSpPr/>
            <p:nvPr/>
          </p:nvSpPr>
          <p:spPr>
            <a:xfrm>
              <a:off x="5556039" y="260528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3.5</a:t>
              </a:r>
              <a:endParaRPr lang="uk-UA" sz="2800"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7FE2013-011F-42F9-8121-BB5F152D15C7}"/>
                </a:ext>
              </a:extLst>
            </p:cNvPr>
            <p:cNvSpPr/>
            <p:nvPr/>
          </p:nvSpPr>
          <p:spPr>
            <a:xfrm>
              <a:off x="11536779" y="3394785"/>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Oval 13">
              <a:extLst>
                <a:ext uri="{FF2B5EF4-FFF2-40B4-BE49-F238E27FC236}">
                  <a16:creationId xmlns:a16="http://schemas.microsoft.com/office/drawing/2014/main" id="{D4838BB4-A917-4878-BAA8-9EB42A30D775}"/>
                </a:ext>
              </a:extLst>
            </p:cNvPr>
            <p:cNvSpPr/>
            <p:nvPr/>
          </p:nvSpPr>
          <p:spPr>
            <a:xfrm>
              <a:off x="11044858" y="3036055"/>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0.5</a:t>
              </a:r>
              <a:endParaRPr lang="uk-UA" sz="2800" b="1">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7F179C2-62ED-4EEB-8733-CAA4BD235B5A}"/>
                </a:ext>
              </a:extLst>
            </p:cNvPr>
            <p:cNvSpPr/>
            <p:nvPr/>
          </p:nvSpPr>
          <p:spPr>
            <a:xfrm>
              <a:off x="11087261" y="6722646"/>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Oval 15">
              <a:extLst>
                <a:ext uri="{FF2B5EF4-FFF2-40B4-BE49-F238E27FC236}">
                  <a16:creationId xmlns:a16="http://schemas.microsoft.com/office/drawing/2014/main" id="{0B02A354-7368-4688-B20E-02D47C9358F5}"/>
                </a:ext>
              </a:extLst>
            </p:cNvPr>
            <p:cNvSpPr/>
            <p:nvPr/>
          </p:nvSpPr>
          <p:spPr>
            <a:xfrm>
              <a:off x="10595340" y="6363916"/>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2.5</a:t>
              </a:r>
              <a:endParaRPr lang="uk-UA" sz="2800" b="1">
                <a:solidFill>
                  <a:schemeClr val="bg1"/>
                </a:solidFill>
                <a:latin typeface="Arial" panose="020B0604020202020204" pitchFamily="34" charset="0"/>
                <a:cs typeface="Arial" panose="020B0604020202020204" pitchFamily="34" charset="0"/>
              </a:endParaRPr>
            </a:p>
          </p:txBody>
        </p:sp>
        <p:sp>
          <p:nvSpPr>
            <p:cNvPr id="17" name="Freeform 142">
              <a:extLst>
                <a:ext uri="{FF2B5EF4-FFF2-40B4-BE49-F238E27FC236}">
                  <a16:creationId xmlns:a16="http://schemas.microsoft.com/office/drawing/2014/main" id="{5B3FE657-428E-411A-8188-4809DED63286}"/>
                </a:ext>
              </a:extLst>
            </p:cNvPr>
            <p:cNvSpPr>
              <a:spLocks noEditPoints="1"/>
            </p:cNvSpPr>
            <p:nvPr/>
          </p:nvSpPr>
          <p:spPr bwMode="auto">
            <a:xfrm>
              <a:off x="12012471" y="3935944"/>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8" name="Freeform 127">
              <a:extLst>
                <a:ext uri="{FF2B5EF4-FFF2-40B4-BE49-F238E27FC236}">
                  <a16:creationId xmlns:a16="http://schemas.microsoft.com/office/drawing/2014/main" id="{DA23B0BA-568D-450D-9A07-F4378851CE50}"/>
                </a:ext>
              </a:extLst>
            </p:cNvPr>
            <p:cNvSpPr>
              <a:spLocks noEditPoints="1"/>
            </p:cNvSpPr>
            <p:nvPr/>
          </p:nvSpPr>
          <p:spPr bwMode="auto">
            <a:xfrm>
              <a:off x="6569838" y="3605119"/>
              <a:ext cx="656114" cy="422831"/>
            </a:xfrm>
            <a:custGeom>
              <a:avLst/>
              <a:gdLst>
                <a:gd name="T0" fmla="*/ 92 w 176"/>
                <a:gd name="T1" fmla="*/ 88 h 112"/>
                <a:gd name="T2" fmla="*/ 92 w 176"/>
                <a:gd name="T3" fmla="*/ 48 h 112"/>
                <a:gd name="T4" fmla="*/ 76 w 176"/>
                <a:gd name="T5" fmla="*/ 80 h 112"/>
                <a:gd name="T6" fmla="*/ 64 w 176"/>
                <a:gd name="T7" fmla="*/ 68 h 112"/>
                <a:gd name="T8" fmla="*/ 24 w 176"/>
                <a:gd name="T9" fmla="*/ 68 h 112"/>
                <a:gd name="T10" fmla="*/ 92 w 176"/>
                <a:gd name="T11" fmla="*/ 56 h 112"/>
                <a:gd name="T12" fmla="*/ 92 w 176"/>
                <a:gd name="T13" fmla="*/ 80 h 112"/>
                <a:gd name="T14" fmla="*/ 92 w 176"/>
                <a:gd name="T15" fmla="*/ 56 h 112"/>
                <a:gd name="T16" fmla="*/ 56 w 176"/>
                <a:gd name="T17" fmla="*/ 68 h 112"/>
                <a:gd name="T18" fmla="*/ 32 w 176"/>
                <a:gd name="T19" fmla="*/ 68 h 112"/>
                <a:gd name="T20" fmla="*/ 116 w 176"/>
                <a:gd name="T21" fmla="*/ 16 h 112"/>
                <a:gd name="T22" fmla="*/ 116 w 176"/>
                <a:gd name="T23" fmla="*/ 24 h 112"/>
                <a:gd name="T24" fmla="*/ 116 w 176"/>
                <a:gd name="T25" fmla="*/ 16 h 112"/>
                <a:gd name="T26" fmla="*/ 96 w 176"/>
                <a:gd name="T27" fmla="*/ 20 h 112"/>
                <a:gd name="T28" fmla="*/ 104 w 176"/>
                <a:gd name="T29" fmla="*/ 20 h 112"/>
                <a:gd name="T30" fmla="*/ 172 w 176"/>
                <a:gd name="T31" fmla="*/ 16 h 112"/>
                <a:gd name="T32" fmla="*/ 170 w 176"/>
                <a:gd name="T33" fmla="*/ 16 h 112"/>
                <a:gd name="T34" fmla="*/ 136 w 176"/>
                <a:gd name="T35" fmla="*/ 16 h 112"/>
                <a:gd name="T36" fmla="*/ 16 w 176"/>
                <a:gd name="T37" fmla="*/ 0 h 112"/>
                <a:gd name="T38" fmla="*/ 0 w 176"/>
                <a:gd name="T39" fmla="*/ 96 h 112"/>
                <a:gd name="T40" fmla="*/ 120 w 176"/>
                <a:gd name="T41" fmla="*/ 112 h 112"/>
                <a:gd name="T42" fmla="*/ 136 w 176"/>
                <a:gd name="T43" fmla="*/ 78 h 112"/>
                <a:gd name="T44" fmla="*/ 170 w 176"/>
                <a:gd name="T45" fmla="*/ 96 h 112"/>
                <a:gd name="T46" fmla="*/ 176 w 176"/>
                <a:gd name="T47" fmla="*/ 92 h 112"/>
                <a:gd name="T48" fmla="*/ 172 w 176"/>
                <a:gd name="T49" fmla="*/ 16 h 112"/>
                <a:gd name="T50" fmla="*/ 120 w 176"/>
                <a:gd name="T51" fmla="*/ 104 h 112"/>
                <a:gd name="T52" fmla="*/ 8 w 176"/>
                <a:gd name="T53" fmla="*/ 96 h 112"/>
                <a:gd name="T54" fmla="*/ 128 w 176"/>
                <a:gd name="T55" fmla="*/ 40 h 112"/>
                <a:gd name="T56" fmla="*/ 128 w 176"/>
                <a:gd name="T57" fmla="*/ 32 h 112"/>
                <a:gd name="T58" fmla="*/ 8 w 176"/>
                <a:gd name="T59" fmla="*/ 16 h 112"/>
                <a:gd name="T60" fmla="*/ 120 w 176"/>
                <a:gd name="T61" fmla="*/ 8 h 112"/>
                <a:gd name="T62" fmla="*/ 128 w 176"/>
                <a:gd name="T63" fmla="*/ 32 h 112"/>
                <a:gd name="T64" fmla="*/ 136 w 176"/>
                <a:gd name="T65" fmla="*/ 70 h 112"/>
                <a:gd name="T66" fmla="*/ 152 w 176"/>
                <a:gd name="T67" fmla="*/ 34 h 112"/>
                <a:gd name="T68" fmla="*/ 168 w 176"/>
                <a:gd name="T69" fmla="*/ 86 h 112"/>
                <a:gd name="T70" fmla="*/ 160 w 176"/>
                <a:gd name="T71" fmla="*/ 30 h 112"/>
                <a:gd name="T72" fmla="*/ 168 w 176"/>
                <a:gd name="T73"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12">
                  <a:moveTo>
                    <a:pt x="44" y="88"/>
                  </a:moveTo>
                  <a:cubicBezTo>
                    <a:pt x="92" y="88"/>
                    <a:pt x="92" y="88"/>
                    <a:pt x="92" y="88"/>
                  </a:cubicBezTo>
                  <a:cubicBezTo>
                    <a:pt x="103" y="88"/>
                    <a:pt x="112" y="79"/>
                    <a:pt x="112" y="68"/>
                  </a:cubicBezTo>
                  <a:cubicBezTo>
                    <a:pt x="112" y="57"/>
                    <a:pt x="103" y="48"/>
                    <a:pt x="92" y="48"/>
                  </a:cubicBezTo>
                  <a:cubicBezTo>
                    <a:pt x="81" y="48"/>
                    <a:pt x="72" y="57"/>
                    <a:pt x="72" y="68"/>
                  </a:cubicBezTo>
                  <a:cubicBezTo>
                    <a:pt x="72" y="73"/>
                    <a:pt x="74" y="77"/>
                    <a:pt x="76" y="80"/>
                  </a:cubicBezTo>
                  <a:cubicBezTo>
                    <a:pt x="60" y="80"/>
                    <a:pt x="60" y="80"/>
                    <a:pt x="60" y="80"/>
                  </a:cubicBezTo>
                  <a:cubicBezTo>
                    <a:pt x="62" y="77"/>
                    <a:pt x="64" y="73"/>
                    <a:pt x="64" y="68"/>
                  </a:cubicBezTo>
                  <a:cubicBezTo>
                    <a:pt x="64" y="57"/>
                    <a:pt x="55" y="48"/>
                    <a:pt x="44" y="48"/>
                  </a:cubicBezTo>
                  <a:cubicBezTo>
                    <a:pt x="33" y="48"/>
                    <a:pt x="24" y="57"/>
                    <a:pt x="24" y="68"/>
                  </a:cubicBezTo>
                  <a:cubicBezTo>
                    <a:pt x="24" y="79"/>
                    <a:pt x="33" y="88"/>
                    <a:pt x="44" y="88"/>
                  </a:cubicBezTo>
                  <a:moveTo>
                    <a:pt x="92" y="56"/>
                  </a:moveTo>
                  <a:cubicBezTo>
                    <a:pt x="99" y="56"/>
                    <a:pt x="104" y="61"/>
                    <a:pt x="104" y="68"/>
                  </a:cubicBezTo>
                  <a:cubicBezTo>
                    <a:pt x="104" y="75"/>
                    <a:pt x="99" y="80"/>
                    <a:pt x="92" y="80"/>
                  </a:cubicBezTo>
                  <a:cubicBezTo>
                    <a:pt x="85" y="80"/>
                    <a:pt x="80" y="75"/>
                    <a:pt x="80" y="68"/>
                  </a:cubicBezTo>
                  <a:cubicBezTo>
                    <a:pt x="80" y="61"/>
                    <a:pt x="85" y="56"/>
                    <a:pt x="92" y="56"/>
                  </a:cubicBezTo>
                  <a:moveTo>
                    <a:pt x="44" y="56"/>
                  </a:moveTo>
                  <a:cubicBezTo>
                    <a:pt x="51" y="56"/>
                    <a:pt x="56" y="61"/>
                    <a:pt x="56" y="68"/>
                  </a:cubicBezTo>
                  <a:cubicBezTo>
                    <a:pt x="56" y="75"/>
                    <a:pt x="51" y="80"/>
                    <a:pt x="44" y="80"/>
                  </a:cubicBezTo>
                  <a:cubicBezTo>
                    <a:pt x="37" y="80"/>
                    <a:pt x="32" y="75"/>
                    <a:pt x="32" y="68"/>
                  </a:cubicBezTo>
                  <a:cubicBezTo>
                    <a:pt x="32" y="61"/>
                    <a:pt x="37" y="56"/>
                    <a:pt x="44" y="56"/>
                  </a:cubicBezTo>
                  <a:moveTo>
                    <a:pt x="116" y="16"/>
                  </a:moveTo>
                  <a:cubicBezTo>
                    <a:pt x="114" y="16"/>
                    <a:pt x="112" y="18"/>
                    <a:pt x="112" y="20"/>
                  </a:cubicBezTo>
                  <a:cubicBezTo>
                    <a:pt x="112" y="22"/>
                    <a:pt x="114" y="24"/>
                    <a:pt x="116" y="24"/>
                  </a:cubicBezTo>
                  <a:cubicBezTo>
                    <a:pt x="118" y="24"/>
                    <a:pt x="120" y="22"/>
                    <a:pt x="120" y="20"/>
                  </a:cubicBezTo>
                  <a:cubicBezTo>
                    <a:pt x="120" y="18"/>
                    <a:pt x="118" y="16"/>
                    <a:pt x="116" y="16"/>
                  </a:cubicBezTo>
                  <a:moveTo>
                    <a:pt x="100" y="16"/>
                  </a:moveTo>
                  <a:cubicBezTo>
                    <a:pt x="98" y="16"/>
                    <a:pt x="96" y="18"/>
                    <a:pt x="96" y="20"/>
                  </a:cubicBezTo>
                  <a:cubicBezTo>
                    <a:pt x="96" y="22"/>
                    <a:pt x="98" y="24"/>
                    <a:pt x="100" y="24"/>
                  </a:cubicBezTo>
                  <a:cubicBezTo>
                    <a:pt x="102" y="24"/>
                    <a:pt x="104" y="22"/>
                    <a:pt x="104" y="20"/>
                  </a:cubicBezTo>
                  <a:cubicBezTo>
                    <a:pt x="104" y="18"/>
                    <a:pt x="102" y="16"/>
                    <a:pt x="100" y="16"/>
                  </a:cubicBezTo>
                  <a:moveTo>
                    <a:pt x="172" y="16"/>
                  </a:moveTo>
                  <a:cubicBezTo>
                    <a:pt x="171" y="16"/>
                    <a:pt x="171" y="16"/>
                    <a:pt x="170" y="16"/>
                  </a:cubicBezTo>
                  <a:cubicBezTo>
                    <a:pt x="170" y="16"/>
                    <a:pt x="170" y="16"/>
                    <a:pt x="170" y="16"/>
                  </a:cubicBezTo>
                  <a:cubicBezTo>
                    <a:pt x="136" y="34"/>
                    <a:pt x="136" y="34"/>
                    <a:pt x="136" y="34"/>
                  </a:cubicBezTo>
                  <a:cubicBezTo>
                    <a:pt x="136" y="16"/>
                    <a:pt x="136" y="16"/>
                    <a:pt x="136" y="16"/>
                  </a:cubicBezTo>
                  <a:cubicBezTo>
                    <a:pt x="136" y="7"/>
                    <a:pt x="129" y="0"/>
                    <a:pt x="120" y="0"/>
                  </a:cubicBezTo>
                  <a:cubicBezTo>
                    <a:pt x="16" y="0"/>
                    <a:pt x="16" y="0"/>
                    <a:pt x="16" y="0"/>
                  </a:cubicBezTo>
                  <a:cubicBezTo>
                    <a:pt x="7" y="0"/>
                    <a:pt x="0" y="7"/>
                    <a:pt x="0" y="16"/>
                  </a:cubicBezTo>
                  <a:cubicBezTo>
                    <a:pt x="0" y="96"/>
                    <a:pt x="0" y="96"/>
                    <a:pt x="0" y="96"/>
                  </a:cubicBezTo>
                  <a:cubicBezTo>
                    <a:pt x="0" y="105"/>
                    <a:pt x="7" y="112"/>
                    <a:pt x="16" y="112"/>
                  </a:cubicBezTo>
                  <a:cubicBezTo>
                    <a:pt x="120" y="112"/>
                    <a:pt x="120" y="112"/>
                    <a:pt x="120" y="112"/>
                  </a:cubicBezTo>
                  <a:cubicBezTo>
                    <a:pt x="129" y="112"/>
                    <a:pt x="136" y="105"/>
                    <a:pt x="136" y="96"/>
                  </a:cubicBezTo>
                  <a:cubicBezTo>
                    <a:pt x="136" y="78"/>
                    <a:pt x="136" y="78"/>
                    <a:pt x="136" y="78"/>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28" y="96"/>
                  </a:moveTo>
                  <a:cubicBezTo>
                    <a:pt x="128" y="100"/>
                    <a:pt x="124" y="104"/>
                    <a:pt x="120" y="104"/>
                  </a:cubicBezTo>
                  <a:cubicBezTo>
                    <a:pt x="16" y="104"/>
                    <a:pt x="16" y="104"/>
                    <a:pt x="16" y="104"/>
                  </a:cubicBezTo>
                  <a:cubicBezTo>
                    <a:pt x="12" y="104"/>
                    <a:pt x="8" y="100"/>
                    <a:pt x="8" y="96"/>
                  </a:cubicBezTo>
                  <a:cubicBezTo>
                    <a:pt x="8" y="40"/>
                    <a:pt x="8" y="40"/>
                    <a:pt x="8" y="40"/>
                  </a:cubicBezTo>
                  <a:cubicBezTo>
                    <a:pt x="128" y="40"/>
                    <a:pt x="128" y="40"/>
                    <a:pt x="128" y="40"/>
                  </a:cubicBezTo>
                  <a:lnTo>
                    <a:pt x="128" y="96"/>
                  </a:lnTo>
                  <a:close/>
                  <a:moveTo>
                    <a:pt x="128" y="32"/>
                  </a:moveTo>
                  <a:cubicBezTo>
                    <a:pt x="8" y="32"/>
                    <a:pt x="8" y="32"/>
                    <a:pt x="8" y="32"/>
                  </a:cubicBezTo>
                  <a:cubicBezTo>
                    <a:pt x="8" y="16"/>
                    <a:pt x="8" y="16"/>
                    <a:pt x="8" y="16"/>
                  </a:cubicBezTo>
                  <a:cubicBezTo>
                    <a:pt x="8" y="12"/>
                    <a:pt x="12" y="8"/>
                    <a:pt x="16" y="8"/>
                  </a:cubicBezTo>
                  <a:cubicBezTo>
                    <a:pt x="120" y="8"/>
                    <a:pt x="120" y="8"/>
                    <a:pt x="120" y="8"/>
                  </a:cubicBezTo>
                  <a:cubicBezTo>
                    <a:pt x="124" y="8"/>
                    <a:pt x="128" y="12"/>
                    <a:pt x="128" y="16"/>
                  </a:cubicBezTo>
                  <a:lnTo>
                    <a:pt x="128" y="32"/>
                  </a:lnTo>
                  <a:close/>
                  <a:moveTo>
                    <a:pt x="152" y="78"/>
                  </a:moveTo>
                  <a:cubicBezTo>
                    <a:pt x="136" y="70"/>
                    <a:pt x="136" y="70"/>
                    <a:pt x="136" y="70"/>
                  </a:cubicBezTo>
                  <a:cubicBezTo>
                    <a:pt x="136" y="42"/>
                    <a:pt x="136" y="42"/>
                    <a:pt x="136" y="42"/>
                  </a:cubicBezTo>
                  <a:cubicBezTo>
                    <a:pt x="152" y="34"/>
                    <a:pt x="152" y="34"/>
                    <a:pt x="152" y="34"/>
                  </a:cubicBezTo>
                  <a:lnTo>
                    <a:pt x="152" y="78"/>
                  </a:lnTo>
                  <a:close/>
                  <a:moveTo>
                    <a:pt x="168" y="86"/>
                  </a:moveTo>
                  <a:cubicBezTo>
                    <a:pt x="160" y="82"/>
                    <a:pt x="160" y="82"/>
                    <a:pt x="160" y="82"/>
                  </a:cubicBezTo>
                  <a:cubicBezTo>
                    <a:pt x="160" y="30"/>
                    <a:pt x="160" y="30"/>
                    <a:pt x="160" y="30"/>
                  </a:cubicBezTo>
                  <a:cubicBezTo>
                    <a:pt x="168" y="26"/>
                    <a:pt x="168" y="26"/>
                    <a:pt x="168" y="26"/>
                  </a:cubicBezTo>
                  <a:lnTo>
                    <a:pt x="168"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147">
              <a:extLst>
                <a:ext uri="{FF2B5EF4-FFF2-40B4-BE49-F238E27FC236}">
                  <a16:creationId xmlns:a16="http://schemas.microsoft.com/office/drawing/2014/main" id="{F10E6D17-2197-4574-B9FE-6395AEF86079}"/>
                </a:ext>
              </a:extLst>
            </p:cNvPr>
            <p:cNvSpPr>
              <a:spLocks noEditPoints="1"/>
            </p:cNvSpPr>
            <p:nvPr/>
          </p:nvSpPr>
          <p:spPr bwMode="auto">
            <a:xfrm>
              <a:off x="4044613" y="5165983"/>
              <a:ext cx="656114" cy="656114"/>
            </a:xfrm>
            <a:custGeom>
              <a:avLst/>
              <a:gdLst>
                <a:gd name="T0" fmla="*/ 160 w 176"/>
                <a:gd name="T1" fmla="*/ 32 h 176"/>
                <a:gd name="T2" fmla="*/ 102 w 176"/>
                <a:gd name="T3" fmla="*/ 32 h 176"/>
                <a:gd name="T4" fmla="*/ 118 w 176"/>
                <a:gd name="T5" fmla="*/ 16 h 176"/>
                <a:gd name="T6" fmla="*/ 120 w 176"/>
                <a:gd name="T7" fmla="*/ 16 h 176"/>
                <a:gd name="T8" fmla="*/ 128 w 176"/>
                <a:gd name="T9" fmla="*/ 8 h 176"/>
                <a:gd name="T10" fmla="*/ 120 w 176"/>
                <a:gd name="T11" fmla="*/ 0 h 176"/>
                <a:gd name="T12" fmla="*/ 112 w 176"/>
                <a:gd name="T13" fmla="*/ 8 h 176"/>
                <a:gd name="T14" fmla="*/ 112 w 176"/>
                <a:gd name="T15" fmla="*/ 10 h 176"/>
                <a:gd name="T16" fmla="*/ 90 w 176"/>
                <a:gd name="T17" fmla="*/ 32 h 176"/>
                <a:gd name="T18" fmla="*/ 86 w 176"/>
                <a:gd name="T19" fmla="*/ 32 h 176"/>
                <a:gd name="T20" fmla="*/ 64 w 176"/>
                <a:gd name="T21" fmla="*/ 10 h 176"/>
                <a:gd name="T22" fmla="*/ 64 w 176"/>
                <a:gd name="T23" fmla="*/ 8 h 176"/>
                <a:gd name="T24" fmla="*/ 56 w 176"/>
                <a:gd name="T25" fmla="*/ 0 h 176"/>
                <a:gd name="T26" fmla="*/ 48 w 176"/>
                <a:gd name="T27" fmla="*/ 8 h 176"/>
                <a:gd name="T28" fmla="*/ 56 w 176"/>
                <a:gd name="T29" fmla="*/ 16 h 176"/>
                <a:gd name="T30" fmla="*/ 58 w 176"/>
                <a:gd name="T31" fmla="*/ 16 h 176"/>
                <a:gd name="T32" fmla="*/ 74 w 176"/>
                <a:gd name="T33" fmla="*/ 32 h 176"/>
                <a:gd name="T34" fmla="*/ 16 w 176"/>
                <a:gd name="T35" fmla="*/ 32 h 176"/>
                <a:gd name="T36" fmla="*/ 0 w 176"/>
                <a:gd name="T37" fmla="*/ 48 h 176"/>
                <a:gd name="T38" fmla="*/ 0 w 176"/>
                <a:gd name="T39" fmla="*/ 144 h 176"/>
                <a:gd name="T40" fmla="*/ 16 w 176"/>
                <a:gd name="T41" fmla="*/ 160 h 176"/>
                <a:gd name="T42" fmla="*/ 32 w 176"/>
                <a:gd name="T43" fmla="*/ 160 h 176"/>
                <a:gd name="T44" fmla="*/ 32 w 176"/>
                <a:gd name="T45" fmla="*/ 172 h 176"/>
                <a:gd name="T46" fmla="*/ 36 w 176"/>
                <a:gd name="T47" fmla="*/ 176 h 176"/>
                <a:gd name="T48" fmla="*/ 40 w 176"/>
                <a:gd name="T49" fmla="*/ 172 h 176"/>
                <a:gd name="T50" fmla="*/ 40 w 176"/>
                <a:gd name="T51" fmla="*/ 168 h 176"/>
                <a:gd name="T52" fmla="*/ 136 w 176"/>
                <a:gd name="T53" fmla="*/ 168 h 176"/>
                <a:gd name="T54" fmla="*/ 136 w 176"/>
                <a:gd name="T55" fmla="*/ 172 h 176"/>
                <a:gd name="T56" fmla="*/ 140 w 176"/>
                <a:gd name="T57" fmla="*/ 176 h 176"/>
                <a:gd name="T58" fmla="*/ 144 w 176"/>
                <a:gd name="T59" fmla="*/ 172 h 176"/>
                <a:gd name="T60" fmla="*/ 144 w 176"/>
                <a:gd name="T61" fmla="*/ 160 h 176"/>
                <a:gd name="T62" fmla="*/ 160 w 176"/>
                <a:gd name="T63" fmla="*/ 160 h 176"/>
                <a:gd name="T64" fmla="*/ 176 w 176"/>
                <a:gd name="T65" fmla="*/ 144 h 176"/>
                <a:gd name="T66" fmla="*/ 176 w 176"/>
                <a:gd name="T67" fmla="*/ 48 h 176"/>
                <a:gd name="T68" fmla="*/ 160 w 176"/>
                <a:gd name="T69" fmla="*/ 32 h 176"/>
                <a:gd name="T70" fmla="*/ 168 w 176"/>
                <a:gd name="T71" fmla="*/ 144 h 176"/>
                <a:gd name="T72" fmla="*/ 160 w 176"/>
                <a:gd name="T73" fmla="*/ 152 h 176"/>
                <a:gd name="T74" fmla="*/ 16 w 176"/>
                <a:gd name="T75" fmla="*/ 152 h 176"/>
                <a:gd name="T76" fmla="*/ 8 w 176"/>
                <a:gd name="T77" fmla="*/ 144 h 176"/>
                <a:gd name="T78" fmla="*/ 8 w 176"/>
                <a:gd name="T79" fmla="*/ 48 h 176"/>
                <a:gd name="T80" fmla="*/ 16 w 176"/>
                <a:gd name="T81" fmla="*/ 40 h 176"/>
                <a:gd name="T82" fmla="*/ 160 w 176"/>
                <a:gd name="T83" fmla="*/ 40 h 176"/>
                <a:gd name="T84" fmla="*/ 168 w 176"/>
                <a:gd name="T85" fmla="*/ 48 h 176"/>
                <a:gd name="T86" fmla="*/ 168 w 176"/>
                <a:gd name="T87"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60" y="32"/>
                  </a:moveTo>
                  <a:cubicBezTo>
                    <a:pt x="102" y="32"/>
                    <a:pt x="102" y="32"/>
                    <a:pt x="102" y="32"/>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6" y="32"/>
                    <a:pt x="86"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4" y="32"/>
                    <a:pt x="74" y="32"/>
                    <a:pt x="74" y="32"/>
                  </a:cubicBezTo>
                  <a:cubicBezTo>
                    <a:pt x="16" y="32"/>
                    <a:pt x="16" y="32"/>
                    <a:pt x="16" y="32"/>
                  </a:cubicBezTo>
                  <a:cubicBezTo>
                    <a:pt x="7" y="32"/>
                    <a:pt x="0" y="39"/>
                    <a:pt x="0" y="48"/>
                  </a:cubicBezTo>
                  <a:cubicBezTo>
                    <a:pt x="0" y="144"/>
                    <a:pt x="0" y="144"/>
                    <a:pt x="0" y="144"/>
                  </a:cubicBezTo>
                  <a:cubicBezTo>
                    <a:pt x="0" y="153"/>
                    <a:pt x="7" y="160"/>
                    <a:pt x="16" y="160"/>
                  </a:cubicBezTo>
                  <a:cubicBezTo>
                    <a:pt x="32" y="160"/>
                    <a:pt x="32" y="160"/>
                    <a:pt x="32" y="160"/>
                  </a:cubicBezTo>
                  <a:cubicBezTo>
                    <a:pt x="32" y="172"/>
                    <a:pt x="32" y="172"/>
                    <a:pt x="32" y="172"/>
                  </a:cubicBezTo>
                  <a:cubicBezTo>
                    <a:pt x="32" y="174"/>
                    <a:pt x="34" y="176"/>
                    <a:pt x="36" y="176"/>
                  </a:cubicBezTo>
                  <a:cubicBezTo>
                    <a:pt x="38" y="176"/>
                    <a:pt x="40" y="174"/>
                    <a:pt x="40" y="172"/>
                  </a:cubicBezTo>
                  <a:cubicBezTo>
                    <a:pt x="40" y="168"/>
                    <a:pt x="40" y="168"/>
                    <a:pt x="40" y="168"/>
                  </a:cubicBezTo>
                  <a:cubicBezTo>
                    <a:pt x="136" y="168"/>
                    <a:pt x="136" y="168"/>
                    <a:pt x="136" y="168"/>
                  </a:cubicBezTo>
                  <a:cubicBezTo>
                    <a:pt x="136" y="172"/>
                    <a:pt x="136" y="172"/>
                    <a:pt x="136" y="172"/>
                  </a:cubicBezTo>
                  <a:cubicBezTo>
                    <a:pt x="136" y="174"/>
                    <a:pt x="138" y="176"/>
                    <a:pt x="140" y="176"/>
                  </a:cubicBezTo>
                  <a:cubicBezTo>
                    <a:pt x="142" y="176"/>
                    <a:pt x="144" y="174"/>
                    <a:pt x="144" y="172"/>
                  </a:cubicBezTo>
                  <a:cubicBezTo>
                    <a:pt x="144" y="160"/>
                    <a:pt x="144" y="160"/>
                    <a:pt x="144" y="160"/>
                  </a:cubicBezTo>
                  <a:cubicBezTo>
                    <a:pt x="160" y="160"/>
                    <a:pt x="160" y="160"/>
                    <a:pt x="160" y="160"/>
                  </a:cubicBezTo>
                  <a:cubicBezTo>
                    <a:pt x="169" y="160"/>
                    <a:pt x="176" y="153"/>
                    <a:pt x="176" y="144"/>
                  </a:cubicBezTo>
                  <a:cubicBezTo>
                    <a:pt x="176" y="48"/>
                    <a:pt x="176" y="48"/>
                    <a:pt x="176" y="48"/>
                  </a:cubicBezTo>
                  <a:cubicBezTo>
                    <a:pt x="176" y="39"/>
                    <a:pt x="169" y="32"/>
                    <a:pt x="160" y="32"/>
                  </a:cubicBezTo>
                  <a:moveTo>
                    <a:pt x="168" y="144"/>
                  </a:moveTo>
                  <a:cubicBezTo>
                    <a:pt x="168" y="148"/>
                    <a:pt x="164" y="152"/>
                    <a:pt x="160" y="152"/>
                  </a:cubicBezTo>
                  <a:cubicBezTo>
                    <a:pt x="16" y="152"/>
                    <a:pt x="16" y="152"/>
                    <a:pt x="16" y="152"/>
                  </a:cubicBezTo>
                  <a:cubicBezTo>
                    <a:pt x="12" y="152"/>
                    <a:pt x="8" y="148"/>
                    <a:pt x="8" y="144"/>
                  </a:cubicBezTo>
                  <a:cubicBezTo>
                    <a:pt x="8" y="48"/>
                    <a:pt x="8" y="48"/>
                    <a:pt x="8" y="48"/>
                  </a:cubicBezTo>
                  <a:cubicBezTo>
                    <a:pt x="8" y="44"/>
                    <a:pt x="12" y="40"/>
                    <a:pt x="16" y="40"/>
                  </a:cubicBezTo>
                  <a:cubicBezTo>
                    <a:pt x="160" y="40"/>
                    <a:pt x="160" y="40"/>
                    <a:pt x="160" y="40"/>
                  </a:cubicBezTo>
                  <a:cubicBezTo>
                    <a:pt x="164" y="40"/>
                    <a:pt x="168" y="44"/>
                    <a:pt x="168" y="48"/>
                  </a:cubicBezTo>
                  <a:lnTo>
                    <a:pt x="168"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0" name="Freeform 133">
              <a:extLst>
                <a:ext uri="{FF2B5EF4-FFF2-40B4-BE49-F238E27FC236}">
                  <a16:creationId xmlns:a16="http://schemas.microsoft.com/office/drawing/2014/main" id="{76A45DB6-0CA7-46A0-905D-8A0D33BD3A01}"/>
                </a:ext>
              </a:extLst>
            </p:cNvPr>
            <p:cNvSpPr>
              <a:spLocks noEditPoints="1"/>
            </p:cNvSpPr>
            <p:nvPr/>
          </p:nvSpPr>
          <p:spPr bwMode="auto">
            <a:xfrm>
              <a:off x="11559669" y="7291313"/>
              <a:ext cx="670690" cy="670690"/>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1" name="Freeform 132">
              <a:extLst>
                <a:ext uri="{FF2B5EF4-FFF2-40B4-BE49-F238E27FC236}">
                  <a16:creationId xmlns:a16="http://schemas.microsoft.com/office/drawing/2014/main" id="{5ABBB566-0358-4071-8B68-A9D3727AEB28}"/>
                </a:ext>
              </a:extLst>
            </p:cNvPr>
            <p:cNvSpPr>
              <a:spLocks noEditPoints="1"/>
            </p:cNvSpPr>
            <p:nvPr/>
          </p:nvSpPr>
          <p:spPr bwMode="auto">
            <a:xfrm>
              <a:off x="7862735" y="6939517"/>
              <a:ext cx="670690" cy="481152"/>
            </a:xfrm>
            <a:custGeom>
              <a:avLst/>
              <a:gdLst>
                <a:gd name="T0" fmla="*/ 175 w 176"/>
                <a:gd name="T1" fmla="*/ 122 h 128"/>
                <a:gd name="T2" fmla="*/ 175 w 176"/>
                <a:gd name="T3" fmla="*/ 122 h 128"/>
                <a:gd name="T4" fmla="*/ 160 w 176"/>
                <a:gd name="T5" fmla="*/ 98 h 128"/>
                <a:gd name="T6" fmla="*/ 160 w 176"/>
                <a:gd name="T7" fmla="*/ 96 h 128"/>
                <a:gd name="T8" fmla="*/ 160 w 176"/>
                <a:gd name="T9" fmla="*/ 8 h 128"/>
                <a:gd name="T10" fmla="*/ 152 w 176"/>
                <a:gd name="T11" fmla="*/ 0 h 128"/>
                <a:gd name="T12" fmla="*/ 24 w 176"/>
                <a:gd name="T13" fmla="*/ 0 h 128"/>
                <a:gd name="T14" fmla="*/ 16 w 176"/>
                <a:gd name="T15" fmla="*/ 8 h 128"/>
                <a:gd name="T16" fmla="*/ 16 w 176"/>
                <a:gd name="T17" fmla="*/ 96 h 128"/>
                <a:gd name="T18" fmla="*/ 16 w 176"/>
                <a:gd name="T19" fmla="*/ 98 h 128"/>
                <a:gd name="T20" fmla="*/ 1 w 176"/>
                <a:gd name="T21" fmla="*/ 122 h 128"/>
                <a:gd name="T22" fmla="*/ 1 w 176"/>
                <a:gd name="T23" fmla="*/ 122 h 128"/>
                <a:gd name="T24" fmla="*/ 0 w 176"/>
                <a:gd name="T25" fmla="*/ 124 h 128"/>
                <a:gd name="T26" fmla="*/ 4 w 176"/>
                <a:gd name="T27" fmla="*/ 128 h 128"/>
                <a:gd name="T28" fmla="*/ 172 w 176"/>
                <a:gd name="T29" fmla="*/ 128 h 128"/>
                <a:gd name="T30" fmla="*/ 176 w 176"/>
                <a:gd name="T31" fmla="*/ 124 h 128"/>
                <a:gd name="T32" fmla="*/ 175 w 176"/>
                <a:gd name="T33" fmla="*/ 122 h 128"/>
                <a:gd name="T34" fmla="*/ 24 w 176"/>
                <a:gd name="T35" fmla="*/ 8 h 128"/>
                <a:gd name="T36" fmla="*/ 152 w 176"/>
                <a:gd name="T37" fmla="*/ 8 h 128"/>
                <a:gd name="T38" fmla="*/ 152 w 176"/>
                <a:gd name="T39" fmla="*/ 96 h 128"/>
                <a:gd name="T40" fmla="*/ 24 w 176"/>
                <a:gd name="T41" fmla="*/ 96 h 128"/>
                <a:gd name="T42" fmla="*/ 24 w 176"/>
                <a:gd name="T43" fmla="*/ 8 h 128"/>
                <a:gd name="T44" fmla="*/ 11 w 176"/>
                <a:gd name="T45" fmla="*/ 120 h 128"/>
                <a:gd name="T46" fmla="*/ 22 w 176"/>
                <a:gd name="T47" fmla="*/ 104 h 128"/>
                <a:gd name="T48" fmla="*/ 24 w 176"/>
                <a:gd name="T49" fmla="*/ 104 h 128"/>
                <a:gd name="T50" fmla="*/ 152 w 176"/>
                <a:gd name="T51" fmla="*/ 104 h 128"/>
                <a:gd name="T52" fmla="*/ 154 w 176"/>
                <a:gd name="T53" fmla="*/ 104 h 128"/>
                <a:gd name="T54" fmla="*/ 165 w 176"/>
                <a:gd name="T55" fmla="*/ 120 h 128"/>
                <a:gd name="T56" fmla="*/ 11 w 176"/>
                <a:gd name="T5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28">
                  <a:moveTo>
                    <a:pt x="175" y="122"/>
                  </a:moveTo>
                  <a:cubicBezTo>
                    <a:pt x="175" y="122"/>
                    <a:pt x="175" y="122"/>
                    <a:pt x="175" y="122"/>
                  </a:cubicBezTo>
                  <a:cubicBezTo>
                    <a:pt x="160" y="98"/>
                    <a:pt x="160" y="98"/>
                    <a:pt x="160" y="98"/>
                  </a:cubicBezTo>
                  <a:cubicBezTo>
                    <a:pt x="160" y="98"/>
                    <a:pt x="160" y="97"/>
                    <a:pt x="160" y="96"/>
                  </a:cubicBezTo>
                  <a:cubicBezTo>
                    <a:pt x="160" y="8"/>
                    <a:pt x="160" y="8"/>
                    <a:pt x="160" y="8"/>
                  </a:cubicBezTo>
                  <a:cubicBezTo>
                    <a:pt x="160" y="4"/>
                    <a:pt x="156" y="0"/>
                    <a:pt x="152" y="0"/>
                  </a:cubicBezTo>
                  <a:cubicBezTo>
                    <a:pt x="24" y="0"/>
                    <a:pt x="24" y="0"/>
                    <a:pt x="24" y="0"/>
                  </a:cubicBezTo>
                  <a:cubicBezTo>
                    <a:pt x="20" y="0"/>
                    <a:pt x="16" y="4"/>
                    <a:pt x="16" y="8"/>
                  </a:cubicBezTo>
                  <a:cubicBezTo>
                    <a:pt x="16" y="96"/>
                    <a:pt x="16" y="96"/>
                    <a:pt x="16" y="96"/>
                  </a:cubicBezTo>
                  <a:cubicBezTo>
                    <a:pt x="16" y="97"/>
                    <a:pt x="16" y="98"/>
                    <a:pt x="16" y="98"/>
                  </a:cubicBezTo>
                  <a:cubicBezTo>
                    <a:pt x="1" y="122"/>
                    <a:pt x="1" y="122"/>
                    <a:pt x="1" y="122"/>
                  </a:cubicBezTo>
                  <a:cubicBezTo>
                    <a:pt x="1" y="122"/>
                    <a:pt x="1" y="122"/>
                    <a:pt x="1" y="122"/>
                  </a:cubicBezTo>
                  <a:cubicBezTo>
                    <a:pt x="0" y="122"/>
                    <a:pt x="0" y="123"/>
                    <a:pt x="0" y="124"/>
                  </a:cubicBezTo>
                  <a:cubicBezTo>
                    <a:pt x="0" y="126"/>
                    <a:pt x="2" y="128"/>
                    <a:pt x="4" y="128"/>
                  </a:cubicBezTo>
                  <a:cubicBezTo>
                    <a:pt x="172" y="128"/>
                    <a:pt x="172" y="128"/>
                    <a:pt x="172" y="128"/>
                  </a:cubicBezTo>
                  <a:cubicBezTo>
                    <a:pt x="174" y="128"/>
                    <a:pt x="176" y="126"/>
                    <a:pt x="176" y="124"/>
                  </a:cubicBezTo>
                  <a:cubicBezTo>
                    <a:pt x="176" y="123"/>
                    <a:pt x="176" y="122"/>
                    <a:pt x="175" y="122"/>
                  </a:cubicBezTo>
                  <a:moveTo>
                    <a:pt x="24" y="8"/>
                  </a:moveTo>
                  <a:cubicBezTo>
                    <a:pt x="152" y="8"/>
                    <a:pt x="152" y="8"/>
                    <a:pt x="152" y="8"/>
                  </a:cubicBezTo>
                  <a:cubicBezTo>
                    <a:pt x="152" y="96"/>
                    <a:pt x="152" y="96"/>
                    <a:pt x="152" y="96"/>
                  </a:cubicBezTo>
                  <a:cubicBezTo>
                    <a:pt x="24" y="96"/>
                    <a:pt x="24" y="96"/>
                    <a:pt x="24" y="96"/>
                  </a:cubicBezTo>
                  <a:lnTo>
                    <a:pt x="24" y="8"/>
                  </a:lnTo>
                  <a:close/>
                  <a:moveTo>
                    <a:pt x="11" y="120"/>
                  </a:moveTo>
                  <a:cubicBezTo>
                    <a:pt x="22" y="104"/>
                    <a:pt x="22" y="104"/>
                    <a:pt x="22" y="104"/>
                  </a:cubicBezTo>
                  <a:cubicBezTo>
                    <a:pt x="23" y="104"/>
                    <a:pt x="23" y="104"/>
                    <a:pt x="24" y="104"/>
                  </a:cubicBezTo>
                  <a:cubicBezTo>
                    <a:pt x="152" y="104"/>
                    <a:pt x="152" y="104"/>
                    <a:pt x="152" y="104"/>
                  </a:cubicBezTo>
                  <a:cubicBezTo>
                    <a:pt x="153" y="104"/>
                    <a:pt x="153" y="104"/>
                    <a:pt x="154" y="104"/>
                  </a:cubicBezTo>
                  <a:cubicBezTo>
                    <a:pt x="165" y="120"/>
                    <a:pt x="165" y="120"/>
                    <a:pt x="165" y="120"/>
                  </a:cubicBezTo>
                  <a:lnTo>
                    <a:pt x="11"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67832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BFA2FC2-C96D-4EFB-92AB-7C3738603DE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CONTACT</a:t>
            </a:r>
          </a:p>
        </p:txBody>
      </p:sp>
      <p:sp>
        <p:nvSpPr>
          <p:cNvPr id="5" name="Freeform 300">
            <a:extLst>
              <a:ext uri="{FF2B5EF4-FFF2-40B4-BE49-F238E27FC236}">
                <a16:creationId xmlns:a16="http://schemas.microsoft.com/office/drawing/2014/main" id="{02819F0C-F389-49BE-A867-34ABCCAACA52}"/>
              </a:ext>
            </a:extLst>
          </p:cNvPr>
          <p:cNvSpPr>
            <a:spLocks noEditPoints="1"/>
          </p:cNvSpPr>
          <p:nvPr userDrawn="1"/>
        </p:nvSpPr>
        <p:spPr bwMode="auto">
          <a:xfrm>
            <a:off x="1633646" y="2632894"/>
            <a:ext cx="1130370" cy="1130370"/>
          </a:xfrm>
          <a:custGeom>
            <a:avLst/>
            <a:gdLst>
              <a:gd name="T0" fmla="*/ 108 w 176"/>
              <a:gd name="T1" fmla="*/ 56 h 176"/>
              <a:gd name="T2" fmla="*/ 92 w 176"/>
              <a:gd name="T3" fmla="*/ 56 h 176"/>
              <a:gd name="T4" fmla="*/ 32 w 176"/>
              <a:gd name="T5" fmla="*/ 128 h 176"/>
              <a:gd name="T6" fmla="*/ 32 w 176"/>
              <a:gd name="T7" fmla="*/ 112 h 176"/>
              <a:gd name="T8" fmla="*/ 32 w 176"/>
              <a:gd name="T9" fmla="*/ 128 h 176"/>
              <a:gd name="T10" fmla="*/ 81 w 176"/>
              <a:gd name="T11" fmla="*/ 61 h 176"/>
              <a:gd name="T12" fmla="*/ 80 w 176"/>
              <a:gd name="T13" fmla="*/ 72 h 176"/>
              <a:gd name="T14" fmla="*/ 41 w 176"/>
              <a:gd name="T15" fmla="*/ 99 h 176"/>
              <a:gd name="T16" fmla="*/ 30 w 176"/>
              <a:gd name="T17" fmla="*/ 103 h 176"/>
              <a:gd name="T18" fmla="*/ 41 w 176"/>
              <a:gd name="T19" fmla="*/ 99 h 176"/>
              <a:gd name="T20" fmla="*/ 47 w 176"/>
              <a:gd name="T21" fmla="*/ 83 h 176"/>
              <a:gd name="T22" fmla="*/ 45 w 176"/>
              <a:gd name="T23" fmla="*/ 94 h 176"/>
              <a:gd name="T24" fmla="*/ 134 w 176"/>
              <a:gd name="T25" fmla="*/ 76 h 176"/>
              <a:gd name="T26" fmla="*/ 141 w 176"/>
              <a:gd name="T27" fmla="*/ 71 h 176"/>
              <a:gd name="T28" fmla="*/ 136 w 176"/>
              <a:gd name="T29" fmla="*/ 65 h 176"/>
              <a:gd name="T30" fmla="*/ 134 w 176"/>
              <a:gd name="T31" fmla="*/ 76 h 176"/>
              <a:gd name="T32" fmla="*/ 173 w 176"/>
              <a:gd name="T33" fmla="*/ 16 h 176"/>
              <a:gd name="T34" fmla="*/ 117 w 176"/>
              <a:gd name="T35" fmla="*/ 0 h 176"/>
              <a:gd name="T36" fmla="*/ 115 w 176"/>
              <a:gd name="T37" fmla="*/ 0 h 176"/>
              <a:gd name="T38" fmla="*/ 60 w 176"/>
              <a:gd name="T39" fmla="*/ 16 h 176"/>
              <a:gd name="T40" fmla="*/ 5 w 176"/>
              <a:gd name="T41" fmla="*/ 0 h 176"/>
              <a:gd name="T42" fmla="*/ 0 w 176"/>
              <a:gd name="T43" fmla="*/ 4 h 176"/>
              <a:gd name="T44" fmla="*/ 3 w 176"/>
              <a:gd name="T45" fmla="*/ 160 h 176"/>
              <a:gd name="T46" fmla="*/ 59 w 176"/>
              <a:gd name="T47" fmla="*/ 176 h 176"/>
              <a:gd name="T48" fmla="*/ 60 w 176"/>
              <a:gd name="T49" fmla="*/ 176 h 176"/>
              <a:gd name="T50" fmla="*/ 61 w 176"/>
              <a:gd name="T51" fmla="*/ 176 h 176"/>
              <a:gd name="T52" fmla="*/ 171 w 176"/>
              <a:gd name="T53" fmla="*/ 176 h 176"/>
              <a:gd name="T54" fmla="*/ 172 w 176"/>
              <a:gd name="T55" fmla="*/ 176 h 176"/>
              <a:gd name="T56" fmla="*/ 176 w 176"/>
              <a:gd name="T57" fmla="*/ 20 h 176"/>
              <a:gd name="T58" fmla="*/ 56 w 176"/>
              <a:gd name="T59" fmla="*/ 167 h 176"/>
              <a:gd name="T60" fmla="*/ 8 w 176"/>
              <a:gd name="T61" fmla="*/ 9 h 176"/>
              <a:gd name="T62" fmla="*/ 56 w 176"/>
              <a:gd name="T63" fmla="*/ 167 h 176"/>
              <a:gd name="T64" fmla="*/ 64 w 176"/>
              <a:gd name="T65" fmla="*/ 167 h 176"/>
              <a:gd name="T66" fmla="*/ 67 w 176"/>
              <a:gd name="T67" fmla="*/ 83 h 176"/>
              <a:gd name="T68" fmla="*/ 69 w 176"/>
              <a:gd name="T69" fmla="*/ 72 h 176"/>
              <a:gd name="T70" fmla="*/ 64 w 176"/>
              <a:gd name="T71" fmla="*/ 23 h 176"/>
              <a:gd name="T72" fmla="*/ 112 w 176"/>
              <a:gd name="T73" fmla="*/ 153 h 176"/>
              <a:gd name="T74" fmla="*/ 120 w 176"/>
              <a:gd name="T75" fmla="*/ 153 h 176"/>
              <a:gd name="T76" fmla="*/ 125 w 176"/>
              <a:gd name="T77" fmla="*/ 65 h 176"/>
              <a:gd name="T78" fmla="*/ 122 w 176"/>
              <a:gd name="T79" fmla="*/ 55 h 176"/>
              <a:gd name="T80" fmla="*/ 120 w 176"/>
              <a:gd name="T81" fmla="*/ 9 h 176"/>
              <a:gd name="T82" fmla="*/ 168 w 176"/>
              <a:gd name="T83" fmla="*/ 167 h 176"/>
              <a:gd name="T84" fmla="*/ 140 w 176"/>
              <a:gd name="T85" fmla="*/ 112 h 176"/>
              <a:gd name="T86" fmla="*/ 137 w 176"/>
              <a:gd name="T87" fmla="*/ 119 h 176"/>
              <a:gd name="T88" fmla="*/ 137 w 176"/>
              <a:gd name="T89" fmla="*/ 129 h 176"/>
              <a:gd name="T90" fmla="*/ 140 w 176"/>
              <a:gd name="T91" fmla="*/ 136 h 176"/>
              <a:gd name="T92" fmla="*/ 148 w 176"/>
              <a:gd name="T93" fmla="*/ 130 h 176"/>
              <a:gd name="T94" fmla="*/ 156 w 176"/>
              <a:gd name="T95" fmla="*/ 136 h 176"/>
              <a:gd name="T96" fmla="*/ 159 w 176"/>
              <a:gd name="T97" fmla="*/ 129 h 176"/>
              <a:gd name="T98" fmla="*/ 159 w 176"/>
              <a:gd name="T99" fmla="*/ 119 h 176"/>
              <a:gd name="T100" fmla="*/ 156 w 176"/>
              <a:gd name="T101" fmla="*/ 112 h 176"/>
              <a:gd name="T102" fmla="*/ 148 w 176"/>
              <a:gd name="T103" fmla="*/ 118 h 176"/>
              <a:gd name="T104" fmla="*/ 142 w 176"/>
              <a:gd name="T105" fmla="*/ 88 h 176"/>
              <a:gd name="T106" fmla="*/ 146 w 176"/>
              <a:gd name="T107" fmla="*/ 78 h 176"/>
              <a:gd name="T108" fmla="*/ 142 w 176"/>
              <a:gd name="T109" fmla="*/ 88 h 176"/>
              <a:gd name="T110" fmla="*/ 151 w 176"/>
              <a:gd name="T111" fmla="*/ 103 h 176"/>
              <a:gd name="T112" fmla="*/ 143 w 176"/>
              <a:gd name="T113" fmla="*/ 9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100" y="64"/>
                </a:moveTo>
                <a:cubicBezTo>
                  <a:pt x="104" y="64"/>
                  <a:pt x="108" y="60"/>
                  <a:pt x="108" y="56"/>
                </a:cubicBezTo>
                <a:cubicBezTo>
                  <a:pt x="108" y="52"/>
                  <a:pt x="104" y="48"/>
                  <a:pt x="100" y="48"/>
                </a:cubicBezTo>
                <a:cubicBezTo>
                  <a:pt x="96" y="48"/>
                  <a:pt x="92" y="52"/>
                  <a:pt x="92" y="56"/>
                </a:cubicBezTo>
                <a:cubicBezTo>
                  <a:pt x="92" y="60"/>
                  <a:pt x="96" y="64"/>
                  <a:pt x="100" y="64"/>
                </a:cubicBezTo>
                <a:moveTo>
                  <a:pt x="32" y="128"/>
                </a:moveTo>
                <a:cubicBezTo>
                  <a:pt x="36" y="128"/>
                  <a:pt x="40" y="124"/>
                  <a:pt x="40" y="120"/>
                </a:cubicBezTo>
                <a:cubicBezTo>
                  <a:pt x="40" y="116"/>
                  <a:pt x="36" y="112"/>
                  <a:pt x="32" y="112"/>
                </a:cubicBezTo>
                <a:cubicBezTo>
                  <a:pt x="28" y="112"/>
                  <a:pt x="24" y="116"/>
                  <a:pt x="24" y="120"/>
                </a:cubicBezTo>
                <a:cubicBezTo>
                  <a:pt x="24" y="124"/>
                  <a:pt x="28" y="128"/>
                  <a:pt x="32" y="128"/>
                </a:cubicBezTo>
                <a:moveTo>
                  <a:pt x="85" y="68"/>
                </a:moveTo>
                <a:cubicBezTo>
                  <a:pt x="81" y="61"/>
                  <a:pt x="81" y="61"/>
                  <a:pt x="81" y="61"/>
                </a:cubicBezTo>
                <a:cubicBezTo>
                  <a:pt x="78" y="63"/>
                  <a:pt x="76" y="65"/>
                  <a:pt x="74" y="67"/>
                </a:cubicBezTo>
                <a:cubicBezTo>
                  <a:pt x="80" y="72"/>
                  <a:pt x="80" y="72"/>
                  <a:pt x="80" y="72"/>
                </a:cubicBezTo>
                <a:cubicBezTo>
                  <a:pt x="82" y="70"/>
                  <a:pt x="83" y="69"/>
                  <a:pt x="85" y="68"/>
                </a:cubicBezTo>
                <a:moveTo>
                  <a:pt x="41" y="99"/>
                </a:moveTo>
                <a:cubicBezTo>
                  <a:pt x="34" y="95"/>
                  <a:pt x="34" y="95"/>
                  <a:pt x="34" y="95"/>
                </a:cubicBezTo>
                <a:cubicBezTo>
                  <a:pt x="32" y="97"/>
                  <a:pt x="31" y="100"/>
                  <a:pt x="30" y="103"/>
                </a:cubicBezTo>
                <a:cubicBezTo>
                  <a:pt x="38" y="105"/>
                  <a:pt x="38" y="105"/>
                  <a:pt x="38" y="105"/>
                </a:cubicBezTo>
                <a:cubicBezTo>
                  <a:pt x="39" y="103"/>
                  <a:pt x="39" y="101"/>
                  <a:pt x="41" y="99"/>
                </a:cubicBezTo>
                <a:moveTo>
                  <a:pt x="51" y="90"/>
                </a:moveTo>
                <a:cubicBezTo>
                  <a:pt x="47" y="83"/>
                  <a:pt x="47" y="83"/>
                  <a:pt x="47" y="83"/>
                </a:cubicBezTo>
                <a:cubicBezTo>
                  <a:pt x="44" y="85"/>
                  <a:pt x="42" y="86"/>
                  <a:pt x="40" y="88"/>
                </a:cubicBezTo>
                <a:cubicBezTo>
                  <a:pt x="45" y="94"/>
                  <a:pt x="45" y="94"/>
                  <a:pt x="45" y="94"/>
                </a:cubicBezTo>
                <a:cubicBezTo>
                  <a:pt x="47" y="93"/>
                  <a:pt x="49" y="91"/>
                  <a:pt x="51" y="90"/>
                </a:cubicBezTo>
                <a:moveTo>
                  <a:pt x="134" y="76"/>
                </a:moveTo>
                <a:cubicBezTo>
                  <a:pt x="135" y="76"/>
                  <a:pt x="135" y="76"/>
                  <a:pt x="135" y="76"/>
                </a:cubicBezTo>
                <a:cubicBezTo>
                  <a:pt x="141" y="71"/>
                  <a:pt x="141" y="71"/>
                  <a:pt x="141" y="71"/>
                </a:cubicBezTo>
                <a:cubicBezTo>
                  <a:pt x="140" y="70"/>
                  <a:pt x="140" y="70"/>
                  <a:pt x="140" y="70"/>
                </a:cubicBezTo>
                <a:cubicBezTo>
                  <a:pt x="139" y="69"/>
                  <a:pt x="137" y="67"/>
                  <a:pt x="136" y="65"/>
                </a:cubicBezTo>
                <a:cubicBezTo>
                  <a:pt x="129" y="70"/>
                  <a:pt x="129" y="70"/>
                  <a:pt x="129" y="70"/>
                </a:cubicBezTo>
                <a:cubicBezTo>
                  <a:pt x="131" y="72"/>
                  <a:pt x="132" y="74"/>
                  <a:pt x="134" y="76"/>
                </a:cubicBezTo>
                <a:moveTo>
                  <a:pt x="173" y="16"/>
                </a:moveTo>
                <a:cubicBezTo>
                  <a:pt x="173" y="16"/>
                  <a:pt x="173" y="16"/>
                  <a:pt x="173" y="16"/>
                </a:cubicBezTo>
                <a:cubicBezTo>
                  <a:pt x="117" y="0"/>
                  <a:pt x="117" y="0"/>
                  <a:pt x="117" y="0"/>
                </a:cubicBezTo>
                <a:cubicBezTo>
                  <a:pt x="117" y="0"/>
                  <a:pt x="117" y="0"/>
                  <a:pt x="117" y="0"/>
                </a:cubicBezTo>
                <a:cubicBezTo>
                  <a:pt x="117" y="0"/>
                  <a:pt x="116" y="0"/>
                  <a:pt x="116" y="0"/>
                </a:cubicBezTo>
                <a:cubicBezTo>
                  <a:pt x="116" y="0"/>
                  <a:pt x="115"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4" y="0"/>
                  <a:pt x="4" y="0"/>
                </a:cubicBezTo>
                <a:cubicBezTo>
                  <a:pt x="2" y="0"/>
                  <a:pt x="0" y="2"/>
                  <a:pt x="0" y="4"/>
                </a:cubicBezTo>
                <a:cubicBezTo>
                  <a:pt x="0" y="156"/>
                  <a:pt x="0" y="156"/>
                  <a:pt x="0" y="156"/>
                </a:cubicBezTo>
                <a:cubicBezTo>
                  <a:pt x="0" y="158"/>
                  <a:pt x="1" y="159"/>
                  <a:pt x="3" y="160"/>
                </a:cubicBezTo>
                <a:cubicBezTo>
                  <a:pt x="3" y="160"/>
                  <a:pt x="3" y="160"/>
                  <a:pt x="3" y="160"/>
                </a:cubicBezTo>
                <a:cubicBezTo>
                  <a:pt x="59" y="176"/>
                  <a:pt x="59" y="176"/>
                  <a:pt x="59" y="176"/>
                </a:cubicBezTo>
                <a:cubicBezTo>
                  <a:pt x="59" y="176"/>
                  <a:pt x="59" y="176"/>
                  <a:pt x="59" y="176"/>
                </a:cubicBezTo>
                <a:cubicBezTo>
                  <a:pt x="59" y="176"/>
                  <a:pt x="60" y="176"/>
                  <a:pt x="60" y="176"/>
                </a:cubicBezTo>
                <a:cubicBezTo>
                  <a:pt x="60"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1" y="176"/>
                  <a:pt x="172" y="176"/>
                  <a:pt x="172" y="176"/>
                </a:cubicBezTo>
                <a:cubicBezTo>
                  <a:pt x="174"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76"/>
                  <a:pt x="64" y="76"/>
                  <a:pt x="64" y="76"/>
                </a:cubicBezTo>
                <a:cubicBezTo>
                  <a:pt x="67" y="83"/>
                  <a:pt x="67" y="83"/>
                  <a:pt x="67" y="83"/>
                </a:cubicBezTo>
                <a:cubicBezTo>
                  <a:pt x="70" y="82"/>
                  <a:pt x="72" y="80"/>
                  <a:pt x="75" y="78"/>
                </a:cubicBezTo>
                <a:cubicBezTo>
                  <a:pt x="69" y="72"/>
                  <a:pt x="69" y="72"/>
                  <a:pt x="69" y="72"/>
                </a:cubicBezTo>
                <a:cubicBezTo>
                  <a:pt x="68" y="74"/>
                  <a:pt x="66" y="75"/>
                  <a:pt x="64" y="76"/>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63"/>
                  <a:pt x="120" y="63"/>
                  <a:pt x="120" y="63"/>
                </a:cubicBezTo>
                <a:cubicBezTo>
                  <a:pt x="122" y="64"/>
                  <a:pt x="123" y="64"/>
                  <a:pt x="125" y="65"/>
                </a:cubicBezTo>
                <a:cubicBezTo>
                  <a:pt x="130" y="59"/>
                  <a:pt x="130" y="59"/>
                  <a:pt x="130" y="59"/>
                </a:cubicBezTo>
                <a:cubicBezTo>
                  <a:pt x="127" y="57"/>
                  <a:pt x="125" y="56"/>
                  <a:pt x="122" y="55"/>
                </a:cubicBezTo>
                <a:cubicBezTo>
                  <a:pt x="120" y="59"/>
                  <a:pt x="120" y="59"/>
                  <a:pt x="120" y="59"/>
                </a:cubicBezTo>
                <a:cubicBezTo>
                  <a:pt x="120" y="9"/>
                  <a:pt x="120" y="9"/>
                  <a:pt x="120" y="9"/>
                </a:cubicBezTo>
                <a:cubicBezTo>
                  <a:pt x="168" y="23"/>
                  <a:pt x="168" y="23"/>
                  <a:pt x="168" y="23"/>
                </a:cubicBezTo>
                <a:lnTo>
                  <a:pt x="168" y="167"/>
                </a:lnTo>
                <a:close/>
                <a:moveTo>
                  <a:pt x="143" y="113"/>
                </a:moveTo>
                <a:cubicBezTo>
                  <a:pt x="142" y="112"/>
                  <a:pt x="141" y="112"/>
                  <a:pt x="140" y="112"/>
                </a:cubicBezTo>
                <a:cubicBezTo>
                  <a:pt x="138" y="112"/>
                  <a:pt x="136" y="114"/>
                  <a:pt x="136" y="116"/>
                </a:cubicBezTo>
                <a:cubicBezTo>
                  <a:pt x="136" y="117"/>
                  <a:pt x="136" y="118"/>
                  <a:pt x="137" y="119"/>
                </a:cubicBezTo>
                <a:cubicBezTo>
                  <a:pt x="142" y="124"/>
                  <a:pt x="142" y="124"/>
                  <a:pt x="142" y="124"/>
                </a:cubicBezTo>
                <a:cubicBezTo>
                  <a:pt x="137" y="129"/>
                  <a:pt x="137" y="129"/>
                  <a:pt x="137" y="129"/>
                </a:cubicBezTo>
                <a:cubicBezTo>
                  <a:pt x="136" y="130"/>
                  <a:pt x="136" y="131"/>
                  <a:pt x="136" y="132"/>
                </a:cubicBezTo>
                <a:cubicBezTo>
                  <a:pt x="136" y="134"/>
                  <a:pt x="138" y="136"/>
                  <a:pt x="140" y="136"/>
                </a:cubicBezTo>
                <a:cubicBezTo>
                  <a:pt x="141" y="136"/>
                  <a:pt x="142" y="136"/>
                  <a:pt x="143" y="135"/>
                </a:cubicBezTo>
                <a:cubicBezTo>
                  <a:pt x="148" y="130"/>
                  <a:pt x="148" y="130"/>
                  <a:pt x="148" y="130"/>
                </a:cubicBezTo>
                <a:cubicBezTo>
                  <a:pt x="153" y="135"/>
                  <a:pt x="153" y="135"/>
                  <a:pt x="153" y="135"/>
                </a:cubicBezTo>
                <a:cubicBezTo>
                  <a:pt x="154" y="136"/>
                  <a:pt x="155" y="136"/>
                  <a:pt x="156" y="136"/>
                </a:cubicBezTo>
                <a:cubicBezTo>
                  <a:pt x="158" y="136"/>
                  <a:pt x="160" y="134"/>
                  <a:pt x="160" y="132"/>
                </a:cubicBezTo>
                <a:cubicBezTo>
                  <a:pt x="160" y="131"/>
                  <a:pt x="160" y="130"/>
                  <a:pt x="159" y="129"/>
                </a:cubicBezTo>
                <a:cubicBezTo>
                  <a:pt x="154" y="124"/>
                  <a:pt x="154" y="124"/>
                  <a:pt x="154" y="124"/>
                </a:cubicBezTo>
                <a:cubicBezTo>
                  <a:pt x="159" y="119"/>
                  <a:pt x="159" y="119"/>
                  <a:pt x="159" y="119"/>
                </a:cubicBezTo>
                <a:cubicBezTo>
                  <a:pt x="160" y="118"/>
                  <a:pt x="160" y="117"/>
                  <a:pt x="160" y="116"/>
                </a:cubicBezTo>
                <a:cubicBezTo>
                  <a:pt x="160" y="114"/>
                  <a:pt x="158" y="112"/>
                  <a:pt x="156" y="112"/>
                </a:cubicBezTo>
                <a:cubicBezTo>
                  <a:pt x="155" y="112"/>
                  <a:pt x="154" y="112"/>
                  <a:pt x="153" y="113"/>
                </a:cubicBezTo>
                <a:cubicBezTo>
                  <a:pt x="148" y="118"/>
                  <a:pt x="148" y="118"/>
                  <a:pt x="148" y="118"/>
                </a:cubicBezTo>
                <a:lnTo>
                  <a:pt x="143" y="113"/>
                </a:lnTo>
                <a:close/>
                <a:moveTo>
                  <a:pt x="142" y="88"/>
                </a:moveTo>
                <a:cubicBezTo>
                  <a:pt x="150" y="86"/>
                  <a:pt x="150" y="86"/>
                  <a:pt x="150" y="86"/>
                </a:cubicBezTo>
                <a:cubicBezTo>
                  <a:pt x="149" y="83"/>
                  <a:pt x="148" y="80"/>
                  <a:pt x="146" y="78"/>
                </a:cubicBezTo>
                <a:cubicBezTo>
                  <a:pt x="139" y="82"/>
                  <a:pt x="139" y="82"/>
                  <a:pt x="139" y="82"/>
                </a:cubicBezTo>
                <a:cubicBezTo>
                  <a:pt x="140" y="84"/>
                  <a:pt x="141" y="86"/>
                  <a:pt x="142" y="88"/>
                </a:cubicBezTo>
                <a:moveTo>
                  <a:pt x="143" y="102"/>
                </a:moveTo>
                <a:cubicBezTo>
                  <a:pt x="151" y="103"/>
                  <a:pt x="151" y="103"/>
                  <a:pt x="151" y="103"/>
                </a:cubicBezTo>
                <a:cubicBezTo>
                  <a:pt x="151" y="100"/>
                  <a:pt x="151" y="97"/>
                  <a:pt x="151" y="94"/>
                </a:cubicBezTo>
                <a:cubicBezTo>
                  <a:pt x="143" y="95"/>
                  <a:pt x="143" y="95"/>
                  <a:pt x="143" y="95"/>
                </a:cubicBezTo>
                <a:cubicBezTo>
                  <a:pt x="143" y="97"/>
                  <a:pt x="143" y="99"/>
                  <a:pt x="143" y="10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118">
            <a:extLst>
              <a:ext uri="{FF2B5EF4-FFF2-40B4-BE49-F238E27FC236}">
                <a16:creationId xmlns:a16="http://schemas.microsoft.com/office/drawing/2014/main" id="{C21EC9C3-EDB6-407D-A9B1-7E429C46D851}"/>
              </a:ext>
            </a:extLst>
          </p:cNvPr>
          <p:cNvSpPr>
            <a:spLocks noEditPoints="1"/>
          </p:cNvSpPr>
          <p:nvPr userDrawn="1"/>
        </p:nvSpPr>
        <p:spPr bwMode="auto">
          <a:xfrm>
            <a:off x="5777447" y="2632894"/>
            <a:ext cx="1105804" cy="1130370"/>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Freeform 237">
            <a:extLst>
              <a:ext uri="{FF2B5EF4-FFF2-40B4-BE49-F238E27FC236}">
                <a16:creationId xmlns:a16="http://schemas.microsoft.com/office/drawing/2014/main" id="{D61B95A5-97A8-4AB1-B8C7-CE1A91451E2D}"/>
              </a:ext>
            </a:extLst>
          </p:cNvPr>
          <p:cNvSpPr>
            <a:spLocks noEditPoints="1"/>
          </p:cNvSpPr>
          <p:nvPr userDrawn="1"/>
        </p:nvSpPr>
        <p:spPr bwMode="auto">
          <a:xfrm>
            <a:off x="9598238" y="2633008"/>
            <a:ext cx="1104483" cy="1129019"/>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TextBox 7">
            <a:extLst>
              <a:ext uri="{FF2B5EF4-FFF2-40B4-BE49-F238E27FC236}">
                <a16:creationId xmlns:a16="http://schemas.microsoft.com/office/drawing/2014/main" id="{BE0F856A-813A-45DB-8D7E-FF63D4FD223C}"/>
              </a:ext>
            </a:extLst>
          </p:cNvPr>
          <p:cNvSpPr txBox="1"/>
          <p:nvPr userDrawn="1"/>
        </p:nvSpPr>
        <p:spPr>
          <a:xfrm>
            <a:off x="439658" y="4013697"/>
            <a:ext cx="3518347" cy="646331"/>
          </a:xfrm>
          <a:prstGeom prst="rect">
            <a:avLst/>
          </a:prstGeom>
          <a:noFill/>
        </p:spPr>
        <p:txBody>
          <a:bodyPr wrap="square" rtlCol="0">
            <a:spAutoFit/>
          </a:bodyPr>
          <a:lstStyle/>
          <a:p>
            <a:pPr algn="ctr"/>
            <a:r>
              <a:rPr lang="en-US" sz="3600">
                <a:solidFill>
                  <a:srgbClr val="F6DE55"/>
                </a:solidFill>
                <a:latin typeface="+mj-lt"/>
              </a:rPr>
              <a:t>address</a:t>
            </a:r>
            <a:endParaRPr lang="uk-UA" sz="3600">
              <a:solidFill>
                <a:srgbClr val="F6DE55"/>
              </a:solidFill>
              <a:latin typeface="+mj-lt"/>
            </a:endParaRPr>
          </a:p>
        </p:txBody>
      </p:sp>
      <p:sp>
        <p:nvSpPr>
          <p:cNvPr id="9" name="TextBox 8">
            <a:extLst>
              <a:ext uri="{FF2B5EF4-FFF2-40B4-BE49-F238E27FC236}">
                <a16:creationId xmlns:a16="http://schemas.microsoft.com/office/drawing/2014/main" id="{58C2BC7E-F8AD-4619-AD37-B73831C0E281}"/>
              </a:ext>
            </a:extLst>
          </p:cNvPr>
          <p:cNvSpPr txBox="1"/>
          <p:nvPr userDrawn="1"/>
        </p:nvSpPr>
        <p:spPr>
          <a:xfrm>
            <a:off x="163692" y="4706093"/>
            <a:ext cx="4070280" cy="1200329"/>
          </a:xfrm>
          <a:prstGeom prst="rect">
            <a:avLst/>
          </a:prstGeom>
          <a:noFill/>
        </p:spPr>
        <p:txBody>
          <a:bodyPr wrap="square" rtlCol="0">
            <a:spAutoFit/>
          </a:bodyPr>
          <a:lstStyle/>
          <a:p>
            <a:pPr algn="ctr">
              <a:lnSpc>
                <a:spcPct val="100000"/>
              </a:lnSpc>
            </a:pPr>
            <a:r>
              <a:rPr lang="en-US" sz="2400">
                <a:solidFill>
                  <a:schemeClr val="bg1"/>
                </a:solidFill>
                <a:latin typeface="Arial" panose="020B0604020202020204" pitchFamily="34" charset="0"/>
                <a:cs typeface="Arial" panose="020B0604020202020204" pitchFamily="34" charset="0"/>
              </a:rPr>
              <a:t>11400 Rockville Pike, </a:t>
            </a:r>
          </a:p>
          <a:p>
            <a:pPr algn="ctr">
              <a:lnSpc>
                <a:spcPct val="100000"/>
              </a:lnSpc>
            </a:pPr>
            <a:r>
              <a:rPr lang="en-US" sz="2400">
                <a:solidFill>
                  <a:schemeClr val="bg1"/>
                </a:solidFill>
                <a:latin typeface="Arial" panose="020B0604020202020204" pitchFamily="34" charset="0"/>
                <a:cs typeface="Arial" panose="020B0604020202020204" pitchFamily="34" charset="0"/>
              </a:rPr>
              <a:t>Suite #200</a:t>
            </a:r>
          </a:p>
          <a:p>
            <a:pPr algn="ctr">
              <a:lnSpc>
                <a:spcPct val="100000"/>
              </a:lnSpc>
            </a:pPr>
            <a:r>
              <a:rPr lang="en-US" sz="2400">
                <a:solidFill>
                  <a:schemeClr val="bg1"/>
                </a:solidFill>
                <a:latin typeface="Arial" panose="020B0604020202020204" pitchFamily="34" charset="0"/>
                <a:cs typeface="Arial" panose="020B0604020202020204" pitchFamily="34" charset="0"/>
              </a:rPr>
              <a:t>Rockville, MD 20852</a:t>
            </a:r>
            <a:endParaRPr lang="uk-UA" sz="24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792014-075D-4735-AFC2-BA1E12CEABFB}"/>
              </a:ext>
            </a:extLst>
          </p:cNvPr>
          <p:cNvSpPr txBox="1"/>
          <p:nvPr userDrawn="1"/>
        </p:nvSpPr>
        <p:spPr>
          <a:xfrm>
            <a:off x="4501549"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phone</a:t>
            </a:r>
            <a:endParaRPr lang="uk-UA" sz="3600">
              <a:solidFill>
                <a:srgbClr val="F6DE55"/>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C100198-B65B-486D-A370-CA76CCC0B098}"/>
              </a:ext>
            </a:extLst>
          </p:cNvPr>
          <p:cNvSpPr txBox="1"/>
          <p:nvPr userDrawn="1"/>
        </p:nvSpPr>
        <p:spPr>
          <a:xfrm>
            <a:off x="4501549" y="4707330"/>
            <a:ext cx="3657600" cy="830997"/>
          </a:xfrm>
          <a:prstGeom prst="rect">
            <a:avLst/>
          </a:prstGeom>
          <a:noFill/>
        </p:spPr>
        <p:txBody>
          <a:bodyPr wrap="square" rtlCol="0">
            <a:spAutoFit/>
          </a:bodyPr>
          <a:lstStyle/>
          <a:p>
            <a:pPr algn="ctr">
              <a:lnSpc>
                <a:spcPct val="100000"/>
              </a:lnSpc>
            </a:pPr>
            <a:r>
              <a:rPr lang="en-US" sz="2400">
                <a:solidFill>
                  <a:schemeClr val="bg1"/>
                </a:solidFill>
              </a:rPr>
              <a:t>Phone: 301-656-3920</a:t>
            </a:r>
          </a:p>
          <a:p>
            <a:pPr algn="ctr">
              <a:lnSpc>
                <a:spcPct val="100000"/>
              </a:lnSpc>
            </a:pPr>
            <a:r>
              <a:rPr lang="en-US" sz="2400">
                <a:solidFill>
                  <a:schemeClr val="bg1"/>
                </a:solidFill>
              </a:rPr>
              <a:t>Fax: 301-656-3815</a:t>
            </a:r>
          </a:p>
        </p:txBody>
      </p:sp>
      <p:sp>
        <p:nvSpPr>
          <p:cNvPr id="12" name="TextBox 11">
            <a:extLst>
              <a:ext uri="{FF2B5EF4-FFF2-40B4-BE49-F238E27FC236}">
                <a16:creationId xmlns:a16="http://schemas.microsoft.com/office/drawing/2014/main" id="{16C330A5-91C4-4912-8FA3-92D7BD32565B}"/>
              </a:ext>
            </a:extLst>
          </p:cNvPr>
          <p:cNvSpPr txBox="1"/>
          <p:nvPr userDrawn="1"/>
        </p:nvSpPr>
        <p:spPr>
          <a:xfrm>
            <a:off x="8426726"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online</a:t>
            </a:r>
            <a:endParaRPr lang="uk-UA" sz="3600">
              <a:solidFill>
                <a:srgbClr val="F6DE5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2B9ED58-6BAC-4200-98B5-6BBDC22D3F32}"/>
              </a:ext>
            </a:extLst>
          </p:cNvPr>
          <p:cNvSpPr txBox="1"/>
          <p:nvPr userDrawn="1"/>
        </p:nvSpPr>
        <p:spPr>
          <a:xfrm>
            <a:off x="8361363" y="4544978"/>
            <a:ext cx="3872948" cy="577850"/>
          </a:xfrm>
          <a:prstGeom prst="rect">
            <a:avLst/>
          </a:prstGeom>
          <a:noFill/>
        </p:spPr>
        <p:txBody>
          <a:bodyPr wrap="square" rtlCol="0">
            <a:spAutoFit/>
          </a:bodyPr>
          <a:lstStyle/>
          <a:p>
            <a:pPr algn="ctr">
              <a:lnSpc>
                <a:spcPct val="150000"/>
              </a:lnSpc>
            </a:pPr>
            <a:r>
              <a:rPr lang="en-US" sz="2400">
                <a:solidFill>
                  <a:schemeClr val="bg1"/>
                </a:solidFill>
              </a:rPr>
              <a:t>www.ASAM.org</a:t>
            </a:r>
          </a:p>
        </p:txBody>
      </p:sp>
    </p:spTree>
    <p:extLst>
      <p:ext uri="{BB962C8B-B14F-4D97-AF65-F5344CB8AC3E}">
        <p14:creationId xmlns:p14="http://schemas.microsoft.com/office/powerpoint/2010/main" val="1383069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762982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863404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AD08371-3FD4-4674-B768-181433484B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5596" y="1604716"/>
            <a:ext cx="8860808" cy="3648568"/>
          </a:xfrm>
          <a:prstGeom prst="rect">
            <a:avLst/>
          </a:prstGeom>
        </p:spPr>
      </p:pic>
    </p:spTree>
    <p:extLst>
      <p:ext uri="{BB962C8B-B14F-4D97-AF65-F5344CB8AC3E}">
        <p14:creationId xmlns:p14="http://schemas.microsoft.com/office/powerpoint/2010/main" val="22192994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4241208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794856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EAEBF0-4467-4B91-B453-DEEC26A8EC1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950319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07307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AEBF0-4467-4B91-B453-DEEC26A8EC1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944059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AEBF0-4467-4B91-B453-DEEC26A8EC15}"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562806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EAEBF0-4467-4B91-B453-DEEC26A8EC15}" type="datetimeFigureOut">
              <a:rPr lang="en-US" smtClean="0"/>
              <a:pPr/>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798550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EAEBF0-4467-4B91-B453-DEEC26A8EC15}" type="datetimeFigureOut">
              <a:rPr lang="en-US" smtClean="0"/>
              <a:pPr/>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04143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EBF0-4467-4B91-B453-DEEC26A8EC15}" type="datetimeFigureOut">
              <a:rPr lang="en-US" smtClean="0"/>
              <a:pPr/>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452587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139899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5D7B32-475F-4977-BAC0-6509F4E138BC}"/>
              </a:ext>
            </a:extLst>
          </p:cNvPr>
          <p:cNvSpPr txBox="1"/>
          <p:nvPr userDrawn="1"/>
        </p:nvSpPr>
        <p:spPr>
          <a:xfrm>
            <a:off x="714001" y="1874728"/>
            <a:ext cx="10763997" cy="3108543"/>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ASAM, founded in 1954, is a professional medical society representing over 6,000 physicians, clinicians and associated professionals in the field of addiction medicine. ASAM is dedicated to increasing access and improving the quality of addiction treatment, educating physicians and the public, supporting research and prevention, and promoting the appropriate role of physicians in the care of patients with addiction.</a:t>
            </a:r>
            <a:endParaRPr lang="uk-UA"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425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645115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925711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1971848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055508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6720100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2033655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71437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7EFFD-80E9-4E4A-A36A-9E5A31D52F3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5348634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D7EFFD-80E9-4E4A-A36A-9E5A31D52F34}" type="datetimeFigureOut">
              <a:rPr lang="en-US" smtClean="0"/>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584327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D7EFFD-80E9-4E4A-A36A-9E5A31D52F34}" type="datetimeFigureOut">
              <a:rPr lang="en-US" smtClean="0"/>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82003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0277F96-9B4C-4D85-A65F-076A2386796D}"/>
              </a:ext>
            </a:extLst>
          </p:cNvPr>
          <p:cNvSpPr>
            <a:spLocks noGrp="1"/>
          </p:cNvSpPr>
          <p:nvPr>
            <p:ph type="body" sz="quarter" idx="10" hasCustomPrompt="1"/>
          </p:nvPr>
        </p:nvSpPr>
        <p:spPr>
          <a:xfrm>
            <a:off x="799827" y="462910"/>
            <a:ext cx="7230470" cy="614386"/>
          </a:xfrm>
          <a:prstGeom prst="rect">
            <a:avLst/>
          </a:prstGeom>
        </p:spPr>
        <p:txBody>
          <a:bodyPr/>
          <a:lstStyle>
            <a:lvl1pPr marL="0" indent="0">
              <a:buNone/>
              <a:defRPr sz="4400" b="1">
                <a:solidFill>
                  <a:srgbClr val="0EABF8"/>
                </a:solidFill>
                <a:latin typeface="Arial" panose="020B0604020202020204" pitchFamily="34" charset="0"/>
                <a:cs typeface="Arial" panose="020B0604020202020204" pitchFamily="34" charset="0"/>
              </a:defRPr>
            </a:lvl1pPr>
          </a:lstStyle>
          <a:p>
            <a:pPr lvl="0"/>
            <a:r>
              <a:rPr lang="en-US"/>
              <a:t>Title of Activity</a:t>
            </a:r>
          </a:p>
        </p:txBody>
      </p:sp>
      <p:sp>
        <p:nvSpPr>
          <p:cNvPr id="17" name="Text Placeholder 15">
            <a:extLst>
              <a:ext uri="{FF2B5EF4-FFF2-40B4-BE49-F238E27FC236}">
                <a16:creationId xmlns:a16="http://schemas.microsoft.com/office/drawing/2014/main" id="{BB366826-7449-4FBC-85BA-D9FD1CA3502B}"/>
              </a:ext>
            </a:extLst>
          </p:cNvPr>
          <p:cNvSpPr>
            <a:spLocks noGrp="1"/>
          </p:cNvSpPr>
          <p:nvPr>
            <p:ph type="body" sz="quarter" idx="11" hasCustomPrompt="1"/>
          </p:nvPr>
        </p:nvSpPr>
        <p:spPr>
          <a:xfrm>
            <a:off x="799827" y="1094632"/>
            <a:ext cx="4161526" cy="614386"/>
          </a:xfrm>
          <a:prstGeom prst="rect">
            <a:avLst/>
          </a:prstGeom>
        </p:spPr>
        <p:txBody>
          <a:bodyPr/>
          <a:lstStyle>
            <a:lvl1pPr marL="0" indent="0">
              <a:buNone/>
              <a:defRPr sz="4000" b="0">
                <a:solidFill>
                  <a:srgbClr val="F6DE55"/>
                </a:solidFill>
                <a:latin typeface="Arial" panose="020B0604020202020204" pitchFamily="34" charset="0"/>
                <a:cs typeface="Arial" panose="020B0604020202020204" pitchFamily="34" charset="0"/>
              </a:defRPr>
            </a:lvl1pPr>
          </a:lstStyle>
          <a:p>
            <a:pPr lvl="0"/>
            <a:r>
              <a:rPr lang="en-US"/>
              <a:t>Date of Activity</a:t>
            </a:r>
          </a:p>
        </p:txBody>
      </p:sp>
      <p:cxnSp>
        <p:nvCxnSpPr>
          <p:cNvPr id="18" name="Straight Connector 17">
            <a:extLst>
              <a:ext uri="{FF2B5EF4-FFF2-40B4-BE49-F238E27FC236}">
                <a16:creationId xmlns:a16="http://schemas.microsoft.com/office/drawing/2014/main" id="{697AB819-BACD-4BDC-A8DC-51FC69DC54A9}"/>
              </a:ext>
            </a:extLst>
          </p:cNvPr>
          <p:cNvCxnSpPr/>
          <p:nvPr userDrawn="1"/>
        </p:nvCxnSpPr>
        <p:spPr>
          <a:xfrm>
            <a:off x="949874" y="3006950"/>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799827" y="4112195"/>
            <a:ext cx="7156896" cy="477791"/>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Disclosure Information</a:t>
            </a:r>
          </a:p>
        </p:txBody>
      </p:sp>
      <p:sp>
        <p:nvSpPr>
          <p:cNvPr id="21" name="Title 1">
            <a:extLst>
              <a:ext uri="{FF2B5EF4-FFF2-40B4-BE49-F238E27FC236}">
                <a16:creationId xmlns:a16="http://schemas.microsoft.com/office/drawing/2014/main" id="{A7F60995-5985-4E7F-847E-932C9602C84B}"/>
              </a:ext>
            </a:extLst>
          </p:cNvPr>
          <p:cNvSpPr txBox="1">
            <a:spLocks/>
          </p:cNvSpPr>
          <p:nvPr userDrawn="1"/>
        </p:nvSpPr>
        <p:spPr>
          <a:xfrm>
            <a:off x="799827" y="2153400"/>
            <a:ext cx="8718076" cy="7017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 lastClr="FFFFFF"/>
                </a:solidFill>
                <a:effectLst/>
                <a:uLnTx/>
                <a:uFillTx/>
                <a:latin typeface="+mn-lt"/>
                <a:ea typeface="Roboto Condensed" panose="02000000000000000000" pitchFamily="2" charset="0"/>
                <a:cs typeface="+mn-cs"/>
              </a:rPr>
              <a:t>Financial Disclosures</a:t>
            </a:r>
            <a:endParaRPr kumimoji="0" lang="en-US" sz="4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7" name="Text Placeholder 19">
            <a:extLst>
              <a:ext uri="{FF2B5EF4-FFF2-40B4-BE49-F238E27FC236}">
                <a16:creationId xmlns:a16="http://schemas.microsoft.com/office/drawing/2014/main" id="{CBDF5108-1841-4E5B-BC87-15E6F4EB6A5B}"/>
              </a:ext>
            </a:extLst>
          </p:cNvPr>
          <p:cNvSpPr>
            <a:spLocks noGrp="1"/>
          </p:cNvSpPr>
          <p:nvPr>
            <p:ph type="body" sz="quarter" idx="14" hasCustomPrompt="1"/>
          </p:nvPr>
        </p:nvSpPr>
        <p:spPr>
          <a:xfrm>
            <a:off x="799828" y="3497809"/>
            <a:ext cx="7156896" cy="614386"/>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a:t>Faculty Name, Credentials</a:t>
            </a:r>
          </a:p>
        </p:txBody>
      </p:sp>
    </p:spTree>
    <p:custDataLst>
      <p:tags r:id="rId1"/>
    </p:custDataLst>
    <p:extLst>
      <p:ext uri="{BB962C8B-B14F-4D97-AF65-F5344CB8AC3E}">
        <p14:creationId xmlns:p14="http://schemas.microsoft.com/office/powerpoint/2010/main" val="650753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FFD-80E9-4E4A-A36A-9E5A31D52F34}" type="datetimeFigureOut">
              <a:rPr lang="en-US" smtClean="0"/>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482009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854993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41985007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8459727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4949365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41092929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8340686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D7EFFD-80E9-4E4A-A36A-9E5A31D52F3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6809969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D7EFFD-80E9-4E4A-A36A-9E5A31D52F3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2087365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D7EFFD-80E9-4E4A-A36A-9E5A31D52F34}" type="datetimeFigureOut">
              <a:rPr lang="en-US" smtClean="0"/>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65336932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1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3.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4.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16" Type="http://schemas.openxmlformats.org/officeDocument/2006/relationships/slideLayout" Target="../slideLayouts/slideLayout11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74" Type="http://schemas.openxmlformats.org/officeDocument/2006/relationships/slideLayout" Target="../slideLayouts/slideLayout168.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slideLayout" Target="../slideLayouts/slideLayout163.xml"/><Relationship Id="rId77" Type="http://schemas.openxmlformats.org/officeDocument/2006/relationships/slideLayout" Target="../slideLayouts/slideLayout171.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slideLayout" Target="../slideLayouts/slideLayout166.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slideLayout" Target="../slideLayouts/slideLayout164.xml"/><Relationship Id="rId75" Type="http://schemas.openxmlformats.org/officeDocument/2006/relationships/slideLayout" Target="../slideLayouts/slideLayout16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73" Type="http://schemas.openxmlformats.org/officeDocument/2006/relationships/slideLayout" Target="../slideLayouts/slideLayout167.xml"/><Relationship Id="rId78" Type="http://schemas.openxmlformats.org/officeDocument/2006/relationships/theme" Target="../theme/theme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 Id="rId34" Type="http://schemas.openxmlformats.org/officeDocument/2006/relationships/slideLayout" Target="../slideLayouts/slideLayout128.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76" Type="http://schemas.openxmlformats.org/officeDocument/2006/relationships/slideLayout" Target="../slideLayouts/slideLayout170.xml"/><Relationship Id="rId7" Type="http://schemas.openxmlformats.org/officeDocument/2006/relationships/slideLayout" Target="../slideLayouts/slideLayout101.xml"/><Relationship Id="rId71" Type="http://schemas.openxmlformats.org/officeDocument/2006/relationships/slideLayout" Target="../slideLayouts/slideLayout165.xml"/><Relationship Id="rId2" Type="http://schemas.openxmlformats.org/officeDocument/2006/relationships/slideLayout" Target="../slideLayouts/slideLayout96.xml"/><Relationship Id="rId29"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6.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20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01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42" r:id="rId10"/>
    <p:sldLayoutId id="2147483740" r:id="rId11"/>
    <p:sldLayoutId id="2147483747" r:id="rId12"/>
    <p:sldLayoutId id="2147483658" r:id="rId13"/>
    <p:sldLayoutId id="2147483701" r:id="rId14"/>
    <p:sldLayoutId id="2147483702" r:id="rId15"/>
    <p:sldLayoutId id="2147483703" r:id="rId16"/>
    <p:sldLayoutId id="2147483745" r:id="rId17"/>
    <p:sldLayoutId id="2147483743" r:id="rId18"/>
    <p:sldLayoutId id="2147483741" r:id="rId19"/>
    <p:sldLayoutId id="2147483739" r:id="rId20"/>
    <p:sldLayoutId id="2147483704" r:id="rId21"/>
    <p:sldLayoutId id="2147483659" r:id="rId22"/>
    <p:sldLayoutId id="2147483661" r:id="rId23"/>
    <p:sldLayoutId id="2147483748" r:id="rId24"/>
    <p:sldLayoutId id="2147483744" r:id="rId25"/>
    <p:sldLayoutId id="2147483663" r:id="rId26"/>
    <p:sldLayoutId id="2147483664" r:id="rId27"/>
    <p:sldLayoutId id="2147483665" r:id="rId28"/>
    <p:sldLayoutId id="2147483666" r:id="rId29"/>
    <p:sldLayoutId id="2147483667" r:id="rId30"/>
    <p:sldLayoutId id="2147483677" r:id="rId31"/>
    <p:sldLayoutId id="2147483668" r:id="rId32"/>
    <p:sldLayoutId id="2147483669" r:id="rId33"/>
    <p:sldLayoutId id="2147483670" r:id="rId34"/>
    <p:sldLayoutId id="2147483671" r:id="rId35"/>
    <p:sldLayoutId id="2147483672" r:id="rId36"/>
    <p:sldLayoutId id="2147483673" r:id="rId37"/>
    <p:sldLayoutId id="2147483676" r:id="rId38"/>
    <p:sldLayoutId id="2147483674" r:id="rId39"/>
    <p:sldLayoutId id="2147483675" r:id="rId40"/>
    <p:sldLayoutId id="2147483678" r:id="rId41"/>
    <p:sldLayoutId id="2147483679" r:id="rId42"/>
    <p:sldLayoutId id="2147483680" r:id="rId43"/>
    <p:sldLayoutId id="2147483681" r:id="rId44"/>
    <p:sldLayoutId id="2147483724" r:id="rId45"/>
    <p:sldLayoutId id="2147483682" r:id="rId46"/>
    <p:sldLayoutId id="2147483730" r:id="rId47"/>
    <p:sldLayoutId id="2147483731" r:id="rId48"/>
    <p:sldLayoutId id="2147483683" r:id="rId49"/>
    <p:sldLayoutId id="2147483684" r:id="rId50"/>
    <p:sldLayoutId id="2147483685" r:id="rId51"/>
    <p:sldLayoutId id="2147483686" r:id="rId52"/>
    <p:sldLayoutId id="2147483687" r:id="rId53"/>
    <p:sldLayoutId id="2147483688" r:id="rId54"/>
    <p:sldLayoutId id="2147483689" r:id="rId55"/>
    <p:sldLayoutId id="2147483690" r:id="rId56"/>
    <p:sldLayoutId id="2147483700" r:id="rId57"/>
    <p:sldLayoutId id="2147483699" r:id="rId58"/>
    <p:sldLayoutId id="2147483697" r:id="rId59"/>
    <p:sldLayoutId id="2147483698" r:id="rId60"/>
    <p:sldLayoutId id="2147483691" r:id="rId61"/>
    <p:sldLayoutId id="2147483696" r:id="rId62"/>
    <p:sldLayoutId id="2147483725" r:id="rId63"/>
    <p:sldLayoutId id="2147483695" r:id="rId64"/>
    <p:sldLayoutId id="2147483694" r:id="rId65"/>
    <p:sldLayoutId id="2147483693" r:id="rId66"/>
    <p:sldLayoutId id="2147483692" r:id="rId67"/>
    <p:sldLayoutId id="2147483749"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B686EC-5A95-4558-A582-E9E3127476A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5600" y="5943514"/>
            <a:ext cx="660395" cy="685886"/>
          </a:xfrm>
          <a:prstGeom prst="rect">
            <a:avLst/>
          </a:prstGeom>
        </p:spPr>
      </p:pic>
    </p:spTree>
    <p:extLst>
      <p:ext uri="{BB962C8B-B14F-4D97-AF65-F5344CB8AC3E}">
        <p14:creationId xmlns:p14="http://schemas.microsoft.com/office/powerpoint/2010/main" val="3819550289"/>
      </p:ext>
    </p:extLst>
  </p:cSld>
  <p:clrMap bg1="lt1" tx1="dk1" bg2="lt2" tx2="dk2" accent1="accent1" accent2="accent2" accent3="accent3" accent4="accent4" accent5="accent5" accent6="accent6" hlink="hlink" folHlink="folHlink"/>
  <p:sldLayoutIdLst>
    <p:sldLayoutId id="2147483710" r:id="rId1"/>
    <p:sldLayoutId id="2147483746" r:id="rId2"/>
    <p:sldLayoutId id="2147483762" r:id="rId3"/>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EBF0-4467-4B91-B453-DEEC26A8EC15}" type="datetimeFigureOut">
              <a:rPr lang="en-US" smtClean="0"/>
              <a:pPr/>
              <a:t>6/1/2020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F3E5D-8F3E-4289-BF29-C0524CBABEAD}" type="slidenum">
              <a:rPr lang="en-US" smtClean="0"/>
              <a:pPr/>
              <a:t>‹#›</a:t>
            </a:fld>
            <a:endParaRPr lang="en-US"/>
          </a:p>
        </p:txBody>
      </p:sp>
      <p:sp>
        <p:nvSpPr>
          <p:cNvPr id="7" name="Rectangle 6"/>
          <p:cNvSpPr/>
          <p:nvPr userDrawn="1"/>
        </p:nvSpPr>
        <p:spPr>
          <a:xfrm>
            <a:off x="0" y="6096000"/>
            <a:ext cx="121920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95394" y="6172200"/>
            <a:ext cx="3010806" cy="629653"/>
          </a:xfrm>
          <a:prstGeom prst="rect">
            <a:avLst/>
          </a:prstGeom>
        </p:spPr>
      </p:pic>
    </p:spTree>
    <p:extLst>
      <p:ext uri="{BB962C8B-B14F-4D97-AF65-F5344CB8AC3E}">
        <p14:creationId xmlns:p14="http://schemas.microsoft.com/office/powerpoint/2010/main" val="22953324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EFFD-80E9-4E4A-A36A-9E5A31D52F34}" type="datetimeFigureOut">
              <a:rPr lang="en-US" smtClean="0"/>
              <a:t>6/1/2020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629C-FEE5-4877-A063-8D0BD8A25ED7}" type="slidenum">
              <a:rPr lang="en-US" smtClean="0"/>
              <a:t>‹#›</a:t>
            </a:fld>
            <a:endParaRPr lang="en-US"/>
          </a:p>
        </p:txBody>
      </p:sp>
    </p:spTree>
    <p:extLst>
      <p:ext uri="{BB962C8B-B14F-4D97-AF65-F5344CB8AC3E}">
        <p14:creationId xmlns:p14="http://schemas.microsoft.com/office/powerpoint/2010/main" val="8360741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EFFD-80E9-4E4A-A36A-9E5A31D52F34}" type="datetimeFigureOut">
              <a:rPr lang="en-US" smtClean="0"/>
              <a:t>6/1/2020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629C-FEE5-4877-A063-8D0BD8A25ED7}" type="slidenum">
              <a:rPr lang="en-US" smtClean="0"/>
              <a:t>‹#›</a:t>
            </a:fld>
            <a:endParaRPr lang="en-US"/>
          </a:p>
        </p:txBody>
      </p:sp>
    </p:spTree>
    <p:extLst>
      <p:ext uri="{BB962C8B-B14F-4D97-AF65-F5344CB8AC3E}">
        <p14:creationId xmlns:p14="http://schemas.microsoft.com/office/powerpoint/2010/main" val="94379385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811" r:id="rId48"/>
    <p:sldLayoutId id="2147483812" r:id="rId49"/>
    <p:sldLayoutId id="2147483813" r:id="rId50"/>
    <p:sldLayoutId id="2147483814" r:id="rId51"/>
    <p:sldLayoutId id="2147483815" r:id="rId52"/>
    <p:sldLayoutId id="2147483816" r:id="rId53"/>
    <p:sldLayoutId id="2147483817" r:id="rId54"/>
    <p:sldLayoutId id="2147483818" r:id="rId55"/>
    <p:sldLayoutId id="2147483819" r:id="rId56"/>
    <p:sldLayoutId id="2147483820" r:id="rId57"/>
    <p:sldLayoutId id="2147483821" r:id="rId58"/>
    <p:sldLayoutId id="2147483822" r:id="rId59"/>
    <p:sldLayoutId id="2147483823" r:id="rId60"/>
    <p:sldLayoutId id="2147483824" r:id="rId61"/>
    <p:sldLayoutId id="2147483825" r:id="rId62"/>
    <p:sldLayoutId id="2147483826" r:id="rId63"/>
    <p:sldLayoutId id="2147483827" r:id="rId64"/>
    <p:sldLayoutId id="2147483828" r:id="rId65"/>
    <p:sldLayoutId id="2147483829" r:id="rId66"/>
    <p:sldLayoutId id="2147483830" r:id="rId67"/>
    <p:sldLayoutId id="2147483831" r:id="rId68"/>
    <p:sldLayoutId id="2147483832" r:id="rId69"/>
    <p:sldLayoutId id="2147483833" r:id="rId70"/>
    <p:sldLayoutId id="2147483834" r:id="rId71"/>
    <p:sldLayoutId id="2147483835" r:id="rId72"/>
    <p:sldLayoutId id="2147483836" r:id="rId73"/>
    <p:sldLayoutId id="2147483837" r:id="rId74"/>
    <p:sldLayoutId id="2147483838" r:id="rId75"/>
    <p:sldLayoutId id="2147483839" r:id="rId76"/>
    <p:sldLayoutId id="2147483840" r:id="rId7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D50B1-A51D-439F-8BF1-EAF501FAA7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0C5CA7-2778-47C7-883C-0E7984ED4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77FAE-833C-4CCD-A4BF-7F7425B54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F11B8-979D-4890-A212-9823334551C0}" type="datetimeFigureOut">
              <a:rPr lang="en-US" smtClean="0"/>
              <a:t>6/1/2020</a:t>
            </a:fld>
            <a:endParaRPr lang="en-US"/>
          </a:p>
        </p:txBody>
      </p:sp>
      <p:sp>
        <p:nvSpPr>
          <p:cNvPr id="5" name="Footer Placeholder 4">
            <a:extLst>
              <a:ext uri="{FF2B5EF4-FFF2-40B4-BE49-F238E27FC236}">
                <a16:creationId xmlns:a16="http://schemas.microsoft.com/office/drawing/2014/main" id="{65B43C1B-37FD-4F86-9548-A885A22253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18772E-F9AD-4702-A94E-FA15BC39E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33040-4E42-4BE7-8DB0-E9975ED57B8F}" type="slidenum">
              <a:rPr lang="en-US" smtClean="0"/>
              <a:t>‹#›</a:t>
            </a:fld>
            <a:endParaRPr lang="en-US"/>
          </a:p>
        </p:txBody>
      </p:sp>
    </p:spTree>
    <p:extLst>
      <p:ext uri="{BB962C8B-B14F-4D97-AF65-F5344CB8AC3E}">
        <p14:creationId xmlns:p14="http://schemas.microsoft.com/office/powerpoint/2010/main" val="2377333570"/>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7.pn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6.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1.xml"/><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3.xml"/><Relationship Id="rId5" Type="http://schemas.openxmlformats.org/officeDocument/2006/relationships/hyperlink" Target="https://www.asam.org/Quality-Science/covid-19-coronavirus/criminal-justice-system-guidance" TargetMode="Externa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3.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83.xml"/><Relationship Id="rId5" Type="http://schemas.openxmlformats.org/officeDocument/2006/relationships/hyperlink" Target="https://www.asam.org/Quality-Science/covid-19-coronavirus/infection-mitigation-in-residential-treatment-facilities" TargetMode="Externa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83.xml"/><Relationship Id="rId5" Type="http://schemas.openxmlformats.org/officeDocument/2006/relationships/hyperlink" Target="https://www.asam.org/Quality-Science/covid-19-coronavirus/infection-mitigation-in-residential-treatment-facilities" TargetMode="Externa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1.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1.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83.xml"/><Relationship Id="rId4" Type="http://schemas.openxmlformats.org/officeDocument/2006/relationships/image" Target="../media/image56.jp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83.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83.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83.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83.xml"/><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8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83.xml"/><Relationship Id="rId5" Type="http://schemas.openxmlformats.org/officeDocument/2006/relationships/hyperlink" Target="https://www.asam.org/Quality-Science/covid-19-coronavirus/criminal-justice-system-guidance" TargetMode="External"/><Relationship Id="rId4" Type="http://schemas.openxmlformats.org/officeDocument/2006/relationships/image" Target="../media/image59.jp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83.xml"/><Relationship Id="rId5" Type="http://schemas.openxmlformats.org/officeDocument/2006/relationships/hyperlink" Target="https://www.asam.org/Quality-Science/covid-19-coronavirus/criminal-justice-system-guidance" TargetMode="External"/><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8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5.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5.xml"/><Relationship Id="rId4" Type="http://schemas.openxmlformats.org/officeDocument/2006/relationships/hyperlink" Target="https://nam.edu/programs/action-collaborative-on-countering-the-u-s-opioid-epidemic/resources-on-addiction-and-pain-management-services-during-covid-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 y="1198"/>
            <a:ext cx="12192000" cy="6858000"/>
          </a:xfrm>
          <a:prstGeom prst="rect">
            <a:avLst/>
          </a:prstGeom>
        </p:spPr>
      </p:pic>
    </p:spTree>
    <p:extLst>
      <p:ext uri="{BB962C8B-B14F-4D97-AF65-F5344CB8AC3E}">
        <p14:creationId xmlns:p14="http://schemas.microsoft.com/office/powerpoint/2010/main" val="2314445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198EBF97-64B8-4C69-865E-3A4124B86EE0}"/>
              </a:ext>
            </a:extLst>
          </p:cNvPr>
          <p:cNvSpPr txBox="1">
            <a:spLocks/>
          </p:cNvSpPr>
          <p:nvPr/>
        </p:nvSpPr>
        <p:spPr>
          <a:xfrm>
            <a:off x="1127993" y="735866"/>
            <a:ext cx="10133849" cy="2133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Overview of the </a:t>
            </a:r>
          </a:p>
          <a:p>
            <a:pPr marL="0" indent="0" algn="ctr">
              <a:spcBef>
                <a:spcPts val="0"/>
              </a:spcBef>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American Society of Addiction Medicine’s COVID-19 Response and Today’s Webinar</a:t>
            </a:r>
          </a:p>
          <a:p>
            <a:pPr marL="0" indent="0" algn="ctr">
              <a:spcBef>
                <a:spcPts val="0"/>
              </a:spcBef>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  </a:t>
            </a:r>
          </a:p>
          <a:p>
            <a:pPr marL="0" indent="0" algn="ctr">
              <a:spcBef>
                <a:spcPts val="0"/>
              </a:spcBef>
              <a:buNone/>
            </a:pPr>
            <a:r>
              <a:rPr lang="en-US" sz="4400" b="1" dirty="0">
                <a:solidFill>
                  <a:srgbClr val="D34D26"/>
                </a:solidFill>
                <a:latin typeface="Segoe UI" panose="020B0502040204020203" pitchFamily="34" charset="0"/>
                <a:ea typeface="Segoe UI" panose="020B0502040204020203" pitchFamily="34" charset="0"/>
                <a:cs typeface="Segoe UI" panose="020B0502040204020203" pitchFamily="34" charset="0"/>
              </a:rPr>
              <a:t>Kelly J. Clark, MD, MBA, DFAPA, DFASAM</a:t>
            </a:r>
          </a:p>
        </p:txBody>
      </p:sp>
    </p:spTree>
    <p:extLst>
      <p:ext uri="{BB962C8B-B14F-4D97-AF65-F5344CB8AC3E}">
        <p14:creationId xmlns:p14="http://schemas.microsoft.com/office/powerpoint/2010/main" val="199447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940F8D93-4B37-41E3-9883-2D55941CB76E}"/>
              </a:ext>
            </a:extLst>
          </p:cNvPr>
          <p:cNvSpPr txBox="1">
            <a:spLocks/>
          </p:cNvSpPr>
          <p:nvPr/>
        </p:nvSpPr>
        <p:spPr>
          <a:xfrm>
            <a:off x="416325" y="189321"/>
            <a:ext cx="6972583" cy="614386"/>
          </a:xfr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200" b="1">
                <a:solidFill>
                  <a:srgbClr val="252D4E"/>
                </a:solidFill>
                <a:latin typeface="Segoe UI" panose="020B0502040204020203" pitchFamily="34" charset="0"/>
                <a:ea typeface="Lato" panose="020F0502020204030203" pitchFamily="34" charset="0"/>
                <a:cs typeface="Segoe UI" panose="020B0502040204020203" pitchFamily="34" charset="0"/>
              </a:rPr>
              <a:t>Learning</a:t>
            </a:r>
            <a:r>
              <a:rPr lang="en-US" sz="4200" b="1">
                <a:solidFill>
                  <a:schemeClr val="tx1">
                    <a:lumMod val="90000"/>
                    <a:lumOff val="10000"/>
                  </a:schemeClr>
                </a:solidFill>
                <a:latin typeface="Segoe UI" panose="020B0502040204020203" pitchFamily="34" charset="0"/>
                <a:ea typeface="Lato" panose="020F0502020204030203" pitchFamily="34" charset="0"/>
                <a:cs typeface="Segoe UI" panose="020B0502040204020203" pitchFamily="34" charset="0"/>
              </a:rPr>
              <a:t> Objectives</a:t>
            </a:r>
          </a:p>
        </p:txBody>
      </p:sp>
      <p:sp>
        <p:nvSpPr>
          <p:cNvPr id="5" name="Text Placeholder 2">
            <a:extLst>
              <a:ext uri="{FF2B5EF4-FFF2-40B4-BE49-F238E27FC236}">
                <a16:creationId xmlns:a16="http://schemas.microsoft.com/office/drawing/2014/main" id="{07B710EB-42F0-4C1D-9CF8-C3008380582B}"/>
              </a:ext>
            </a:extLst>
          </p:cNvPr>
          <p:cNvSpPr txBox="1">
            <a:spLocks/>
          </p:cNvSpPr>
          <p:nvPr/>
        </p:nvSpPr>
        <p:spPr>
          <a:xfrm>
            <a:off x="416325" y="1280275"/>
            <a:ext cx="11579732" cy="1033753"/>
          </a:xfrm>
          <a:prstGeom prst="rect">
            <a:avLst/>
          </a:prstGeom>
        </p:spPr>
        <p:txBody>
          <a:bodyPr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200" b="1">
                <a:solidFill>
                  <a:srgbClr val="D34D26"/>
                </a:solidFill>
                <a:latin typeface="Segoe UI" panose="020B0502040204020203" pitchFamily="34" charset="0"/>
                <a:cs typeface="Segoe UI" panose="020B0502040204020203" pitchFamily="34" charset="0"/>
              </a:rPr>
              <a:t>At the end of this webinar, you will be able to:</a:t>
            </a:r>
          </a:p>
        </p:txBody>
      </p:sp>
      <p:sp>
        <p:nvSpPr>
          <p:cNvPr id="6" name="Text Placeholder 3">
            <a:extLst>
              <a:ext uri="{FF2B5EF4-FFF2-40B4-BE49-F238E27FC236}">
                <a16:creationId xmlns:a16="http://schemas.microsoft.com/office/drawing/2014/main" id="{BD69618B-6953-4F05-849E-0394687F61B2}"/>
              </a:ext>
            </a:extLst>
          </p:cNvPr>
          <p:cNvSpPr txBox="1">
            <a:spLocks/>
          </p:cNvSpPr>
          <p:nvPr/>
        </p:nvSpPr>
        <p:spPr>
          <a:xfrm>
            <a:off x="416325" y="1848450"/>
            <a:ext cx="10861708" cy="4186475"/>
          </a:xfrm>
          <a:prstGeom prst="rect">
            <a:avLst/>
          </a:prstGeom>
        </p:spPr>
        <p:txBody>
          <a:bodyPr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2400">
              <a:solidFill>
                <a:srgbClr val="252D4E"/>
              </a:solidFill>
              <a:highlight>
                <a:srgbClr val="FFFF00"/>
              </a:highlight>
              <a:latin typeface="Segoe UI"/>
              <a:cs typeface="Segoe UI"/>
            </a:endParaRPr>
          </a:p>
          <a:p>
            <a:endParaRPr lang="en-US" sz="2400">
              <a:solidFill>
                <a:srgbClr val="FFFFFF"/>
              </a:solidFill>
            </a:endParaRPr>
          </a:p>
          <a:p>
            <a:endParaRPr lang="en-US" sz="2400">
              <a:solidFill>
                <a:srgbClr val="FFFFFF"/>
              </a:solidFill>
              <a:latin typeface="Arial"/>
              <a:cs typeface="Arial"/>
            </a:endParaRPr>
          </a:p>
          <a:p>
            <a:pPr marL="0" indent="0">
              <a:buFont typeface="Arial" panose="020B0604020202020204" pitchFamily="34" charset="0"/>
              <a:buNone/>
            </a:pPr>
            <a:endParaRPr lang="en-US" sz="2400">
              <a:solidFill>
                <a:srgbClr val="FFFFFF"/>
              </a:solidFill>
              <a:latin typeface="Arial"/>
              <a:cs typeface="Arial"/>
            </a:endParaRPr>
          </a:p>
          <a:p>
            <a:pPr marL="0" indent="0">
              <a:buNone/>
            </a:pPr>
            <a:endParaRPr lang="en-US" sz="2400">
              <a:solidFill>
                <a:srgbClr val="FFFFFF"/>
              </a:solidFill>
            </a:endParaRPr>
          </a:p>
        </p:txBody>
      </p:sp>
      <p:sp>
        <p:nvSpPr>
          <p:cNvPr id="2" name="TextBox 1">
            <a:extLst>
              <a:ext uri="{FF2B5EF4-FFF2-40B4-BE49-F238E27FC236}">
                <a16:creationId xmlns:a16="http://schemas.microsoft.com/office/drawing/2014/main" id="{EB2CD895-BB6E-42C4-8AD6-3C514F6BB236}"/>
              </a:ext>
            </a:extLst>
          </p:cNvPr>
          <p:cNvSpPr txBox="1"/>
          <p:nvPr/>
        </p:nvSpPr>
        <p:spPr>
          <a:xfrm>
            <a:off x="615043" y="1948543"/>
            <a:ext cx="11061699" cy="3954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252D4E"/>
                </a:solidFill>
                <a:latin typeface="Segoe UI"/>
                <a:cs typeface="Segoe UI"/>
              </a:rPr>
              <a:t>Discuss unique challenges to substance use treatment providers and patients during the COVID-19 pandemic. </a:t>
            </a:r>
            <a:endParaRPr lang="en-US" dirty="0">
              <a:cs typeface="Arial" panose="020B0604020202020204"/>
            </a:endParaRPr>
          </a:p>
          <a:p>
            <a:pPr marL="342900" indent="-342900">
              <a:buFont typeface="Arial"/>
              <a:buChar char="•"/>
            </a:pPr>
            <a:r>
              <a:rPr lang="en-US" sz="2400" dirty="0">
                <a:solidFill>
                  <a:srgbClr val="252D4E"/>
                </a:solidFill>
                <a:latin typeface="Segoe UI"/>
                <a:cs typeface="Segoe UI"/>
              </a:rPr>
              <a:t>Recognize the enhanced risks as well as patient-centered strategies for maintaining access to addiction treatment for Criminal Justice populations and populations experiencing homelessness.</a:t>
            </a:r>
          </a:p>
          <a:p>
            <a:pPr marL="342900" indent="-342900">
              <a:buFont typeface="Arial"/>
              <a:buChar char="•"/>
            </a:pPr>
            <a:r>
              <a:rPr lang="en-US" sz="2400" dirty="0">
                <a:solidFill>
                  <a:srgbClr val="252D4E"/>
                </a:solidFill>
                <a:latin typeface="Segoe UI"/>
                <a:cs typeface="Segoe UI"/>
              </a:rPr>
              <a:t>Describe strategies for infection mitigation and minimizing risks for patients and staff during the COVID-19 pandemic. </a:t>
            </a:r>
          </a:p>
          <a:p>
            <a:pPr marL="342900" indent="-342900">
              <a:buFont typeface="Arial"/>
              <a:buChar char="•"/>
            </a:pPr>
            <a:r>
              <a:rPr lang="en-US" sz="2400" dirty="0">
                <a:solidFill>
                  <a:srgbClr val="252D4E"/>
                </a:solidFill>
                <a:latin typeface="Segoe UI"/>
                <a:cs typeface="Segoe UI"/>
              </a:rPr>
              <a:t>Identify successful strategies learned from on-the-ground experience working with populations experiencing homelessness and criminal justice populations.</a:t>
            </a:r>
          </a:p>
          <a:p>
            <a:pPr marL="342900" indent="-342900">
              <a:buFont typeface="Arial"/>
              <a:buChar char="•"/>
            </a:pPr>
            <a:endParaRPr lang="en-US" sz="2400" dirty="0">
              <a:solidFill>
                <a:srgbClr val="252D4E"/>
              </a:solidFill>
              <a:latin typeface="Segoe UI"/>
              <a:cs typeface="Segoe UI"/>
            </a:endParaRPr>
          </a:p>
          <a:p>
            <a:endParaRPr lang="en-US" sz="1100" dirty="0">
              <a:latin typeface="Calibri"/>
              <a:cs typeface="Calibri"/>
            </a:endParaRPr>
          </a:p>
        </p:txBody>
      </p:sp>
    </p:spTree>
    <p:extLst>
      <p:ext uri="{BB962C8B-B14F-4D97-AF65-F5344CB8AC3E}">
        <p14:creationId xmlns:p14="http://schemas.microsoft.com/office/powerpoint/2010/main" val="426458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7CD04159-7E08-4AD2-BB14-5CC9E403AC84}"/>
              </a:ext>
            </a:extLst>
          </p:cNvPr>
          <p:cNvSpPr/>
          <p:nvPr/>
        </p:nvSpPr>
        <p:spPr>
          <a:xfrm>
            <a:off x="687717" y="516655"/>
            <a:ext cx="1081656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2D4E"/>
                </a:solidFill>
                <a:effectLst/>
                <a:uLnTx/>
                <a:uFillTx/>
                <a:latin typeface="Segoe UI" panose="020B0502040204020203" pitchFamily="34" charset="0"/>
                <a:ea typeface="Lato" panose="020F0502020204030203" pitchFamily="34" charset="0"/>
                <a:cs typeface="Segoe UI" panose="020B0502040204020203" pitchFamily="34" charset="0"/>
              </a:rPr>
              <a:t>ASAM is working to rapidly develop consolidated resources to support addiction treatment providers in addressing the COVID-19 crisis through:</a:t>
            </a:r>
          </a:p>
        </p:txBody>
      </p:sp>
      <p:sp>
        <p:nvSpPr>
          <p:cNvPr id="19" name="Rectangle 18">
            <a:extLst>
              <a:ext uri="{FF2B5EF4-FFF2-40B4-BE49-F238E27FC236}">
                <a16:creationId xmlns:a16="http://schemas.microsoft.com/office/drawing/2014/main" id="{C3D0C71D-625A-4FB6-A401-CA22844CC7B5}"/>
              </a:ext>
            </a:extLst>
          </p:cNvPr>
          <p:cNvSpPr/>
          <p:nvPr/>
        </p:nvSpPr>
        <p:spPr>
          <a:xfrm>
            <a:off x="687717"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A3C48F14-FB68-4D88-9F3C-3F2D3E5C9420}"/>
              </a:ext>
            </a:extLst>
          </p:cNvPr>
          <p:cNvSpPr txBox="1"/>
          <p:nvPr/>
        </p:nvSpPr>
        <p:spPr>
          <a:xfrm>
            <a:off x="859247" y="2462096"/>
            <a:ext cx="28425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Lato" panose="020F0502020204030203" pitchFamily="34" charset="0"/>
                <a:cs typeface="Segoe UI" panose="020B0502040204020203" pitchFamily="34" charset="0"/>
              </a:rPr>
              <a:t>Guidance from federal agencies and 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Lato" panose="020F0502020204030203" pitchFamily="34" charset="0"/>
                <a:cs typeface="Segoe UI" panose="020B0502040204020203" pitchFamily="34" charset="0"/>
              </a:rPr>
              <a:t>stakeholder groups</a:t>
            </a:r>
          </a:p>
        </p:txBody>
      </p:sp>
      <p:sp>
        <p:nvSpPr>
          <p:cNvPr id="4" name="TextBox 3">
            <a:extLst>
              <a:ext uri="{FF2B5EF4-FFF2-40B4-BE49-F238E27FC236}">
                <a16:creationId xmlns:a16="http://schemas.microsoft.com/office/drawing/2014/main" id="{8EF120FA-CF44-4677-A26E-912E2C089189}"/>
              </a:ext>
            </a:extLst>
          </p:cNvPr>
          <p:cNvSpPr txBox="1"/>
          <p:nvPr/>
        </p:nvSpPr>
        <p:spPr>
          <a:xfrm>
            <a:off x="1824445" y="5023091"/>
            <a:ext cx="96798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34D26"/>
                </a:solidFill>
                <a:effectLst/>
                <a:uLnTx/>
                <a:uFillTx/>
                <a:latin typeface="Lato" panose="020F0502020204030203" pitchFamily="34" charset="0"/>
                <a:ea typeface="Lato" panose="020F0502020204030203" pitchFamily="34" charset="0"/>
                <a:cs typeface="Lato" panose="020F0502020204030203" pitchFamily="34" charset="0"/>
              </a:rPr>
              <a:t>https://www.asam.org/Quality-Science/covid-19-coronavirus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D34D26"/>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Rectangle 10">
            <a:extLst>
              <a:ext uri="{FF2B5EF4-FFF2-40B4-BE49-F238E27FC236}">
                <a16:creationId xmlns:a16="http://schemas.microsoft.com/office/drawing/2014/main" id="{C0E8C67B-7E95-410B-9A20-E9AC354C1DD7}"/>
              </a:ext>
            </a:extLst>
          </p:cNvPr>
          <p:cNvSpPr/>
          <p:nvPr/>
        </p:nvSpPr>
        <p:spPr>
          <a:xfrm>
            <a:off x="4695307"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914E3390-24C7-480A-B1B8-773A6B6A757F}"/>
              </a:ext>
            </a:extLst>
          </p:cNvPr>
          <p:cNvSpPr txBox="1"/>
          <p:nvPr/>
        </p:nvSpPr>
        <p:spPr>
          <a:xfrm>
            <a:off x="5142675" y="2631373"/>
            <a:ext cx="229091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CPDC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Task Force Guidance</a:t>
            </a:r>
          </a:p>
        </p:txBody>
      </p:sp>
      <p:sp>
        <p:nvSpPr>
          <p:cNvPr id="13" name="Rectangle 12">
            <a:extLst>
              <a:ext uri="{FF2B5EF4-FFF2-40B4-BE49-F238E27FC236}">
                <a16:creationId xmlns:a16="http://schemas.microsoft.com/office/drawing/2014/main" id="{C35C18BD-691B-45BC-A1D2-AC026DC67DC0}"/>
              </a:ext>
            </a:extLst>
          </p:cNvPr>
          <p:cNvSpPr/>
          <p:nvPr/>
        </p:nvSpPr>
        <p:spPr>
          <a:xfrm>
            <a:off x="8587818"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18C67AC-EB03-433A-B74A-6F740A8ECEB2}"/>
              </a:ext>
            </a:extLst>
          </p:cNvPr>
          <p:cNvSpPr txBox="1"/>
          <p:nvPr/>
        </p:nvSpPr>
        <p:spPr>
          <a:xfrm>
            <a:off x="8799871" y="2367171"/>
            <a:ext cx="270440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Coordination with members through state chapters to provide support in addressing state level issues</a:t>
            </a:r>
          </a:p>
        </p:txBody>
      </p:sp>
    </p:spTree>
    <p:extLst>
      <p:ext uri="{BB962C8B-B14F-4D97-AF65-F5344CB8AC3E}">
        <p14:creationId xmlns:p14="http://schemas.microsoft.com/office/powerpoint/2010/main" val="3879164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4314F1-FC5C-49F8-8ED3-2E1187F943E7}"/>
              </a:ext>
            </a:extLst>
          </p:cNvPr>
          <p:cNvPicPr>
            <a:picLocks noChangeAspect="1"/>
          </p:cNvPicPr>
          <p:nvPr/>
        </p:nvPicPr>
        <p:blipFill rotWithShape="1">
          <a:blip r:embed="rId2"/>
          <a:srcRect t="8592" r="1418" b="5779"/>
          <a:stretch/>
        </p:blipFill>
        <p:spPr>
          <a:xfrm>
            <a:off x="-1" y="0"/>
            <a:ext cx="12192001" cy="6858000"/>
          </a:xfrm>
          <a:prstGeom prst="rect">
            <a:avLst/>
          </a:prstGeom>
        </p:spPr>
      </p:pic>
    </p:spTree>
    <p:extLst>
      <p:ext uri="{BB962C8B-B14F-4D97-AF65-F5344CB8AC3E}">
        <p14:creationId xmlns:p14="http://schemas.microsoft.com/office/powerpoint/2010/main" val="428448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804557" y="35333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dirty="0">
                <a:solidFill>
                  <a:srgbClr val="002060"/>
                </a:solidFill>
                <a:latin typeface="Segoe UI" panose="020B0502040204020203" pitchFamily="34" charset="0"/>
                <a:ea typeface="Lato" panose="020F0502020204030203" pitchFamily="34" charset="0"/>
                <a:cs typeface="Segoe UI" panose="020B0502040204020203" pitchFamily="34" charset="0"/>
              </a:rPr>
              <a:t>CPDC Task Force </a:t>
            </a:r>
            <a:r>
              <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rPr>
              <a:t>Guidance Topics</a:t>
            </a:r>
          </a:p>
        </p:txBody>
      </p:sp>
      <p:sp>
        <p:nvSpPr>
          <p:cNvPr id="2" name="Rectangle 1">
            <a:extLst>
              <a:ext uri="{FF2B5EF4-FFF2-40B4-BE49-F238E27FC236}">
                <a16:creationId xmlns:a16="http://schemas.microsoft.com/office/drawing/2014/main" id="{3A5788C0-6F9B-489F-8D92-4A911885225F}"/>
              </a:ext>
            </a:extLst>
          </p:cNvPr>
          <p:cNvSpPr/>
          <p:nvPr/>
        </p:nvSpPr>
        <p:spPr>
          <a:xfrm>
            <a:off x="568801" y="1846598"/>
            <a:ext cx="6021761" cy="3046988"/>
          </a:xfrm>
          <a:prstGeom prst="rect">
            <a:avLst/>
          </a:prstGeom>
          <a:noFill/>
        </p:spPr>
        <p:txBody>
          <a:bodyPr wrap="square" anchor="t">
            <a:spAutoFit/>
          </a:bodyPr>
          <a:lstStyle/>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Infection Mitigation: Outpatient Settings</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Infection Mitigation: Residential Settings</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Telehealth Guidance</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Adjusting Drug Testing Protocols</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Access to Buprenorphine in Office-Based Settings</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Access to Care in Opioid Treatment Programs</a:t>
            </a:r>
          </a:p>
        </p:txBody>
      </p:sp>
      <p:sp>
        <p:nvSpPr>
          <p:cNvPr id="6" name="TextBox 5">
            <a:extLst>
              <a:ext uri="{FF2B5EF4-FFF2-40B4-BE49-F238E27FC236}">
                <a16:creationId xmlns:a16="http://schemas.microsoft.com/office/drawing/2014/main" id="{8738B379-4518-46EE-8724-8C75ABB03F59}"/>
              </a:ext>
            </a:extLst>
          </p:cNvPr>
          <p:cNvSpPr txBox="1"/>
          <p:nvPr/>
        </p:nvSpPr>
        <p:spPr>
          <a:xfrm>
            <a:off x="4295848" y="1202978"/>
            <a:ext cx="42186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Published Guidance:</a:t>
            </a:r>
          </a:p>
        </p:txBody>
      </p:sp>
      <p:sp>
        <p:nvSpPr>
          <p:cNvPr id="5" name="Rectangle 4">
            <a:extLst>
              <a:ext uri="{FF2B5EF4-FFF2-40B4-BE49-F238E27FC236}">
                <a16:creationId xmlns:a16="http://schemas.microsoft.com/office/drawing/2014/main" id="{5578F4EE-0FA5-4725-B709-33E72188DDEF}"/>
              </a:ext>
            </a:extLst>
          </p:cNvPr>
          <p:cNvSpPr/>
          <p:nvPr/>
        </p:nvSpPr>
        <p:spPr>
          <a:xfrm>
            <a:off x="6874962" y="1826296"/>
            <a:ext cx="5032637" cy="3046988"/>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Support Group Guidance</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Guidance on Medications, Dosages and Formulations</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Treating Pregnant Women with OUD</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Criminal Justice</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Guidance for General Hospitals</a:t>
            </a:r>
          </a:p>
          <a:p>
            <a:pPr marL="285750" indent="-285750">
              <a:buFont typeface="Arial" panose="020B0604020202020204" pitchFamily="34" charset="0"/>
              <a:buChar char="•"/>
            </a:pPr>
            <a:r>
              <a:rPr lang="en-US" sz="2400" dirty="0">
                <a:solidFill>
                  <a:srgbClr val="252D4E"/>
                </a:solidFill>
                <a:latin typeface="Segoe UI"/>
                <a:ea typeface="Lato" panose="020F0502020204030203" pitchFamily="34" charset="0"/>
                <a:cs typeface="Segoe UI"/>
              </a:rPr>
              <a:t>Homeless Populations</a:t>
            </a:r>
          </a:p>
        </p:txBody>
      </p:sp>
    </p:spTree>
    <p:extLst>
      <p:ext uri="{BB962C8B-B14F-4D97-AF65-F5344CB8AC3E}">
        <p14:creationId xmlns:p14="http://schemas.microsoft.com/office/powerpoint/2010/main" val="334265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a:solidFill>
                  <a:srgbClr val="002060"/>
                </a:solidFill>
                <a:latin typeface="Segoe UI" panose="020B0502040204020203" pitchFamily="34" charset="0"/>
                <a:ea typeface="Lato" panose="020F0502020204030203" pitchFamily="34" charset="0"/>
                <a:cs typeface="Segoe UI" panose="020B0502040204020203" pitchFamily="34" charset="0"/>
              </a:rPr>
              <a:t>CPDC Task Force </a:t>
            </a:r>
            <a:r>
              <a:rPr lang="en-US" sz="4200" b="1">
                <a:solidFill>
                  <a:srgbClr val="252D4E"/>
                </a:solidFill>
                <a:latin typeface="Segoe UI" panose="020B0502040204020203" pitchFamily="34" charset="0"/>
                <a:ea typeface="Lato" panose="020F0502020204030203" pitchFamily="34" charset="0"/>
                <a:cs typeface="Segoe UI" panose="020B0502040204020203" pitchFamily="34" charset="0"/>
              </a:rPr>
              <a:t>Guidance Topics</a:t>
            </a:r>
          </a:p>
        </p:txBody>
      </p:sp>
      <p:sp>
        <p:nvSpPr>
          <p:cNvPr id="5" name="Rectangle 4">
            <a:extLst>
              <a:ext uri="{FF2B5EF4-FFF2-40B4-BE49-F238E27FC236}">
                <a16:creationId xmlns:a16="http://schemas.microsoft.com/office/drawing/2014/main" id="{5765AD53-26F6-4A6C-B67C-D39BF667CCD6}"/>
              </a:ext>
            </a:extLst>
          </p:cNvPr>
          <p:cNvSpPr/>
          <p:nvPr/>
        </p:nvSpPr>
        <p:spPr>
          <a:xfrm>
            <a:off x="2323686" y="1701271"/>
            <a:ext cx="6096000" cy="2092881"/>
          </a:xfrm>
          <a:prstGeom prst="rect">
            <a:avLst/>
          </a:prstGeom>
        </p:spPr>
        <p:txBody>
          <a:bodyPr anchor="t">
            <a:spAutoFit/>
          </a:bodyPr>
          <a:lstStyle/>
          <a:p>
            <a:endParaRPr lang="en-US" sz="2600" dirty="0">
              <a:solidFill>
                <a:srgbClr val="252D4E"/>
              </a:solidFill>
              <a:latin typeface="Segoe UI"/>
              <a:ea typeface="Lato" panose="020F0502020204030203" pitchFamily="34" charset="0"/>
              <a:cs typeface="Segoe UI"/>
            </a:endParaRPr>
          </a:p>
          <a:p>
            <a:pPr marL="342900" indent="-342900">
              <a:buFont typeface="Arial"/>
              <a:buChar char="•"/>
            </a:pPr>
            <a:r>
              <a:rPr lang="en-US" sz="2600" dirty="0">
                <a:solidFill>
                  <a:srgbClr val="252D4E"/>
                </a:solidFill>
                <a:latin typeface="Segoe UI" panose="020B0502040204020203" pitchFamily="34" charset="0"/>
                <a:ea typeface="Lato" panose="020F0502020204030203" pitchFamily="34" charset="0"/>
                <a:cs typeface="Segoe UI" panose="020B0502040204020203" pitchFamily="34" charset="0"/>
              </a:rPr>
              <a:t>Clinician and Physician Well-being</a:t>
            </a:r>
          </a:p>
          <a:p>
            <a:pPr marL="342900" indent="-342900">
              <a:buFont typeface="Arial"/>
              <a:buChar char="•"/>
            </a:pPr>
            <a:r>
              <a:rPr lang="en-US" sz="2600" dirty="0">
                <a:solidFill>
                  <a:srgbClr val="252D4E"/>
                </a:solidFill>
                <a:latin typeface="Segoe UI" panose="020B0502040204020203" pitchFamily="34" charset="0"/>
                <a:ea typeface="Lato" panose="020F0502020204030203" pitchFamily="34" charset="0"/>
                <a:cs typeface="Segoe UI" panose="020B0502040204020203" pitchFamily="34" charset="0"/>
              </a:rPr>
              <a:t>Access to Alcohol Use Disorder and Alcohol Withdrawal Management Services</a:t>
            </a:r>
          </a:p>
        </p:txBody>
      </p:sp>
      <p:sp>
        <p:nvSpPr>
          <p:cNvPr id="7" name="TextBox 6">
            <a:extLst>
              <a:ext uri="{FF2B5EF4-FFF2-40B4-BE49-F238E27FC236}">
                <a16:creationId xmlns:a16="http://schemas.microsoft.com/office/drawing/2014/main" id="{851C9C9D-701B-4F11-9ACE-A6FE468C001A}"/>
              </a:ext>
            </a:extLst>
          </p:cNvPr>
          <p:cNvSpPr txBox="1"/>
          <p:nvPr/>
        </p:nvSpPr>
        <p:spPr>
          <a:xfrm>
            <a:off x="2323686" y="1439661"/>
            <a:ext cx="47978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Guidance Coming Soon</a:t>
            </a:r>
            <a:r>
              <a:rPr lang="en-US" sz="2800" b="1" dirty="0">
                <a:solidFill>
                  <a:srgbClr val="D34D26"/>
                </a:solidFill>
                <a:latin typeface="Lato" panose="020F0502020204030203" pitchFamily="34" charset="0"/>
                <a:ea typeface="Lato" panose="020F0502020204030203" pitchFamily="34" charset="0"/>
                <a:cs typeface="Lato" panose="020F0502020204030203" pitchFamily="34" charset="0"/>
              </a:rPr>
              <a:t>:</a:t>
            </a:r>
            <a:endParaRPr lang="en-US" sz="2800" dirty="0">
              <a:solidFill>
                <a:srgbClr val="D34D2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121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a:solidFill>
                  <a:srgbClr val="002060"/>
                </a:solidFill>
                <a:latin typeface="Segoe UI" panose="020B0502040204020203" pitchFamily="34" charset="0"/>
                <a:ea typeface="Lato" panose="020F0502020204030203" pitchFamily="34" charset="0"/>
                <a:cs typeface="Segoe UI" panose="020B0502040204020203" pitchFamily="34" charset="0"/>
              </a:rPr>
              <a:t>Important Differences</a:t>
            </a:r>
            <a:endParaRPr lang="en-US" sz="4200" b="1">
              <a:solidFill>
                <a:srgbClr val="252D4E"/>
              </a:solidFill>
              <a:latin typeface="Segoe UI" panose="020B0502040204020203" pitchFamily="34" charset="0"/>
              <a:ea typeface="Lato" panose="020F050202020403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40B5C4B1-32C3-4D88-8A69-CAD49C4F61FE}"/>
              </a:ext>
            </a:extLst>
          </p:cNvPr>
          <p:cNvSpPr/>
          <p:nvPr/>
        </p:nvSpPr>
        <p:spPr>
          <a:xfrm>
            <a:off x="745434" y="1156253"/>
            <a:ext cx="4532244" cy="4363278"/>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F01BF78-CA08-4850-AB52-57204CCAF2E6}"/>
              </a:ext>
            </a:extLst>
          </p:cNvPr>
          <p:cNvSpPr/>
          <p:nvPr/>
        </p:nvSpPr>
        <p:spPr>
          <a:xfrm>
            <a:off x="6552982" y="1156253"/>
            <a:ext cx="4532244" cy="4363278"/>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B47EC9-EF68-4A6A-8131-96F256AF7A10}"/>
              </a:ext>
            </a:extLst>
          </p:cNvPr>
          <p:cNvSpPr txBox="1"/>
          <p:nvPr/>
        </p:nvSpPr>
        <p:spPr>
          <a:xfrm>
            <a:off x="588260" y="1431694"/>
            <a:ext cx="4671391" cy="584775"/>
          </a:xfrm>
          <a:prstGeom prst="rect">
            <a:avLst/>
          </a:prstGeom>
          <a:noFill/>
        </p:spPr>
        <p:txBody>
          <a:bodyPr wrap="square" rtlCol="0">
            <a:spAutoFit/>
          </a:bodyPr>
          <a:lstStyle/>
          <a:p>
            <a:pPr algn="ctr"/>
            <a:r>
              <a:rPr lang="en-US" sz="3200" b="1">
                <a:solidFill>
                  <a:srgbClr val="D34D26"/>
                </a:solidFill>
                <a:latin typeface="Segoe UI" panose="020B0502040204020203" pitchFamily="34" charset="0"/>
                <a:ea typeface="Lato" panose="020F0502020204030203" pitchFamily="34" charset="0"/>
                <a:cs typeface="Segoe UI" panose="020B0502040204020203" pitchFamily="34" charset="0"/>
              </a:rPr>
              <a:t>Guidance</a:t>
            </a:r>
          </a:p>
        </p:txBody>
      </p:sp>
      <p:sp>
        <p:nvSpPr>
          <p:cNvPr id="10" name="TextBox 9">
            <a:extLst>
              <a:ext uri="{FF2B5EF4-FFF2-40B4-BE49-F238E27FC236}">
                <a16:creationId xmlns:a16="http://schemas.microsoft.com/office/drawing/2014/main" id="{E6548A8F-63FB-4EFE-83F4-9FD00E8BA124}"/>
              </a:ext>
            </a:extLst>
          </p:cNvPr>
          <p:cNvSpPr txBox="1"/>
          <p:nvPr/>
        </p:nvSpPr>
        <p:spPr>
          <a:xfrm>
            <a:off x="6483408" y="1431693"/>
            <a:ext cx="4671391" cy="584775"/>
          </a:xfrm>
          <a:prstGeom prst="rect">
            <a:avLst/>
          </a:prstGeom>
          <a:noFill/>
        </p:spPr>
        <p:txBody>
          <a:bodyPr wrap="square" rtlCol="0">
            <a:spAutoFit/>
          </a:bodyPr>
          <a:lstStyle/>
          <a:p>
            <a:pPr algn="ctr"/>
            <a:r>
              <a:rPr lang="en-US" sz="3200" b="1">
                <a:solidFill>
                  <a:srgbClr val="D34D26"/>
                </a:solidFill>
                <a:latin typeface="Segoe UI" panose="020B0502040204020203" pitchFamily="34" charset="0"/>
                <a:ea typeface="Lato" panose="020F0502020204030203" pitchFamily="34" charset="0"/>
                <a:cs typeface="Segoe UI" panose="020B0502040204020203" pitchFamily="34" charset="0"/>
              </a:rPr>
              <a:t>Guidelines</a:t>
            </a:r>
          </a:p>
        </p:txBody>
      </p:sp>
      <p:sp>
        <p:nvSpPr>
          <p:cNvPr id="6" name="TextBox 5">
            <a:extLst>
              <a:ext uri="{FF2B5EF4-FFF2-40B4-BE49-F238E27FC236}">
                <a16:creationId xmlns:a16="http://schemas.microsoft.com/office/drawing/2014/main" id="{7A46D92E-7486-403D-B95A-AE04E32DAE50}"/>
              </a:ext>
            </a:extLst>
          </p:cNvPr>
          <p:cNvSpPr txBox="1"/>
          <p:nvPr/>
        </p:nvSpPr>
        <p:spPr>
          <a:xfrm>
            <a:off x="1411357" y="2067339"/>
            <a:ext cx="3568148" cy="2308324"/>
          </a:xfrm>
          <a:prstGeom prst="rect">
            <a:avLst/>
          </a:prstGeom>
          <a:noFill/>
        </p:spPr>
        <p:txBody>
          <a:bodyPr wrap="square" rtlCol="0">
            <a:spAutoFit/>
          </a:bodyPr>
          <a:lstStyle/>
          <a:p>
            <a:pPr lvl="0"/>
            <a:r>
              <a:rPr lang="en-US" sz="2200" b="1">
                <a:solidFill>
                  <a:srgbClr val="252D4E"/>
                </a:solidFill>
                <a:latin typeface="Segoe UI" panose="020B0502040204020203" pitchFamily="34" charset="0"/>
                <a:cs typeface="Segoe UI" panose="020B0502040204020203" pitchFamily="34" charset="0"/>
              </a:rPr>
              <a:t>A relatively rapid process where content is:</a:t>
            </a:r>
          </a:p>
          <a:p>
            <a:pPr marL="342900" lvl="0" indent="-342900">
              <a:buFont typeface="Arial" panose="020B0604020202020204" pitchFamily="34" charset="0"/>
              <a:buChar char="•"/>
            </a:pPr>
            <a:r>
              <a:rPr lang="en-US" sz="2000">
                <a:solidFill>
                  <a:srgbClr val="252D4E"/>
                </a:solidFill>
                <a:latin typeface="Segoe UI" panose="020B0502040204020203" pitchFamily="34" charset="0"/>
                <a:cs typeface="Segoe UI" panose="020B0502040204020203" pitchFamily="34" charset="0"/>
              </a:rPr>
              <a:t>developed by a few experts</a:t>
            </a:r>
          </a:p>
          <a:p>
            <a:pPr marL="342900" lvl="0" indent="-342900">
              <a:buFont typeface="Arial" panose="020B0604020202020204" pitchFamily="34" charset="0"/>
              <a:buChar char="•"/>
            </a:pPr>
            <a:r>
              <a:rPr lang="en-US" sz="2000">
                <a:solidFill>
                  <a:srgbClr val="252D4E"/>
                </a:solidFill>
                <a:latin typeface="Segoe UI" panose="020B0502040204020203" pitchFamily="34" charset="0"/>
                <a:cs typeface="Segoe UI" panose="020B0502040204020203" pitchFamily="34" charset="0"/>
              </a:rPr>
              <a:t>vetted by a review group</a:t>
            </a:r>
          </a:p>
          <a:p>
            <a:pPr marL="342900" lvl="0" indent="-342900">
              <a:buFont typeface="Arial" panose="020B0604020202020204" pitchFamily="34" charset="0"/>
              <a:buChar char="•"/>
            </a:pPr>
            <a:r>
              <a:rPr lang="en-US" sz="2000">
                <a:solidFill>
                  <a:srgbClr val="252D4E"/>
                </a:solidFill>
                <a:latin typeface="Segoe UI" panose="020B0502040204020203" pitchFamily="34" charset="0"/>
                <a:cs typeface="Segoe UI" panose="020B0502040204020203" pitchFamily="34" charset="0"/>
              </a:rPr>
              <a:t>quickly released to address a pressing crisis.</a:t>
            </a:r>
          </a:p>
        </p:txBody>
      </p:sp>
      <p:sp>
        <p:nvSpPr>
          <p:cNvPr id="11" name="TextBox 10">
            <a:extLst>
              <a:ext uri="{FF2B5EF4-FFF2-40B4-BE49-F238E27FC236}">
                <a16:creationId xmlns:a16="http://schemas.microsoft.com/office/drawing/2014/main" id="{B99CCA32-9D94-497C-9A69-16B590DAC604}"/>
              </a:ext>
            </a:extLst>
          </p:cNvPr>
          <p:cNvSpPr txBox="1"/>
          <p:nvPr/>
        </p:nvSpPr>
        <p:spPr>
          <a:xfrm>
            <a:off x="6940717" y="2067338"/>
            <a:ext cx="3925957" cy="2308324"/>
          </a:xfrm>
          <a:prstGeom prst="rect">
            <a:avLst/>
          </a:prstGeom>
          <a:noFill/>
        </p:spPr>
        <p:txBody>
          <a:bodyPr wrap="square" rtlCol="0">
            <a:spAutoFit/>
          </a:bodyPr>
          <a:lstStyle/>
          <a:p>
            <a:pPr lvl="0"/>
            <a:r>
              <a:rPr lang="en-US" sz="2200" b="1">
                <a:solidFill>
                  <a:srgbClr val="252D4E"/>
                </a:solidFill>
                <a:latin typeface="Segoe UI" panose="020B0502040204020203" pitchFamily="34" charset="0"/>
                <a:cs typeface="Segoe UI" panose="020B0502040204020203" pitchFamily="34" charset="0"/>
              </a:rPr>
              <a:t>A slower process (a year or more) that includes:</a:t>
            </a:r>
          </a:p>
          <a:p>
            <a:pPr marL="342900" lvl="0" indent="-342900">
              <a:buFont typeface="Arial" panose="020B0604020202020204" pitchFamily="34" charset="0"/>
              <a:buChar char="•"/>
            </a:pPr>
            <a:r>
              <a:rPr lang="en-US" sz="2000">
                <a:solidFill>
                  <a:srgbClr val="252D4E"/>
                </a:solidFill>
                <a:latin typeface="Segoe UI" panose="020B0502040204020203" pitchFamily="34" charset="0"/>
                <a:cs typeface="Segoe UI" panose="020B0502040204020203" pitchFamily="34" charset="0"/>
              </a:rPr>
              <a:t>the development of a rigorous methodology</a:t>
            </a:r>
          </a:p>
          <a:p>
            <a:pPr marL="342900" lvl="0" indent="-342900">
              <a:buFont typeface="Arial" panose="020B0604020202020204" pitchFamily="34" charset="0"/>
              <a:buChar char="•"/>
            </a:pPr>
            <a:r>
              <a:rPr lang="en-US" sz="2000">
                <a:solidFill>
                  <a:srgbClr val="252D4E"/>
                </a:solidFill>
                <a:latin typeface="Segoe UI" panose="020B0502040204020203" pitchFamily="34" charset="0"/>
                <a:cs typeface="Segoe UI" panose="020B0502040204020203" pitchFamily="34" charset="0"/>
              </a:rPr>
              <a:t>a final stage of public comments and the approval of the Board of Directors. </a:t>
            </a:r>
          </a:p>
        </p:txBody>
      </p:sp>
      <p:sp>
        <p:nvSpPr>
          <p:cNvPr id="12" name="TextBox 11">
            <a:extLst>
              <a:ext uri="{FF2B5EF4-FFF2-40B4-BE49-F238E27FC236}">
                <a16:creationId xmlns:a16="http://schemas.microsoft.com/office/drawing/2014/main" id="{53F4B72C-C103-4E3E-BBB8-659977D133DE}"/>
              </a:ext>
            </a:extLst>
          </p:cNvPr>
          <p:cNvSpPr txBox="1"/>
          <p:nvPr/>
        </p:nvSpPr>
        <p:spPr>
          <a:xfrm>
            <a:off x="5620577" y="2898334"/>
            <a:ext cx="748639" cy="584775"/>
          </a:xfrm>
          <a:prstGeom prst="rect">
            <a:avLst/>
          </a:prstGeom>
          <a:noFill/>
        </p:spPr>
        <p:txBody>
          <a:bodyPr wrap="square" rtlCol="0">
            <a:spAutoFit/>
          </a:bodyPr>
          <a:lstStyle/>
          <a:p>
            <a:pPr algn="ctr"/>
            <a:r>
              <a:rPr lang="en-US" sz="3200" b="1">
                <a:solidFill>
                  <a:srgbClr val="D34D26"/>
                </a:solidFill>
              </a:rPr>
              <a:t>VS</a:t>
            </a:r>
          </a:p>
        </p:txBody>
      </p:sp>
    </p:spTree>
    <p:extLst>
      <p:ext uri="{BB962C8B-B14F-4D97-AF65-F5344CB8AC3E}">
        <p14:creationId xmlns:p14="http://schemas.microsoft.com/office/powerpoint/2010/main" val="295347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2" y="1592231"/>
            <a:ext cx="6448388" cy="465144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252D4E"/>
                </a:solidFill>
                <a:latin typeface="Segoe UI" panose="020B0502040204020203" pitchFamily="34" charset="0"/>
                <a:cs typeface="Segoe UI" panose="020B0502040204020203" pitchFamily="34" charset="0"/>
              </a:rPr>
              <a:t>1. Clinicians, treatment programs, and systems of care must pivot during times of disaster from traditional 'best practices' which rely upon usual resource availability, while providing the best care possible under their circumstances for the patients in their community.</a:t>
            </a:r>
          </a:p>
          <a:p>
            <a:pPr marL="0" indent="0">
              <a:buNone/>
            </a:pPr>
            <a:endParaRPr lang="en-US" sz="2000">
              <a:solidFill>
                <a:schemeClr val="bg1"/>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532515" y="363795"/>
            <a:ext cx="6448388" cy="12284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a:solidFill>
                  <a:srgbClr val="002060"/>
                </a:solidFill>
                <a:latin typeface="Segoe UI" panose="020B0502040204020203" pitchFamily="34" charset="0"/>
                <a:cs typeface="Segoe UI" panose="020B0502040204020203" pitchFamily="34" charset="0"/>
              </a:rPr>
              <a:t>Three Underlying Themes</a:t>
            </a:r>
          </a:p>
          <a:p>
            <a:pPr marL="0" indent="0">
              <a:spcBef>
                <a:spcPts val="0"/>
              </a:spcBef>
              <a:buNone/>
            </a:pPr>
            <a:endParaRPr lang="en-US" sz="4000" b="1">
              <a:solidFill>
                <a:srgbClr val="F6DE55"/>
              </a:solidFill>
              <a:cs typeface="Arial" panose="020B0604020202020204"/>
            </a:endParaRPr>
          </a:p>
        </p:txBody>
      </p:sp>
      <p:pic>
        <p:nvPicPr>
          <p:cNvPr id="15" name="Picture 14">
            <a:extLst>
              <a:ext uri="{FF2B5EF4-FFF2-40B4-BE49-F238E27FC236}">
                <a16:creationId xmlns:a16="http://schemas.microsoft.com/office/drawing/2014/main" id="{7D197AB3-9384-40FA-81FA-39260FAD2F74}"/>
              </a:ext>
            </a:extLst>
          </p:cNvPr>
          <p:cNvPicPr>
            <a:picLocks noChangeAspect="1"/>
          </p:cNvPicPr>
          <p:nvPr/>
        </p:nvPicPr>
        <p:blipFill>
          <a:blip r:embed="rId3"/>
          <a:stretch>
            <a:fillRect/>
          </a:stretch>
        </p:blipFill>
        <p:spPr>
          <a:xfrm>
            <a:off x="7861282" y="0"/>
            <a:ext cx="4620769" cy="6858000"/>
          </a:xfrm>
          <a:prstGeom prst="rect">
            <a:avLst/>
          </a:prstGeom>
        </p:spPr>
      </p:pic>
    </p:spTree>
    <p:extLst>
      <p:ext uri="{BB962C8B-B14F-4D97-AF65-F5344CB8AC3E}">
        <p14:creationId xmlns:p14="http://schemas.microsoft.com/office/powerpoint/2010/main" val="2779140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8"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1" y="2167768"/>
            <a:ext cx="6729326" cy="252246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2. </a:t>
            </a:r>
            <a:r>
              <a:rPr kumimoji="0" lang="en-US" sz="2800" b="0"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Rapid and deep federal guidance, regulatory changes, and payment changes must be implemented within state and local regulatory and payment structures.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487551" y="353962"/>
            <a:ext cx="7565068" cy="131692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Three Underlying Themes</a:t>
            </a:r>
            <a:endParaRPr kumimoji="0" lang="en-US" sz="4000" b="1" i="0" u="none" strike="noStrike" kern="1200" cap="none" spc="0" normalizeH="0" baseline="0" noProof="0" dirty="0">
              <a:ln>
                <a:noFill/>
              </a:ln>
              <a:solidFill>
                <a:srgbClr val="F6DE55"/>
              </a:solidFill>
              <a:effectLst/>
              <a:uLnTx/>
              <a:uFillTx/>
              <a:latin typeface="Calibri" panose="020F0502020204030204"/>
              <a:ea typeface="+mn-ea"/>
              <a:cs typeface="Arial" panose="020B0604020202020204"/>
            </a:endParaRPr>
          </a:p>
        </p:txBody>
      </p:sp>
      <p:pic>
        <p:nvPicPr>
          <p:cNvPr id="7" name="Picture 6" descr="A large white building&#10;&#10;Description automatically generated">
            <a:extLst>
              <a:ext uri="{FF2B5EF4-FFF2-40B4-BE49-F238E27FC236}">
                <a16:creationId xmlns:a16="http://schemas.microsoft.com/office/drawing/2014/main" id="{702902A6-A428-4139-81D5-09DFA6D25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52" t="62" r="38068" b="-2"/>
          <a:stretch/>
        </p:blipFill>
        <p:spPr>
          <a:xfrm>
            <a:off x="7829882" y="0"/>
            <a:ext cx="4620535" cy="6858000"/>
          </a:xfrm>
          <a:prstGeom prst="rect">
            <a:avLst/>
          </a:prstGeom>
        </p:spPr>
      </p:pic>
    </p:spTree>
    <p:extLst>
      <p:ext uri="{BB962C8B-B14F-4D97-AF65-F5344CB8AC3E}">
        <p14:creationId xmlns:p14="http://schemas.microsoft.com/office/powerpoint/2010/main" val="390731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1" y="2135868"/>
            <a:ext cx="7394179" cy="141905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3. </a:t>
            </a:r>
            <a:r>
              <a:rPr kumimoji="0" lang="en-US" sz="2800" b="0"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There is an urgent/emergent need for clinicians, treatment programs, systems of care to break from silos and collaborate for new systems.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487551" y="358409"/>
            <a:ext cx="6599049" cy="141905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Three Underlying Themes</a:t>
            </a:r>
          </a:p>
        </p:txBody>
      </p:sp>
      <p:pic>
        <p:nvPicPr>
          <p:cNvPr id="15" name="Picture 14" descr="A person wearing a white shirt&#10;&#10;Description automatically generated">
            <a:extLst>
              <a:ext uri="{FF2B5EF4-FFF2-40B4-BE49-F238E27FC236}">
                <a16:creationId xmlns:a16="http://schemas.microsoft.com/office/drawing/2014/main" id="{607F3DE4-5280-4E23-92C6-D239D304429C}"/>
              </a:ext>
            </a:extLst>
          </p:cNvPr>
          <p:cNvPicPr>
            <a:picLocks noChangeAspect="1"/>
          </p:cNvPicPr>
          <p:nvPr/>
        </p:nvPicPr>
        <p:blipFill rotWithShape="1">
          <a:blip r:embed="rId4">
            <a:extLst>
              <a:ext uri="{28A0092B-C50C-407E-A947-70E740481C1C}">
                <a14:useLocalDpi xmlns:a14="http://schemas.microsoft.com/office/drawing/2010/main" val="0"/>
              </a:ext>
            </a:extLst>
          </a:blip>
          <a:srcRect l="20656" r="15787"/>
          <a:stretch/>
        </p:blipFill>
        <p:spPr>
          <a:xfrm>
            <a:off x="8395252" y="0"/>
            <a:ext cx="3796748" cy="6858000"/>
          </a:xfrm>
          <a:prstGeom prst="rect">
            <a:avLst/>
          </a:prstGeom>
        </p:spPr>
      </p:pic>
    </p:spTree>
    <p:extLst>
      <p:ext uri="{BB962C8B-B14F-4D97-AF65-F5344CB8AC3E}">
        <p14:creationId xmlns:p14="http://schemas.microsoft.com/office/powerpoint/2010/main" val="3313337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990265" y="4245123"/>
            <a:ext cx="9913258" cy="1692771"/>
          </a:xfrm>
          <a:prstGeom prst="rect">
            <a:avLst/>
          </a:prstGeom>
        </p:spPr>
        <p:txBody>
          <a:bodyPr wrap="square" anchor="t">
            <a:spAutoFit/>
          </a:bodyPr>
          <a:lstStyle/>
          <a:p>
            <a:pPr algn="ctr" defTabSz="457200">
              <a:spcBef>
                <a:spcPts val="600"/>
              </a:spcBef>
              <a:spcAft>
                <a:spcPts val="600"/>
              </a:spcAft>
              <a:defRPr/>
            </a:pPr>
            <a:r>
              <a:rPr lang="en-US" sz="2800" b="1">
                <a:solidFill>
                  <a:srgbClr val="0F466B"/>
                </a:solidFill>
                <a:latin typeface="Segoe UI"/>
                <a:cs typeface="Segoe UI"/>
              </a:rPr>
              <a:t>June 2nd, 2020</a:t>
            </a:r>
            <a:endParaRPr lang="en-US">
              <a:cs typeface="Arial" panose="020B0604020202020204"/>
            </a:endParaRPr>
          </a:p>
          <a:p>
            <a:pPr algn="ctr" defTabSz="457200">
              <a:spcBef>
                <a:spcPts val="600"/>
              </a:spcBef>
              <a:spcAft>
                <a:spcPts val="600"/>
              </a:spcAft>
              <a:defRPr/>
            </a:pPr>
            <a:r>
              <a:rPr lang="en-US" sz="2800" b="1">
                <a:solidFill>
                  <a:srgbClr val="0F466B"/>
                </a:solidFill>
                <a:latin typeface="Segoe UI"/>
                <a:ea typeface="Segoe UI" panose="020B0502040204020203" pitchFamily="34" charset="0"/>
                <a:cs typeface="Segoe UI"/>
              </a:rPr>
              <a:t>12:30 – 2:00pm ET</a:t>
            </a:r>
            <a:endParaRPr lang="en-US" sz="2800" b="1" i="0" u="none" strike="noStrike" kern="1200" cap="none" spc="0" normalizeH="0" baseline="0" noProof="0">
              <a:ln>
                <a:noFill/>
              </a:ln>
              <a:solidFill>
                <a:srgbClr val="0F466B"/>
              </a:solidFill>
              <a:effectLst/>
              <a:uLnTx/>
              <a:uFillTx/>
              <a:latin typeface="Segoe UI"/>
              <a:ea typeface="Segoe UI" panose="020B0502040204020203" pitchFamily="34" charset="0"/>
              <a:cs typeface="Segoe UI"/>
            </a:endParaRPr>
          </a:p>
          <a:p>
            <a:pPr defTabSz="457200">
              <a:spcBef>
                <a:spcPts val="600"/>
              </a:spcBef>
              <a:spcAft>
                <a:spcPts val="600"/>
              </a:spcAft>
              <a:defRPr/>
            </a:pPr>
            <a:endParaRPr lang="en-US" sz="280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701478" y="1037806"/>
            <a:ext cx="10481094" cy="2308324"/>
          </a:xfrm>
          <a:prstGeom prst="rect">
            <a:avLst/>
          </a:prstGeom>
          <a:noFill/>
        </p:spPr>
        <p:txBody>
          <a:bodyPr wrap="square" rtlCol="0" anchor="t">
            <a:spAutoFit/>
          </a:bodyPr>
          <a:lstStyle/>
          <a:p>
            <a:pPr algn="ctr" defTabSz="457200">
              <a:defRPr/>
            </a:pPr>
            <a:r>
              <a:rPr lang="en-US" sz="4800" b="1">
                <a:solidFill>
                  <a:srgbClr val="0F466B"/>
                </a:solidFill>
                <a:latin typeface="Segoe UI"/>
                <a:cs typeface="Segoe UI"/>
              </a:rPr>
              <a:t>Coordination across the social safety net to avert a crisis among patients with addiction</a:t>
            </a:r>
          </a:p>
        </p:txBody>
      </p:sp>
    </p:spTree>
    <p:extLst>
      <p:ext uri="{BB962C8B-B14F-4D97-AF65-F5344CB8AC3E}">
        <p14:creationId xmlns:p14="http://schemas.microsoft.com/office/powerpoint/2010/main" val="1273481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93382DA8-2B80-49C7-8DC0-013826FC25E3}"/>
              </a:ext>
            </a:extLst>
          </p:cNvPr>
          <p:cNvSpPr txBox="1">
            <a:spLocks/>
          </p:cNvSpPr>
          <p:nvPr/>
        </p:nvSpPr>
        <p:spPr>
          <a:xfrm>
            <a:off x="353221" y="317824"/>
            <a:ext cx="11676259"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a:solidFill>
                  <a:srgbClr val="002060"/>
                </a:solidFill>
                <a:latin typeface="Segoe UI" panose="020B0502040204020203" pitchFamily="34" charset="0"/>
                <a:cs typeface="Segoe UI" panose="020B0502040204020203" pitchFamily="34" charset="0"/>
              </a:rPr>
              <a:t>Anticipated Phases of the COVID-19 Pandemic</a:t>
            </a:r>
          </a:p>
        </p:txBody>
      </p:sp>
      <p:grpSp>
        <p:nvGrpSpPr>
          <p:cNvPr id="14" name="Group 13">
            <a:extLst>
              <a:ext uri="{FF2B5EF4-FFF2-40B4-BE49-F238E27FC236}">
                <a16:creationId xmlns:a16="http://schemas.microsoft.com/office/drawing/2014/main" id="{30EA31FB-F7F8-4677-9E92-22B78304CD31}"/>
              </a:ext>
            </a:extLst>
          </p:cNvPr>
          <p:cNvGrpSpPr/>
          <p:nvPr/>
        </p:nvGrpSpPr>
        <p:grpSpPr>
          <a:xfrm>
            <a:off x="719316" y="1350793"/>
            <a:ext cx="11109370" cy="1491657"/>
            <a:chOff x="947472" y="1716155"/>
            <a:chExt cx="10574420" cy="1310107"/>
          </a:xfrm>
        </p:grpSpPr>
        <p:sp>
          <p:nvSpPr>
            <p:cNvPr id="8" name="Arrow: Chevron 7">
              <a:extLst>
                <a:ext uri="{FF2B5EF4-FFF2-40B4-BE49-F238E27FC236}">
                  <a16:creationId xmlns:a16="http://schemas.microsoft.com/office/drawing/2014/main" id="{B668056F-8E0E-459C-BB88-8A5C3D98415C}"/>
                </a:ext>
              </a:extLst>
            </p:cNvPr>
            <p:cNvSpPr/>
            <p:nvPr/>
          </p:nvSpPr>
          <p:spPr>
            <a:xfrm>
              <a:off x="947472" y="1716157"/>
              <a:ext cx="3475299" cy="1310105"/>
            </a:xfrm>
            <a:prstGeom prst="chevron">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9FB801DE-A936-4694-9A79-977C267D5420}"/>
                </a:ext>
              </a:extLst>
            </p:cNvPr>
            <p:cNvSpPr/>
            <p:nvPr/>
          </p:nvSpPr>
          <p:spPr>
            <a:xfrm>
              <a:off x="4648426" y="1716156"/>
              <a:ext cx="3711347" cy="1310105"/>
            </a:xfrm>
            <a:prstGeom prst="chevron">
              <a:avLst/>
            </a:prstGeom>
            <a:solidFill>
              <a:srgbClr val="D3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CB01B5D2-17B2-4CA7-8E99-9F6C5C75D1D7}"/>
                </a:ext>
              </a:extLst>
            </p:cNvPr>
            <p:cNvSpPr/>
            <p:nvPr/>
          </p:nvSpPr>
          <p:spPr>
            <a:xfrm>
              <a:off x="8481829" y="1716155"/>
              <a:ext cx="3040063" cy="1310105"/>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0BBBC51-9EA3-4226-8DC8-94C59E5352BC}"/>
                </a:ext>
              </a:extLst>
            </p:cNvPr>
            <p:cNvSpPr txBox="1"/>
            <p:nvPr/>
          </p:nvSpPr>
          <p:spPr>
            <a:xfrm>
              <a:off x="1859006" y="2136772"/>
              <a:ext cx="1748794" cy="40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Segoe UI" panose="020B0502040204020203" pitchFamily="34" charset="0"/>
                  <a:cs typeface="Segoe UI" panose="020B0502040204020203" pitchFamily="34" charset="0"/>
                </a:rPr>
                <a:t>Early Phase</a:t>
              </a:r>
            </a:p>
          </p:txBody>
        </p:sp>
        <p:sp>
          <p:nvSpPr>
            <p:cNvPr id="12" name="TextBox 11">
              <a:extLst>
                <a:ext uri="{FF2B5EF4-FFF2-40B4-BE49-F238E27FC236}">
                  <a16:creationId xmlns:a16="http://schemas.microsoft.com/office/drawing/2014/main" id="{0955DEA9-250D-411B-9E8B-1DB9C6BEEA85}"/>
                </a:ext>
              </a:extLst>
            </p:cNvPr>
            <p:cNvSpPr txBox="1"/>
            <p:nvPr/>
          </p:nvSpPr>
          <p:spPr>
            <a:xfrm>
              <a:off x="5706471" y="2145844"/>
              <a:ext cx="2734128" cy="40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Middle Phase</a:t>
              </a:r>
            </a:p>
          </p:txBody>
        </p:sp>
        <p:sp>
          <p:nvSpPr>
            <p:cNvPr id="13" name="TextBox 12">
              <a:extLst>
                <a:ext uri="{FF2B5EF4-FFF2-40B4-BE49-F238E27FC236}">
                  <a16:creationId xmlns:a16="http://schemas.microsoft.com/office/drawing/2014/main" id="{61B18F12-5604-45A2-9892-A7CDC7C444D0}"/>
                </a:ext>
              </a:extLst>
            </p:cNvPr>
            <p:cNvSpPr txBox="1"/>
            <p:nvPr/>
          </p:nvSpPr>
          <p:spPr>
            <a:xfrm>
              <a:off x="9609974" y="1954574"/>
              <a:ext cx="1814425" cy="7298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Post- Pandemic</a:t>
              </a:r>
            </a:p>
          </p:txBody>
        </p:sp>
      </p:grpSp>
      <p:sp>
        <p:nvSpPr>
          <p:cNvPr id="16" name="TextBox 15">
            <a:extLst>
              <a:ext uri="{FF2B5EF4-FFF2-40B4-BE49-F238E27FC236}">
                <a16:creationId xmlns:a16="http://schemas.microsoft.com/office/drawing/2014/main" id="{B98168DA-BC5A-4F16-AE69-5AD362041059}"/>
              </a:ext>
            </a:extLst>
          </p:cNvPr>
          <p:cNvSpPr txBox="1"/>
          <p:nvPr/>
        </p:nvSpPr>
        <p:spPr>
          <a:xfrm>
            <a:off x="485774" y="2735487"/>
            <a:ext cx="3795484" cy="33855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b="1">
              <a:solidFill>
                <a:schemeClr val="bg1"/>
              </a:solidFill>
              <a:latin typeface="Arial"/>
              <a:cs typeface="Arial"/>
            </a:endParaRPr>
          </a:p>
          <a:p>
            <a:pPr marL="285750" indent="-285750">
              <a:buFont typeface="Arial"/>
              <a:buChar char="•"/>
            </a:pPr>
            <a:r>
              <a:rPr lang="en-US" b="1">
                <a:solidFill>
                  <a:srgbClr val="252D4E"/>
                </a:solidFill>
                <a:latin typeface="Segoe UI" panose="020B0502040204020203" pitchFamily="34" charset="0"/>
                <a:cs typeface="Segoe UI" panose="020B0502040204020203" pitchFamily="34" charset="0"/>
              </a:rPr>
              <a:t>Low population prevalence</a:t>
            </a:r>
          </a:p>
          <a:p>
            <a:pPr marL="285750" indent="-285750">
              <a:buFont typeface="Arial"/>
              <a:buChar char="•"/>
            </a:pPr>
            <a:endParaRPr lang="en-US" b="1">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a:solidFill>
                  <a:srgbClr val="252D4E"/>
                </a:solidFill>
                <a:latin typeface="Segoe UI" panose="020B0502040204020203" pitchFamily="34" charset="0"/>
                <a:cs typeface="Segoe UI" panose="020B0502040204020203" pitchFamily="34" charset="0"/>
              </a:rPr>
              <a:t>Preventing transmission of the virus using physical distancing</a:t>
            </a:r>
          </a:p>
          <a:p>
            <a:pPr marL="285750" indent="-285750">
              <a:buFont typeface="Arial"/>
              <a:buChar char="•"/>
            </a:pPr>
            <a:endParaRPr lang="en-US" b="1">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a:solidFill>
                  <a:srgbClr val="252D4E"/>
                </a:solidFill>
                <a:latin typeface="Segoe UI" panose="020B0502040204020203" pitchFamily="34" charset="0"/>
                <a:cs typeface="Segoe UI" panose="020B0502040204020203" pitchFamily="34" charset="0"/>
              </a:rPr>
              <a:t>Develop protocols for keeping infectious patients /staff in isolation or quarantine</a:t>
            </a:r>
          </a:p>
          <a:p>
            <a:pPr marL="285750" indent="-285750">
              <a:buFont typeface="Arial"/>
              <a:buChar char="•"/>
            </a:pPr>
            <a:endParaRPr lang="en-US" b="1">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a:solidFill>
                  <a:srgbClr val="252D4E"/>
                </a:solidFill>
                <a:latin typeface="Segoe UI" panose="020B0502040204020203" pitchFamily="34" charset="0"/>
                <a:cs typeface="Segoe UI" panose="020B0502040204020203" pitchFamily="34" charset="0"/>
              </a:rPr>
              <a:t>PLAN FOR PHASE 2 !</a:t>
            </a:r>
          </a:p>
          <a:p>
            <a:endParaRPr lang="en-US" sz="1600">
              <a:solidFill>
                <a:schemeClr val="bg1"/>
              </a:solidFill>
              <a:latin typeface="Arial"/>
              <a:cs typeface="Arial"/>
            </a:endParaRPr>
          </a:p>
        </p:txBody>
      </p:sp>
      <p:sp>
        <p:nvSpPr>
          <p:cNvPr id="18" name="TextBox 17">
            <a:extLst>
              <a:ext uri="{FF2B5EF4-FFF2-40B4-BE49-F238E27FC236}">
                <a16:creationId xmlns:a16="http://schemas.microsoft.com/office/drawing/2014/main" id="{475EFA19-076E-40CD-BAFF-671FD0F8FCC3}"/>
              </a:ext>
            </a:extLst>
          </p:cNvPr>
          <p:cNvSpPr txBox="1"/>
          <p:nvPr/>
        </p:nvSpPr>
        <p:spPr>
          <a:xfrm>
            <a:off x="4468129" y="2735485"/>
            <a:ext cx="4077531" cy="36625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solidFill>
                <a:schemeClr val="bg1"/>
              </a:solidFill>
              <a:latin typeface="Arial"/>
              <a:cs typeface="Arial"/>
            </a:endParaRPr>
          </a:p>
          <a:p>
            <a:pPr marL="285750" indent="-285750">
              <a:buFont typeface="Arial"/>
              <a:buChar char="•"/>
            </a:pPr>
            <a:r>
              <a:rPr lang="en-US" b="1">
                <a:solidFill>
                  <a:srgbClr val="252D4E"/>
                </a:solidFill>
                <a:latin typeface="Segoe UI" panose="020B0502040204020203" pitchFamily="34" charset="0"/>
                <a:cs typeface="Segoe UI" panose="020B0502040204020203" pitchFamily="34" charset="0"/>
              </a:rPr>
              <a:t>Higher population prevalence makes isolating of individuals impractical</a:t>
            </a:r>
          </a:p>
          <a:p>
            <a:pPr marL="285750" indent="-285750">
              <a:buFont typeface="Arial"/>
              <a:buChar char="•"/>
            </a:pPr>
            <a:endParaRPr lang="en-US" b="1">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a:solidFill>
                  <a:srgbClr val="252D4E"/>
                </a:solidFill>
                <a:latin typeface="Segoe UI" panose="020B0502040204020203" pitchFamily="34" charset="0"/>
                <a:cs typeface="Segoe UI" panose="020B0502040204020203" pitchFamily="34" charset="0"/>
              </a:rPr>
              <a:t>Designating entire areas/systems, including community housing, as available to either infectious or non-infectious persons. </a:t>
            </a:r>
            <a:r>
              <a:rPr lang="en-US" sz="1600" b="1">
                <a:solidFill>
                  <a:srgbClr val="252D4E"/>
                </a:solidFill>
                <a:latin typeface="Segoe UI" panose="020B0502040204020203" pitchFamily="34" charset="0"/>
                <a:cs typeface="Segoe UI" panose="020B0502040204020203" pitchFamily="34" charset="0"/>
              </a:rPr>
              <a:t> </a:t>
            </a:r>
          </a:p>
          <a:p>
            <a:endParaRPr lang="en-US">
              <a:solidFill>
                <a:schemeClr val="bg1"/>
              </a:solidFill>
              <a:latin typeface="Arial"/>
              <a:cs typeface="Arial"/>
            </a:endParaRPr>
          </a:p>
          <a:p>
            <a:endParaRPr lang="en-US" sz="1600">
              <a:solidFill>
                <a:schemeClr val="bg1"/>
              </a:solidFill>
              <a:latin typeface="Arial"/>
              <a:cs typeface="Arial"/>
            </a:endParaRPr>
          </a:p>
        </p:txBody>
      </p:sp>
      <p:sp>
        <p:nvSpPr>
          <p:cNvPr id="20" name="TextBox 19">
            <a:extLst>
              <a:ext uri="{FF2B5EF4-FFF2-40B4-BE49-F238E27FC236}">
                <a16:creationId xmlns:a16="http://schemas.microsoft.com/office/drawing/2014/main" id="{E4A81E8E-C8F5-4C7F-BD2E-C6C19F5E7A66}"/>
              </a:ext>
            </a:extLst>
          </p:cNvPr>
          <p:cNvSpPr txBox="1"/>
          <p:nvPr/>
        </p:nvSpPr>
        <p:spPr>
          <a:xfrm>
            <a:off x="8405130" y="2735485"/>
            <a:ext cx="3423556" cy="14773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b="1">
              <a:solidFill>
                <a:schemeClr val="bg1"/>
              </a:solidFill>
              <a:latin typeface="Arial"/>
              <a:cs typeface="Arial"/>
            </a:endParaRPr>
          </a:p>
          <a:p>
            <a:pPr marL="285750" indent="-285750">
              <a:buFont typeface="Arial"/>
              <a:buChar char="•"/>
            </a:pPr>
            <a:r>
              <a:rPr lang="en-US" b="1">
                <a:solidFill>
                  <a:srgbClr val="252D4E"/>
                </a:solidFill>
                <a:latin typeface="Segoe UI" panose="020B0502040204020203" pitchFamily="34" charset="0"/>
                <a:cs typeface="Segoe UI" panose="020B0502040204020203" pitchFamily="34" charset="0"/>
              </a:rPr>
              <a:t>Updated best practices are implemented based upon lessons learned </a:t>
            </a:r>
          </a:p>
          <a:p>
            <a:pPr marL="285750" indent="-285750">
              <a:buFont typeface="Arial"/>
              <a:buChar char="•"/>
            </a:pPr>
            <a:endParaRPr lang="en-US">
              <a:solidFill>
                <a:schemeClr val="bg1"/>
              </a:solidFill>
              <a:latin typeface="Arial"/>
              <a:cs typeface="Arial"/>
            </a:endParaRPr>
          </a:p>
        </p:txBody>
      </p:sp>
    </p:spTree>
    <p:extLst>
      <p:ext uri="{BB962C8B-B14F-4D97-AF65-F5344CB8AC3E}">
        <p14:creationId xmlns:p14="http://schemas.microsoft.com/office/powerpoint/2010/main" val="4002568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38F0E50C-247B-49CD-BD41-0694EFDD88C6}"/>
              </a:ext>
            </a:extLst>
          </p:cNvPr>
          <p:cNvSpPr txBox="1">
            <a:spLocks/>
          </p:cNvSpPr>
          <p:nvPr/>
        </p:nvSpPr>
        <p:spPr>
          <a:xfrm>
            <a:off x="547333" y="337192"/>
            <a:ext cx="8968142" cy="614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a:solidFill>
                  <a:srgbClr val="002060"/>
                </a:solidFill>
                <a:latin typeface="Segoe UI" panose="020B0502040204020203" pitchFamily="34" charset="0"/>
                <a:cs typeface="Segoe UI" panose="020B0502040204020203" pitchFamily="34" charset="0"/>
              </a:rPr>
              <a:t>COVID-19 Resources</a:t>
            </a:r>
          </a:p>
        </p:txBody>
      </p:sp>
      <p:sp>
        <p:nvSpPr>
          <p:cNvPr id="6" name="Text Placeholder 5">
            <a:extLst>
              <a:ext uri="{FF2B5EF4-FFF2-40B4-BE49-F238E27FC236}">
                <a16:creationId xmlns:a16="http://schemas.microsoft.com/office/drawing/2014/main" id="{1B5449AC-6520-4097-8FD7-D4EA235215B8}"/>
              </a:ext>
            </a:extLst>
          </p:cNvPr>
          <p:cNvSpPr txBox="1">
            <a:spLocks/>
          </p:cNvSpPr>
          <p:nvPr/>
        </p:nvSpPr>
        <p:spPr>
          <a:xfrm>
            <a:off x="547333" y="1541118"/>
            <a:ext cx="10698423"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52D4E"/>
                </a:solidFill>
                <a:latin typeface="Segoe UI" panose="020B0502040204020203" pitchFamily="34" charset="0"/>
                <a:cs typeface="Segoe UI" panose="020B0502040204020203" pitchFamily="34" charset="0"/>
              </a:rPr>
              <a:t>We want to hear from the field.</a:t>
            </a:r>
          </a:p>
          <a:p>
            <a:r>
              <a:rPr lang="en-US" dirty="0">
                <a:solidFill>
                  <a:srgbClr val="252D4E"/>
                </a:solidFill>
                <a:latin typeface="Segoe UI" panose="020B0502040204020203" pitchFamily="34" charset="0"/>
                <a:cs typeface="Segoe UI" panose="020B0502040204020203" pitchFamily="34" charset="0"/>
              </a:rPr>
              <a:t>If you have protocols or approaches you would like to share widely, or</a:t>
            </a:r>
          </a:p>
          <a:p>
            <a:r>
              <a:rPr lang="en-US" dirty="0">
                <a:solidFill>
                  <a:srgbClr val="252D4E"/>
                </a:solidFill>
                <a:latin typeface="Segoe UI" panose="020B0502040204020203" pitchFamily="34" charset="0"/>
                <a:cs typeface="Segoe UI" panose="020B0502040204020203" pitchFamily="34" charset="0"/>
              </a:rPr>
              <a:t>If you have questions or concerns related to the guidance: </a:t>
            </a:r>
          </a:p>
          <a:p>
            <a:endParaRPr lang="en-US" dirty="0">
              <a:solidFill>
                <a:srgbClr val="252D4E"/>
              </a:solidFill>
              <a:latin typeface="Segoe UI" panose="020B0502040204020203" pitchFamily="34" charset="0"/>
              <a:cs typeface="Segoe UI" panose="020B0502040204020203" pitchFamily="34" charset="0"/>
            </a:endParaRPr>
          </a:p>
          <a:p>
            <a:pPr lvl="1"/>
            <a:r>
              <a:rPr lang="en-US" dirty="0">
                <a:solidFill>
                  <a:srgbClr val="252D4E"/>
                </a:solidFill>
                <a:latin typeface="Segoe UI" panose="020B0502040204020203" pitchFamily="34" charset="0"/>
                <a:cs typeface="Segoe UI" panose="020B0502040204020203" pitchFamily="34" charset="0"/>
              </a:rPr>
              <a:t>Email </a:t>
            </a:r>
            <a:r>
              <a:rPr lang="en-US" dirty="0">
                <a:solidFill>
                  <a:srgbClr val="0070C0"/>
                </a:solidFill>
                <a:latin typeface="Segoe UI" panose="020B0502040204020203" pitchFamily="34" charset="0"/>
                <a:cs typeface="Segoe UI" panose="020B0502040204020203" pitchFamily="34" charset="0"/>
              </a:rPr>
              <a:t>COVID@asam.org</a:t>
            </a:r>
          </a:p>
        </p:txBody>
      </p:sp>
      <p:pic>
        <p:nvPicPr>
          <p:cNvPr id="8" name="Graphic 7" descr="Internet">
            <a:extLst>
              <a:ext uri="{FF2B5EF4-FFF2-40B4-BE49-F238E27FC236}">
                <a16:creationId xmlns:a16="http://schemas.microsoft.com/office/drawing/2014/main" id="{D273F954-3205-4EC8-B0D3-909A8803D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8518" y="3483999"/>
            <a:ext cx="1469923" cy="1469923"/>
          </a:xfrm>
          <a:prstGeom prst="rect">
            <a:avLst/>
          </a:prstGeom>
        </p:spPr>
      </p:pic>
    </p:spTree>
    <p:extLst>
      <p:ext uri="{BB962C8B-B14F-4D97-AF65-F5344CB8AC3E}">
        <p14:creationId xmlns:p14="http://schemas.microsoft.com/office/powerpoint/2010/main" val="2139187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198EBF97-64B8-4C69-865E-3A4124B86EE0}"/>
              </a:ext>
            </a:extLst>
          </p:cNvPr>
          <p:cNvSpPr txBox="1">
            <a:spLocks/>
          </p:cNvSpPr>
          <p:nvPr/>
        </p:nvSpPr>
        <p:spPr>
          <a:xfrm>
            <a:off x="1029075" y="1595402"/>
            <a:ext cx="10133849" cy="2133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800" b="1" dirty="0">
                <a:solidFill>
                  <a:srgbClr val="002060"/>
                </a:solidFill>
                <a:latin typeface="Segoe UI"/>
                <a:cs typeface="Segoe UI"/>
              </a:rPr>
              <a:t>Adapting Practices to Support Access to Treatment</a:t>
            </a:r>
            <a:endParaRPr lang="en-US" sz="4800" b="1" dirty="0">
              <a:solidFill>
                <a:srgbClr val="002060"/>
              </a:solidFill>
              <a:latin typeface="Segoe UI" panose="020B0502040204020203" pitchFamily="34" charset="0"/>
              <a:cs typeface="Segoe UI" panose="020B0502040204020203" pitchFamily="34" charset="0"/>
            </a:endParaRPr>
          </a:p>
          <a:p>
            <a:pPr marL="0" indent="0" algn="ctr">
              <a:spcBef>
                <a:spcPts val="0"/>
              </a:spcBef>
              <a:buNone/>
            </a:pPr>
            <a:endParaRPr lang="en-US" sz="4800" b="1" dirty="0">
              <a:solidFill>
                <a:srgbClr val="002060"/>
              </a:solidFill>
              <a:latin typeface="Segoe UI" panose="020B0502040204020203" pitchFamily="34" charset="0"/>
              <a:cs typeface="Segoe UI" panose="020B0502040204020203" pitchFamily="34" charset="0"/>
            </a:endParaRPr>
          </a:p>
          <a:p>
            <a:pPr marL="0" indent="0" algn="ctr">
              <a:spcBef>
                <a:spcPts val="0"/>
              </a:spcBef>
              <a:buNone/>
            </a:pPr>
            <a:r>
              <a:rPr lang="en-US" sz="4400" b="1" dirty="0">
                <a:solidFill>
                  <a:srgbClr val="D34D26"/>
                </a:solidFill>
                <a:latin typeface="Segoe UI"/>
                <a:cs typeface="Segoe UI"/>
              </a:rPr>
              <a:t>Yngvild Olsen, MD, MPH, DFASAM </a:t>
            </a:r>
            <a:endParaRPr lang="en-US" sz="4400" dirty="0">
              <a:solidFill>
                <a:srgbClr val="D34D26"/>
              </a:solidFill>
              <a:latin typeface="Segoe UI"/>
              <a:cs typeface="Segoe UI"/>
            </a:endParaRPr>
          </a:p>
        </p:txBody>
      </p:sp>
    </p:spTree>
    <p:extLst>
      <p:ext uri="{BB962C8B-B14F-4D97-AF65-F5344CB8AC3E}">
        <p14:creationId xmlns:p14="http://schemas.microsoft.com/office/powerpoint/2010/main" val="348896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BF2D6A16-DC4A-4A6C-89B2-C243646B3B49}"/>
              </a:ext>
            </a:extLst>
          </p:cNvPr>
          <p:cNvSpPr txBox="1">
            <a:spLocks/>
          </p:cNvSpPr>
          <p:nvPr/>
        </p:nvSpPr>
        <p:spPr>
          <a:xfrm>
            <a:off x="512776" y="178824"/>
            <a:ext cx="7776459" cy="10840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2060"/>
                </a:solidFill>
                <a:latin typeface="Segoe UI"/>
                <a:cs typeface="Segoe UI"/>
              </a:rPr>
              <a:t>Importance of Maintaining Access to Care</a:t>
            </a:r>
            <a:endParaRPr lang="en-US" dirty="0"/>
          </a:p>
          <a:p>
            <a:endParaRPr lang="en-US" dirty="0"/>
          </a:p>
        </p:txBody>
      </p:sp>
      <p:pic>
        <p:nvPicPr>
          <p:cNvPr id="9" name="Picture 8" descr="A person sitting posing for the camera&#10;&#10;Description automatically generated">
            <a:extLst>
              <a:ext uri="{FF2B5EF4-FFF2-40B4-BE49-F238E27FC236}">
                <a16:creationId xmlns:a16="http://schemas.microsoft.com/office/drawing/2014/main" id="{A67714D3-AA0A-4AE8-9E2D-E01B60AC150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19205"/>
          <a:stretch/>
        </p:blipFill>
        <p:spPr>
          <a:xfrm>
            <a:off x="7180890" y="0"/>
            <a:ext cx="5011110" cy="6858000"/>
          </a:xfrm>
          <a:prstGeom prst="rect">
            <a:avLst/>
          </a:prstGeom>
        </p:spPr>
      </p:pic>
      <p:sp>
        <p:nvSpPr>
          <p:cNvPr id="10" name="Rectangle 9">
            <a:extLst>
              <a:ext uri="{FF2B5EF4-FFF2-40B4-BE49-F238E27FC236}">
                <a16:creationId xmlns:a16="http://schemas.microsoft.com/office/drawing/2014/main" id="{11DF7DF0-AAFA-44B9-B210-36F032EB9A1A}"/>
              </a:ext>
            </a:extLst>
          </p:cNvPr>
          <p:cNvSpPr/>
          <p:nvPr/>
        </p:nvSpPr>
        <p:spPr>
          <a:xfrm>
            <a:off x="512775" y="1382759"/>
            <a:ext cx="7776459" cy="2677656"/>
          </a:xfrm>
          <a:prstGeom prst="rect">
            <a:avLst/>
          </a:prstGeom>
        </p:spPr>
        <p:txBody>
          <a:bodyPr wrap="square">
            <a:spAutoFit/>
          </a:bodyPr>
          <a:lstStyle/>
          <a:p>
            <a:r>
              <a:rPr lang="en-US" sz="2400" b="1" dirty="0">
                <a:solidFill>
                  <a:srgbClr val="D34D26"/>
                </a:solidFill>
                <a:latin typeface="Segoe UI" panose="020B0502040204020203" pitchFamily="34" charset="0"/>
                <a:cs typeface="Segoe UI" panose="020B0502040204020203" pitchFamily="34" charset="0"/>
              </a:rPr>
              <a:t>COVID-19 is associated with significant risks for people with addiction.</a:t>
            </a:r>
          </a:p>
          <a:p>
            <a:pPr marL="742950" lvl="1" indent="-285750">
              <a:buFont typeface="Arial" panose="020B0604020202020204" pitchFamily="34" charset="0"/>
              <a:buChar char="•"/>
            </a:pPr>
            <a:r>
              <a:rPr lang="en-US" sz="2400" dirty="0">
                <a:solidFill>
                  <a:srgbClr val="252D4E"/>
                </a:solidFill>
                <a:latin typeface="Segoe UI" panose="020B0502040204020203" pitchFamily="34" charset="0"/>
                <a:cs typeface="Segoe UI" panose="020B0502040204020203" pitchFamily="34" charset="0"/>
              </a:rPr>
              <a:t>Stress, anxiety, social isolation​</a:t>
            </a:r>
          </a:p>
          <a:p>
            <a:pPr marL="742950" lvl="1" indent="-285750">
              <a:buFont typeface="Arial" panose="020B0604020202020204" pitchFamily="34" charset="0"/>
              <a:buChar char="•"/>
            </a:pPr>
            <a:r>
              <a:rPr lang="en-US" sz="2400" dirty="0">
                <a:solidFill>
                  <a:srgbClr val="252D4E"/>
                </a:solidFill>
                <a:latin typeface="Segoe UI" panose="020B0502040204020203" pitchFamily="34" charset="0"/>
                <a:cs typeface="Segoe UI" panose="020B0502040204020203" pitchFamily="34" charset="0"/>
              </a:rPr>
              <a:t>New financial and family stressors​</a:t>
            </a:r>
          </a:p>
          <a:p>
            <a:pPr marL="742950" lvl="1" indent="-285750">
              <a:buFont typeface="Arial" panose="020B0604020202020204" pitchFamily="34" charset="0"/>
              <a:buChar char="•"/>
            </a:pPr>
            <a:r>
              <a:rPr lang="en-US" sz="2400" dirty="0">
                <a:solidFill>
                  <a:srgbClr val="252D4E"/>
                </a:solidFill>
                <a:latin typeface="Segoe UI" panose="020B0502040204020203" pitchFamily="34" charset="0"/>
                <a:cs typeface="Segoe UI" panose="020B0502040204020203" pitchFamily="34" charset="0"/>
              </a:rPr>
              <a:t>Increasing alcohol and drug consumption​</a:t>
            </a:r>
          </a:p>
          <a:p>
            <a:pPr marL="742950" lvl="1" indent="-285750">
              <a:buFont typeface="Arial" panose="020B0604020202020204" pitchFamily="34" charset="0"/>
              <a:buChar char="•"/>
            </a:pPr>
            <a:r>
              <a:rPr lang="en-US" sz="2400" dirty="0">
                <a:solidFill>
                  <a:srgbClr val="252D4E"/>
                </a:solidFill>
                <a:latin typeface="Segoe UI" panose="020B0502040204020203" pitchFamily="34" charset="0"/>
                <a:cs typeface="Segoe UI" panose="020B0502040204020203" pitchFamily="34" charset="0"/>
              </a:rPr>
              <a:t>Changes to the drug supply and access​</a:t>
            </a:r>
          </a:p>
          <a:p>
            <a:pPr lvl="1"/>
            <a:endParaRPr lang="en-US" sz="2400" b="1" dirty="0">
              <a:solidFill>
                <a:srgbClr val="D34D26"/>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78789A5A-7EBE-4CCF-9747-4370C1390DB1}"/>
              </a:ext>
            </a:extLst>
          </p:cNvPr>
          <p:cNvSpPr txBox="1"/>
          <p:nvPr/>
        </p:nvSpPr>
        <p:spPr>
          <a:xfrm>
            <a:off x="512775" y="3735951"/>
            <a:ext cx="7776459" cy="2215991"/>
          </a:xfrm>
          <a:prstGeom prst="rect">
            <a:avLst/>
          </a:prstGeom>
          <a:noFill/>
        </p:spPr>
        <p:txBody>
          <a:bodyPr wrap="square" rtlCol="0">
            <a:spAutoFit/>
          </a:bodyPr>
          <a:lstStyle/>
          <a:p>
            <a:r>
              <a:rPr lang="en-US" sz="2400" b="1" dirty="0">
                <a:solidFill>
                  <a:srgbClr val="D34D26"/>
                </a:solidFill>
                <a:latin typeface="Segoe UI" panose="020B0502040204020203" pitchFamily="34" charset="0"/>
                <a:cs typeface="Segoe UI" panose="020B0502040204020203" pitchFamily="34" charset="0"/>
              </a:rPr>
              <a:t>People with addiction often have multiple risk factors for transmission and severe illness.</a:t>
            </a:r>
          </a:p>
          <a:p>
            <a:pPr marL="742950" lvl="1" indent="-285750">
              <a:buFont typeface="Arial" panose="020B0604020202020204" pitchFamily="34" charset="0"/>
              <a:buChar char="•"/>
            </a:pPr>
            <a:r>
              <a:rPr lang="en-US" sz="2400" dirty="0">
                <a:solidFill>
                  <a:srgbClr val="252D4E"/>
                </a:solidFill>
                <a:latin typeface="Segoe UI" panose="020B0502040204020203" pitchFamily="34" charset="0"/>
                <a:cs typeface="Segoe UI" panose="020B0502040204020203" pitchFamily="34" charset="0"/>
              </a:rPr>
              <a:t>Criminal justice involvement</a:t>
            </a:r>
          </a:p>
          <a:p>
            <a:pPr marL="742950" lvl="1" indent="-285750">
              <a:buFont typeface="Arial" panose="020B0604020202020204" pitchFamily="34" charset="0"/>
              <a:buChar char="•"/>
            </a:pPr>
            <a:r>
              <a:rPr lang="en-US" sz="2400" dirty="0">
                <a:solidFill>
                  <a:srgbClr val="252D4E"/>
                </a:solidFill>
                <a:latin typeface="Segoe UI" panose="020B0502040204020203" pitchFamily="34" charset="0"/>
                <a:cs typeface="Segoe UI" panose="020B0502040204020203" pitchFamily="34" charset="0"/>
              </a:rPr>
              <a:t>Homelessness/housing instability</a:t>
            </a:r>
          </a:p>
          <a:p>
            <a:pPr marL="742950" lvl="1" indent="-285750">
              <a:buFont typeface="Arial" panose="020B0604020202020204" pitchFamily="34" charset="0"/>
              <a:buChar char="•"/>
            </a:pPr>
            <a:r>
              <a:rPr lang="en-US" sz="2400" dirty="0">
                <a:solidFill>
                  <a:srgbClr val="252D4E"/>
                </a:solidFill>
                <a:latin typeface="Segoe UI" panose="020B0502040204020203" pitchFamily="34" charset="0"/>
                <a:cs typeface="Segoe UI" panose="020B0502040204020203" pitchFamily="34" charset="0"/>
              </a:rPr>
              <a:t>Chronic illnesses (HIV, HCV, etc.)</a:t>
            </a:r>
          </a:p>
          <a:p>
            <a:endParaRPr lang="en-US" dirty="0"/>
          </a:p>
        </p:txBody>
      </p:sp>
    </p:spTree>
    <p:extLst>
      <p:ext uri="{BB962C8B-B14F-4D97-AF65-F5344CB8AC3E}">
        <p14:creationId xmlns:p14="http://schemas.microsoft.com/office/powerpoint/2010/main" val="1185603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0"/>
            <a:ext cx="12194309" cy="6858002"/>
          </a:xfrm>
          <a:prstGeom prst="rect">
            <a:avLst/>
          </a:prstGeom>
        </p:spPr>
      </p:pic>
      <p:pic>
        <p:nvPicPr>
          <p:cNvPr id="6" name="Picture 5" descr="A picture containing animal, black, dark, looking&#10;&#10;Description automatically generated">
            <a:extLst>
              <a:ext uri="{FF2B5EF4-FFF2-40B4-BE49-F238E27FC236}">
                <a16:creationId xmlns:a16="http://schemas.microsoft.com/office/drawing/2014/main" id="{54A7229B-6C6C-49F2-B3CC-C3F9A007F44C}"/>
              </a:ext>
            </a:extLst>
          </p:cNvPr>
          <p:cNvPicPr>
            <a:picLocks noChangeAspect="1"/>
          </p:cNvPicPr>
          <p:nvPr/>
        </p:nvPicPr>
        <p:blipFill rotWithShape="1">
          <a:blip r:embed="rId4">
            <a:extLst>
              <a:ext uri="{28A0092B-C50C-407E-A947-70E740481C1C}">
                <a14:useLocalDpi xmlns:a14="http://schemas.microsoft.com/office/drawing/2010/main" val="0"/>
              </a:ext>
            </a:extLst>
          </a:blip>
          <a:srcRect l="29776" r="40711"/>
          <a:stretch/>
        </p:blipFill>
        <p:spPr>
          <a:xfrm>
            <a:off x="-2309" y="0"/>
            <a:ext cx="3035559" cy="6857143"/>
          </a:xfrm>
          <a:prstGeom prst="rect">
            <a:avLst/>
          </a:prstGeom>
        </p:spPr>
      </p:pic>
      <p:sp>
        <p:nvSpPr>
          <p:cNvPr id="2" name="Rectangle 1">
            <a:extLst>
              <a:ext uri="{FF2B5EF4-FFF2-40B4-BE49-F238E27FC236}">
                <a16:creationId xmlns:a16="http://schemas.microsoft.com/office/drawing/2014/main" id="{5FF5025D-B4A3-4938-8600-0C9A8AA226E0}"/>
              </a:ext>
            </a:extLst>
          </p:cNvPr>
          <p:cNvSpPr/>
          <p:nvPr/>
        </p:nvSpPr>
        <p:spPr>
          <a:xfrm>
            <a:off x="3107093" y="1531388"/>
            <a:ext cx="7660434" cy="4575612"/>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600" b="1" i="0" u="none" strike="noStrike" kern="1200" cap="none" spc="0" normalizeH="0" baseline="0" noProof="0" dirty="0">
                <a:ln>
                  <a:noFill/>
                </a:ln>
                <a:solidFill>
                  <a:srgbClr val="D34D26"/>
                </a:solidFill>
                <a:effectLst/>
                <a:uLnTx/>
                <a:uFillTx/>
                <a:latin typeface="Segoe UI" panose="020B0502040204020203" pitchFamily="34" charset="0"/>
                <a:ea typeface="+mn-ea"/>
                <a:cs typeface="Segoe UI" panose="020B0502040204020203" pitchFamily="34" charset="0"/>
              </a:rPr>
              <a:t>Patients reentering the community after incarceration:</a:t>
            </a:r>
          </a:p>
          <a:p>
            <a:pPr marL="914400" marR="0" lvl="2" indent="-457200" algn="l" defTabSz="914400" rtl="0" eaLnBrk="1" fontAlgn="auto" latinLnBrk="0" hangingPunct="1">
              <a:lnSpc>
                <a:spcPct val="100000"/>
              </a:lnSpc>
              <a:spcBef>
                <a:spcPts val="1000"/>
              </a:spcBef>
              <a:spcAft>
                <a:spcPts val="0"/>
              </a:spcAft>
              <a:buClrTx/>
              <a:buSzTx/>
              <a:buFont typeface="Arial"/>
              <a:buChar char="•"/>
              <a:tabLst/>
              <a:defRPr/>
            </a:pPr>
            <a:r>
              <a:rPr kumimoji="0" lang="en-US" sz="24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Coordinated re-entry planning, particularly during this public health emergency when:</a:t>
            </a:r>
          </a:p>
          <a:p>
            <a:pPr marL="1371600" marR="0" lvl="3" indent="-457200" algn="l" defTabSz="914400" rtl="0" eaLnBrk="1" fontAlgn="auto" latinLnBrk="0" hangingPunct="1">
              <a:lnSpc>
                <a:spcPct val="100000"/>
              </a:lnSpc>
              <a:spcBef>
                <a:spcPts val="10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Addiction treatment services may be more difficult to access.</a:t>
            </a:r>
          </a:p>
          <a:p>
            <a:pPr marL="1371600" marR="0" lvl="3" indent="-457200" algn="l" defTabSz="914400" rtl="0" eaLnBrk="1" fontAlgn="auto" latinLnBrk="0" hangingPunct="1">
              <a:lnSpc>
                <a:spcPct val="100000"/>
              </a:lnSpc>
              <a:spcBef>
                <a:spcPts val="10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It may be more difficult to find safe and stable housing. </a:t>
            </a:r>
          </a:p>
          <a:p>
            <a:pPr marL="1371600" marR="0" lvl="3" indent="-457200" algn="l" defTabSz="914400" rtl="0" eaLnBrk="1" fontAlgn="auto" latinLnBrk="0" hangingPunct="1">
              <a:lnSpc>
                <a:spcPct val="100000"/>
              </a:lnSpc>
              <a:spcBef>
                <a:spcPts val="1000"/>
              </a:spcBef>
              <a:spcAft>
                <a:spcPts val="0"/>
              </a:spcAft>
              <a:buClrTx/>
              <a:buSzTx/>
              <a:buFont typeface="Arial"/>
              <a:buChar char="•"/>
              <a:tabLst/>
              <a:defRPr/>
            </a:pPr>
            <a:r>
              <a:rPr kumimoji="0" lang="en-US" sz="2200" b="0"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Disruption of opioid use disorder medications puts the patient at risk of overdose and overdose death.</a:t>
            </a:r>
          </a:p>
        </p:txBody>
      </p:sp>
      <p:sp>
        <p:nvSpPr>
          <p:cNvPr id="4" name="Rectangle 3">
            <a:extLst>
              <a:ext uri="{FF2B5EF4-FFF2-40B4-BE49-F238E27FC236}">
                <a16:creationId xmlns:a16="http://schemas.microsoft.com/office/drawing/2014/main" id="{15D00630-D614-4303-8EF4-8293286049B7}"/>
              </a:ext>
            </a:extLst>
          </p:cNvPr>
          <p:cNvSpPr/>
          <p:nvPr/>
        </p:nvSpPr>
        <p:spPr>
          <a:xfrm>
            <a:off x="2049624" y="224486"/>
            <a:ext cx="1004284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Segoe UI"/>
                <a:ea typeface="+mn-ea"/>
                <a:cs typeface="Segoe UI"/>
              </a:rPr>
              <a:t>Adapting Practices to </a:t>
            </a:r>
            <a:r>
              <a:rPr kumimoji="0" lang="en-US" sz="3600" b="1" i="0" u="none" strike="noStrike" kern="1200" cap="none" spc="0" normalizeH="0" baseline="0" noProof="0" dirty="0">
                <a:ln>
                  <a:noFill/>
                </a:ln>
                <a:solidFill>
                  <a:srgbClr val="D34D26"/>
                </a:solidFill>
                <a:effectLst/>
                <a:uLnTx/>
                <a:uFillTx/>
                <a:latin typeface="Segoe UI"/>
                <a:ea typeface="+mn-ea"/>
                <a:cs typeface="Segoe UI"/>
              </a:rPr>
              <a:t>Vulnerable Populations </a:t>
            </a:r>
            <a:r>
              <a:rPr kumimoji="0" lang="en-US" sz="3600" b="1" i="0" u="none" strike="noStrike" kern="1200" cap="none" spc="0" normalizeH="0" baseline="0" noProof="0" dirty="0">
                <a:ln>
                  <a:noFill/>
                </a:ln>
                <a:solidFill>
                  <a:srgbClr val="002060"/>
                </a:solidFill>
                <a:effectLst/>
                <a:uLnTx/>
                <a:uFillTx/>
                <a:latin typeface="Segoe UI"/>
                <a:ea typeface="+mn-ea"/>
                <a:cs typeface="Segoe UI"/>
              </a:rPr>
              <a:t>during COVID-19</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0E6E6FE-94D0-4C0B-A9BA-2FDEF6DBE767}"/>
              </a:ext>
            </a:extLst>
          </p:cNvPr>
          <p:cNvSpPr/>
          <p:nvPr/>
        </p:nvSpPr>
        <p:spPr>
          <a:xfrm>
            <a:off x="1035698" y="6028907"/>
            <a:ext cx="1105677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D34D26"/>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https://www.asam.org/Quality-Science/covid-19-coronavirus/criminal-justice-system-guidance</a:t>
            </a:r>
            <a:endParaRPr kumimoji="0" lang="en-US" sz="2200" b="0" i="0" u="none" strike="noStrike" kern="1200" cap="none" spc="0" normalizeH="0" baseline="0" noProof="0" dirty="0">
              <a:ln>
                <a:noFill/>
              </a:ln>
              <a:solidFill>
                <a:srgbClr val="D34D2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225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0"/>
            <a:ext cx="12194309" cy="6858002"/>
          </a:xfrm>
          <a:prstGeom prst="rect">
            <a:avLst/>
          </a:prstGeom>
        </p:spPr>
      </p:pic>
      <p:pic>
        <p:nvPicPr>
          <p:cNvPr id="6" name="Picture 5" descr="A picture containing animal, black, dark, looking&#10;&#10;Description automatically generated">
            <a:extLst>
              <a:ext uri="{FF2B5EF4-FFF2-40B4-BE49-F238E27FC236}">
                <a16:creationId xmlns:a16="http://schemas.microsoft.com/office/drawing/2014/main" id="{54A7229B-6C6C-49F2-B3CC-C3F9A007F44C}"/>
              </a:ext>
            </a:extLst>
          </p:cNvPr>
          <p:cNvPicPr>
            <a:picLocks noChangeAspect="1"/>
          </p:cNvPicPr>
          <p:nvPr/>
        </p:nvPicPr>
        <p:blipFill rotWithShape="1">
          <a:blip r:embed="rId4">
            <a:extLst>
              <a:ext uri="{28A0092B-C50C-407E-A947-70E740481C1C}">
                <a14:useLocalDpi xmlns:a14="http://schemas.microsoft.com/office/drawing/2010/main" val="0"/>
              </a:ext>
            </a:extLst>
          </a:blip>
          <a:srcRect l="29776" r="40711"/>
          <a:stretch/>
        </p:blipFill>
        <p:spPr>
          <a:xfrm>
            <a:off x="-2309" y="0"/>
            <a:ext cx="3035559" cy="6857143"/>
          </a:xfrm>
          <a:prstGeom prst="rect">
            <a:avLst/>
          </a:prstGeom>
        </p:spPr>
      </p:pic>
      <p:sp>
        <p:nvSpPr>
          <p:cNvPr id="2" name="Rectangle 1">
            <a:extLst>
              <a:ext uri="{FF2B5EF4-FFF2-40B4-BE49-F238E27FC236}">
                <a16:creationId xmlns:a16="http://schemas.microsoft.com/office/drawing/2014/main" id="{5FF5025D-B4A3-4938-8600-0C9A8AA226E0}"/>
              </a:ext>
            </a:extLst>
          </p:cNvPr>
          <p:cNvSpPr/>
          <p:nvPr/>
        </p:nvSpPr>
        <p:spPr>
          <a:xfrm>
            <a:off x="3033250" y="1312971"/>
            <a:ext cx="8740778" cy="5124480"/>
          </a:xfrm>
          <a:prstGeom prst="rect">
            <a:avLst/>
          </a:prstGeom>
        </p:spPr>
        <p:txBody>
          <a:bodyPr wrap="square">
            <a:spAutoFit/>
          </a:bodyPr>
          <a:lstStyle/>
          <a:p>
            <a:pPr marL="0" lvl="1">
              <a:spcBef>
                <a:spcPts val="1000"/>
              </a:spcBef>
            </a:pPr>
            <a:r>
              <a:rPr lang="en-US" sz="2600" b="1" dirty="0">
                <a:solidFill>
                  <a:srgbClr val="D34D26"/>
                </a:solidFill>
                <a:latin typeface="Segoe UI" panose="020B0502040204020203" pitchFamily="34" charset="0"/>
                <a:cs typeface="Segoe UI" panose="020B0502040204020203" pitchFamily="34" charset="0"/>
              </a:rPr>
              <a:t>Patients are coming from a high-risk environment for coronavirus transmission.</a:t>
            </a:r>
          </a:p>
          <a:p>
            <a:pPr marL="342900" lvl="1" indent="-342900">
              <a:spcBef>
                <a:spcPts val="1000"/>
              </a:spcBef>
              <a:buFont typeface="Arial" panose="020B0604020202020204" pitchFamily="34" charset="0"/>
              <a:buChar char="•"/>
            </a:pPr>
            <a:r>
              <a:rPr lang="en-US" sz="2000" b="1" dirty="0">
                <a:solidFill>
                  <a:srgbClr val="252D4E"/>
                </a:solidFill>
                <a:latin typeface="Segoe UI" panose="020B0502040204020203" pitchFamily="34" charset="0"/>
                <a:cs typeface="Segoe UI" panose="020B0502040204020203" pitchFamily="34" charset="0"/>
              </a:rPr>
              <a:t>Assume that the patient may have been exposed to the virus and take precautions for infection control and mitigation</a:t>
            </a:r>
          </a:p>
          <a:p>
            <a:pPr marL="800100" lvl="2" indent="-342900">
              <a:spcBef>
                <a:spcPts val="1000"/>
              </a:spcBef>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Use of telehealth whenever appropriate and possible</a:t>
            </a:r>
          </a:p>
          <a:p>
            <a:pPr lvl="1" indent="-457200">
              <a:spcBef>
                <a:spcPts val="1000"/>
              </a:spcBef>
              <a:buFont typeface="Arial"/>
              <a:buChar char="•"/>
            </a:pPr>
            <a:r>
              <a:rPr lang="en-US" sz="2000" b="1" dirty="0">
                <a:solidFill>
                  <a:srgbClr val="252D4E"/>
                </a:solidFill>
                <a:latin typeface="Segoe UI" panose="020B0502040204020203" pitchFamily="34" charset="0"/>
                <a:cs typeface="Segoe UI" panose="020B0502040204020203" pitchFamily="34" charset="0"/>
              </a:rPr>
              <a:t>Increased stress at an already stressful time</a:t>
            </a:r>
          </a:p>
          <a:p>
            <a:pPr lvl="2" indent="-457200">
              <a:spcBef>
                <a:spcPts val="1000"/>
              </a:spcBef>
              <a:buFont typeface="Arial"/>
              <a:buChar char="•"/>
            </a:pPr>
            <a:r>
              <a:rPr lang="en-US" sz="2000" dirty="0">
                <a:solidFill>
                  <a:srgbClr val="252D4E"/>
                </a:solidFill>
                <a:latin typeface="Segoe UI" panose="020B0502040204020203" pitchFamily="34" charset="0"/>
                <a:cs typeface="Segoe UI" panose="020B0502040204020203" pitchFamily="34" charset="0"/>
              </a:rPr>
              <a:t>High unemployment</a:t>
            </a:r>
          </a:p>
          <a:p>
            <a:pPr lvl="2" indent="-457200">
              <a:spcBef>
                <a:spcPts val="1000"/>
              </a:spcBef>
              <a:buFont typeface="Arial"/>
              <a:buChar char="•"/>
            </a:pPr>
            <a:r>
              <a:rPr lang="en-US" sz="2000" dirty="0">
                <a:solidFill>
                  <a:srgbClr val="252D4E"/>
                </a:solidFill>
                <a:latin typeface="Segoe UI" panose="020B0502040204020203" pitchFamily="34" charset="0"/>
                <a:cs typeface="Segoe UI" panose="020B0502040204020203" pitchFamily="34" charset="0"/>
              </a:rPr>
              <a:t>Health risks for them and their families</a:t>
            </a:r>
          </a:p>
          <a:p>
            <a:pPr lvl="2" indent="-457200">
              <a:spcBef>
                <a:spcPts val="1000"/>
              </a:spcBef>
              <a:buFont typeface="Arial"/>
              <a:buChar char="•"/>
            </a:pPr>
            <a:r>
              <a:rPr lang="en-US" sz="2000" dirty="0">
                <a:solidFill>
                  <a:srgbClr val="252D4E"/>
                </a:solidFill>
                <a:latin typeface="Segoe UI" panose="020B0502040204020203" pitchFamily="34" charset="0"/>
                <a:cs typeface="Segoe UI" panose="020B0502040204020203" pitchFamily="34" charset="0"/>
              </a:rPr>
              <a:t>Uncertainty</a:t>
            </a:r>
          </a:p>
          <a:p>
            <a:pPr lvl="1" indent="-457200">
              <a:spcBef>
                <a:spcPts val="1000"/>
              </a:spcBef>
              <a:buFont typeface="Arial"/>
              <a:buChar char="•"/>
            </a:pPr>
            <a:r>
              <a:rPr lang="en-US" sz="2000" b="1" dirty="0">
                <a:solidFill>
                  <a:srgbClr val="252D4E"/>
                </a:solidFill>
                <a:latin typeface="Segoe UI" panose="020B0502040204020203" pitchFamily="34" charset="0"/>
                <a:cs typeface="Segoe UI" panose="020B0502040204020203" pitchFamily="34" charset="0"/>
              </a:rPr>
              <a:t>Need for greater coordination with safety net services</a:t>
            </a:r>
          </a:p>
          <a:p>
            <a:pPr lvl="2" indent="-457200">
              <a:spcBef>
                <a:spcPts val="1000"/>
              </a:spcBef>
              <a:buFont typeface="Arial"/>
              <a:buChar char="•"/>
            </a:pPr>
            <a:r>
              <a:rPr lang="en-US" sz="2000" dirty="0">
                <a:solidFill>
                  <a:srgbClr val="252D4E"/>
                </a:solidFill>
                <a:latin typeface="Segoe UI" panose="020B0502040204020203" pitchFamily="34" charset="0"/>
                <a:cs typeface="Segoe UI" panose="020B0502040204020203" pitchFamily="34" charset="0"/>
              </a:rPr>
              <a:t>Housing services</a:t>
            </a:r>
          </a:p>
          <a:p>
            <a:pPr lvl="2" indent="-457200">
              <a:spcBef>
                <a:spcPts val="1000"/>
              </a:spcBef>
              <a:buFont typeface="Arial"/>
              <a:buChar char="•"/>
            </a:pPr>
            <a:r>
              <a:rPr lang="en-US" sz="2000" dirty="0">
                <a:solidFill>
                  <a:srgbClr val="252D4E"/>
                </a:solidFill>
                <a:latin typeface="Segoe UI" panose="020B0502040204020203" pitchFamily="34" charset="0"/>
                <a:cs typeface="Segoe UI" panose="020B0502040204020203" pitchFamily="34" charset="0"/>
              </a:rPr>
              <a:t>Medicaid enrollment</a:t>
            </a:r>
          </a:p>
        </p:txBody>
      </p:sp>
      <p:sp>
        <p:nvSpPr>
          <p:cNvPr id="4" name="Rectangle 3">
            <a:extLst>
              <a:ext uri="{FF2B5EF4-FFF2-40B4-BE49-F238E27FC236}">
                <a16:creationId xmlns:a16="http://schemas.microsoft.com/office/drawing/2014/main" id="{15D00630-D614-4303-8EF4-8293286049B7}"/>
              </a:ext>
            </a:extLst>
          </p:cNvPr>
          <p:cNvSpPr/>
          <p:nvPr/>
        </p:nvSpPr>
        <p:spPr>
          <a:xfrm>
            <a:off x="1711714" y="246948"/>
            <a:ext cx="10517207" cy="646331"/>
          </a:xfrm>
          <a:prstGeom prst="rect">
            <a:avLst/>
          </a:prstGeom>
        </p:spPr>
        <p:txBody>
          <a:bodyPr wrap="square">
            <a:spAutoFit/>
          </a:bodyPr>
          <a:lstStyle/>
          <a:p>
            <a:r>
              <a:rPr lang="en-US" sz="3600" b="1" dirty="0">
                <a:solidFill>
                  <a:srgbClr val="002060"/>
                </a:solidFill>
                <a:latin typeface="Segoe UI"/>
                <a:cs typeface="Segoe UI"/>
              </a:rPr>
              <a:t>Treating </a:t>
            </a:r>
            <a:r>
              <a:rPr lang="en-US" sz="3600" b="1" dirty="0">
                <a:solidFill>
                  <a:srgbClr val="D34D26"/>
                </a:solidFill>
                <a:latin typeface="Segoe UI"/>
                <a:cs typeface="Segoe UI"/>
              </a:rPr>
              <a:t>Re-Entering Patients</a:t>
            </a:r>
            <a:r>
              <a:rPr lang="en-US" sz="3600" b="1" dirty="0">
                <a:solidFill>
                  <a:srgbClr val="002060"/>
                </a:solidFill>
                <a:latin typeface="Segoe UI"/>
                <a:cs typeface="Segoe UI"/>
              </a:rPr>
              <a:t> During COVID-19</a:t>
            </a:r>
            <a:endParaRPr lang="en-US" sz="3600" dirty="0"/>
          </a:p>
        </p:txBody>
      </p:sp>
    </p:spTree>
    <p:extLst>
      <p:ext uri="{BB962C8B-B14F-4D97-AF65-F5344CB8AC3E}">
        <p14:creationId xmlns:p14="http://schemas.microsoft.com/office/powerpoint/2010/main" val="2863055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BF2D6A16-DC4A-4A6C-89B2-C243646B3B49}"/>
              </a:ext>
            </a:extLst>
          </p:cNvPr>
          <p:cNvSpPr txBox="1">
            <a:spLocks/>
          </p:cNvSpPr>
          <p:nvPr/>
        </p:nvSpPr>
        <p:spPr>
          <a:xfrm>
            <a:off x="302108" y="242522"/>
            <a:ext cx="7364599" cy="10840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2060"/>
                </a:solidFill>
                <a:latin typeface="Segoe UI"/>
                <a:cs typeface="Segoe UI"/>
              </a:rPr>
              <a:t>Treating </a:t>
            </a:r>
            <a:r>
              <a:rPr lang="en-US" sz="4000" b="1" dirty="0">
                <a:solidFill>
                  <a:srgbClr val="D34D26"/>
                </a:solidFill>
                <a:latin typeface="Segoe UI"/>
                <a:cs typeface="Segoe UI"/>
              </a:rPr>
              <a:t>Unsheltered Patients</a:t>
            </a:r>
            <a:endParaRPr lang="en-US" dirty="0">
              <a:solidFill>
                <a:srgbClr val="D34D26"/>
              </a:solidFill>
            </a:endParaRPr>
          </a:p>
          <a:p>
            <a:endParaRPr lang="en-US" dirty="0"/>
          </a:p>
        </p:txBody>
      </p:sp>
      <p:sp>
        <p:nvSpPr>
          <p:cNvPr id="4" name="TextBox 3">
            <a:extLst>
              <a:ext uri="{FF2B5EF4-FFF2-40B4-BE49-F238E27FC236}">
                <a16:creationId xmlns:a16="http://schemas.microsoft.com/office/drawing/2014/main" id="{785A2F22-0785-4DE6-8B34-1FF55354BF41}"/>
              </a:ext>
            </a:extLst>
          </p:cNvPr>
          <p:cNvSpPr txBox="1"/>
          <p:nvPr/>
        </p:nvSpPr>
        <p:spPr>
          <a:xfrm>
            <a:off x="302108" y="1067409"/>
            <a:ext cx="7719774" cy="5114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indent="-457200">
              <a:spcBef>
                <a:spcPts val="1000"/>
              </a:spcBef>
              <a:buFont typeface="Arial"/>
              <a:buChar char="•"/>
            </a:pPr>
            <a:r>
              <a:rPr lang="en-US" sz="2400" b="1" dirty="0">
                <a:solidFill>
                  <a:srgbClr val="002060"/>
                </a:solidFill>
                <a:latin typeface="Segoe UI" panose="020B0502040204020203" pitchFamily="34" charset="0"/>
                <a:cs typeface="Segoe UI" panose="020B0502040204020203" pitchFamily="34" charset="0"/>
              </a:rPr>
              <a:t>Patients living in a high-risk environment for coronavirus transmission</a:t>
            </a:r>
          </a:p>
          <a:p>
            <a:pPr lvl="2" indent="-457200">
              <a:spcBef>
                <a:spcPts val="1000"/>
              </a:spcBef>
              <a:buFont typeface="Arial"/>
              <a:buChar char="•"/>
            </a:pPr>
            <a:r>
              <a:rPr lang="en-US" sz="2200" dirty="0">
                <a:solidFill>
                  <a:srgbClr val="002060"/>
                </a:solidFill>
                <a:latin typeface="Segoe UI" panose="020B0502040204020203" pitchFamily="34" charset="0"/>
                <a:cs typeface="Segoe UI" panose="020B0502040204020203" pitchFamily="34" charset="0"/>
              </a:rPr>
              <a:t>Assume that the patient may have been exposed to the virus and take precautions for infection control and mitigation</a:t>
            </a:r>
          </a:p>
          <a:p>
            <a:pPr marL="342900" indent="-342900">
              <a:buFont typeface="Arial" panose="020B0604020202020204" pitchFamily="34" charset="0"/>
              <a:buChar char="•"/>
            </a:pPr>
            <a:r>
              <a:rPr lang="en-US" sz="2400" b="1" dirty="0">
                <a:solidFill>
                  <a:srgbClr val="002060"/>
                </a:solidFill>
                <a:latin typeface="Segoe UI"/>
                <a:cs typeface="Segoe UI"/>
              </a:rPr>
              <a:t>Develop strategies for mitigating infection risk when telehealth and take-home medications are not an option </a:t>
            </a:r>
          </a:p>
          <a:p>
            <a:pPr marL="800100" lvl="1" indent="-342900">
              <a:buFont typeface="Arial" panose="020B0604020202020204" pitchFamily="34" charset="0"/>
              <a:buChar char="•"/>
            </a:pPr>
            <a:r>
              <a:rPr lang="en-US" sz="2200" dirty="0">
                <a:solidFill>
                  <a:srgbClr val="002060"/>
                </a:solidFill>
                <a:latin typeface="Segoe UI"/>
                <a:cs typeface="Segoe UI"/>
              </a:rPr>
              <a:t>Room to room telehealth to minimize staff exposure</a:t>
            </a:r>
          </a:p>
          <a:p>
            <a:pPr marL="800100" lvl="1" indent="-342900">
              <a:buFont typeface="Arial" panose="020B0604020202020204" pitchFamily="34" charset="0"/>
              <a:buChar char="•"/>
            </a:pPr>
            <a:r>
              <a:rPr lang="en-US" sz="2200" dirty="0">
                <a:solidFill>
                  <a:srgbClr val="002060"/>
                </a:solidFill>
                <a:latin typeface="Segoe UI"/>
                <a:cs typeface="Segoe UI"/>
              </a:rPr>
              <a:t>Mobile dispensing units</a:t>
            </a:r>
          </a:p>
          <a:p>
            <a:pPr marL="342900" indent="-342900">
              <a:buFont typeface="Arial" panose="020B0604020202020204" pitchFamily="34" charset="0"/>
              <a:buChar char="•"/>
            </a:pPr>
            <a:r>
              <a:rPr lang="en-US" sz="2400" b="1" dirty="0">
                <a:solidFill>
                  <a:srgbClr val="002060"/>
                </a:solidFill>
                <a:latin typeface="Segoe UI"/>
                <a:cs typeface="Segoe UI"/>
              </a:rPr>
              <a:t>Coordinating care with safety net systems</a:t>
            </a:r>
          </a:p>
          <a:p>
            <a:pPr marL="800100" lvl="1" indent="-342900">
              <a:buFont typeface="Arial" panose="020B0604020202020204" pitchFamily="34" charset="0"/>
              <a:buChar char="•"/>
            </a:pPr>
            <a:r>
              <a:rPr lang="en-US" sz="2200" dirty="0">
                <a:solidFill>
                  <a:srgbClr val="002060"/>
                </a:solidFill>
                <a:latin typeface="Segoe UI"/>
                <a:cs typeface="Segoe UI"/>
              </a:rPr>
              <a:t>Can phones be provided</a:t>
            </a:r>
          </a:p>
          <a:p>
            <a:pPr marL="800100" lvl="1" indent="-342900">
              <a:buFont typeface="Arial" panose="020B0604020202020204" pitchFamily="34" charset="0"/>
              <a:buChar char="•"/>
            </a:pPr>
            <a:r>
              <a:rPr lang="en-US" sz="2200" dirty="0">
                <a:solidFill>
                  <a:srgbClr val="002060"/>
                </a:solidFill>
                <a:latin typeface="Segoe UI"/>
                <a:cs typeface="Segoe UI"/>
              </a:rPr>
              <a:t>Finding shelter</a:t>
            </a:r>
          </a:p>
          <a:p>
            <a:pPr marL="800100" lvl="1" indent="-342900">
              <a:buFont typeface="Arial" panose="020B0604020202020204" pitchFamily="34" charset="0"/>
              <a:buChar char="•"/>
            </a:pPr>
            <a:endParaRPr lang="en-US" sz="2000" dirty="0">
              <a:solidFill>
                <a:srgbClr val="252D4E"/>
              </a:solidFill>
              <a:latin typeface="Segoe UI" panose="020B0502040204020203" pitchFamily="34" charset="0"/>
              <a:cs typeface="Segoe UI" panose="020B0502040204020203" pitchFamily="34" charset="0"/>
            </a:endParaRPr>
          </a:p>
        </p:txBody>
      </p:sp>
      <p:pic>
        <p:nvPicPr>
          <p:cNvPr id="8" name="Picture 7" descr="A person standing in a dark room&#10;&#10;Description automatically generated">
            <a:extLst>
              <a:ext uri="{FF2B5EF4-FFF2-40B4-BE49-F238E27FC236}">
                <a16:creationId xmlns:a16="http://schemas.microsoft.com/office/drawing/2014/main" id="{E47A95C0-EBAD-4D34-9A8E-A51ECC8AACBE}"/>
              </a:ext>
            </a:extLst>
          </p:cNvPr>
          <p:cNvPicPr>
            <a:picLocks noChangeAspect="1"/>
          </p:cNvPicPr>
          <p:nvPr/>
        </p:nvPicPr>
        <p:blipFill rotWithShape="1">
          <a:blip r:embed="rId4">
            <a:extLst>
              <a:ext uri="{28A0092B-C50C-407E-A947-70E740481C1C}">
                <a14:useLocalDpi xmlns:a14="http://schemas.microsoft.com/office/drawing/2010/main" val="0"/>
              </a:ext>
            </a:extLst>
          </a:blip>
          <a:srcRect l="61269" t="8488" r="3271"/>
          <a:stretch/>
        </p:blipFill>
        <p:spPr>
          <a:xfrm>
            <a:off x="7207045" y="0"/>
            <a:ext cx="4984955" cy="6858000"/>
          </a:xfrm>
          <a:prstGeom prst="rect">
            <a:avLst/>
          </a:prstGeom>
        </p:spPr>
      </p:pic>
    </p:spTree>
    <p:extLst>
      <p:ext uri="{BB962C8B-B14F-4D97-AF65-F5344CB8AC3E}">
        <p14:creationId xmlns:p14="http://schemas.microsoft.com/office/powerpoint/2010/main" val="522295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1"/>
            <a:ext cx="12194309" cy="6858002"/>
          </a:xfrm>
          <a:prstGeom prst="rect">
            <a:avLst/>
          </a:prstGeom>
        </p:spPr>
      </p:pic>
      <p:pic>
        <p:nvPicPr>
          <p:cNvPr id="8" name="Picture 7" descr="Desk with stethoscope and computer keyboard">
            <a:extLst>
              <a:ext uri="{FF2B5EF4-FFF2-40B4-BE49-F238E27FC236}">
                <a16:creationId xmlns:a16="http://schemas.microsoft.com/office/drawing/2014/main" id="{08F05812-6AAA-4448-A46F-908F075D4D6F}"/>
              </a:ext>
            </a:extLst>
          </p:cNvPr>
          <p:cNvPicPr>
            <a:picLocks noChangeAspect="1"/>
          </p:cNvPicPr>
          <p:nvPr/>
        </p:nvPicPr>
        <p:blipFill rotWithShape="1">
          <a:blip r:embed="rId4">
            <a:extLst>
              <a:ext uri="{28A0092B-C50C-407E-A947-70E740481C1C}">
                <a14:useLocalDpi xmlns:a14="http://schemas.microsoft.com/office/drawing/2010/main" val="0"/>
              </a:ext>
            </a:extLst>
          </a:blip>
          <a:srcRect l="44401" t="36" b="-36"/>
          <a:stretch/>
        </p:blipFill>
        <p:spPr>
          <a:xfrm>
            <a:off x="6479458" y="0"/>
            <a:ext cx="5712542" cy="6858000"/>
          </a:xfrm>
          <a:prstGeom prst="rect">
            <a:avLst/>
          </a:prstGeom>
        </p:spPr>
      </p:pic>
      <p:sp>
        <p:nvSpPr>
          <p:cNvPr id="9" name="Rectangle 8">
            <a:extLst>
              <a:ext uri="{FF2B5EF4-FFF2-40B4-BE49-F238E27FC236}">
                <a16:creationId xmlns:a16="http://schemas.microsoft.com/office/drawing/2014/main" id="{F0ED7E85-8101-4244-BF4D-BA171D5287F0}"/>
              </a:ext>
            </a:extLst>
          </p:cNvPr>
          <p:cNvSpPr/>
          <p:nvPr/>
        </p:nvSpPr>
        <p:spPr>
          <a:xfrm>
            <a:off x="383458" y="2454362"/>
            <a:ext cx="6096000" cy="3262432"/>
          </a:xfrm>
          <a:prstGeom prst="rect">
            <a:avLst/>
          </a:prstGeom>
        </p:spPr>
        <p:txBody>
          <a:bodyPr>
            <a:spAutoFit/>
          </a:bodyPr>
          <a:lstStyle/>
          <a:p>
            <a:pPr marL="342900" lvl="0" indent="-342900">
              <a:spcBef>
                <a:spcPts val="600"/>
              </a:spcBef>
              <a:buFont typeface="Arial" panose="020B0604020202020204" pitchFamily="34" charset="0"/>
              <a:buChar char="•"/>
              <a:defRPr/>
            </a:pPr>
            <a:r>
              <a:rPr lang="en-US" sz="2800" dirty="0">
                <a:solidFill>
                  <a:srgbClr val="002060"/>
                </a:solidFill>
                <a:latin typeface="Segoe UI"/>
                <a:cs typeface="Segoe UI"/>
              </a:rPr>
              <a:t>Strategies for getting medications to patients while minimizing the risk to patients, staff, and public health</a:t>
            </a:r>
          </a:p>
          <a:p>
            <a:pPr marL="342900" lvl="0" indent="-342900">
              <a:spcBef>
                <a:spcPts val="600"/>
              </a:spcBef>
              <a:buFont typeface="Arial" panose="020B0604020202020204" pitchFamily="34" charset="0"/>
              <a:buChar char="•"/>
              <a:defRPr/>
            </a:pPr>
            <a:r>
              <a:rPr lang="en-US" sz="2800" dirty="0">
                <a:solidFill>
                  <a:srgbClr val="002060"/>
                </a:solidFill>
                <a:latin typeface="Segoe UI"/>
                <a:cs typeface="Segoe UI"/>
              </a:rPr>
              <a:t>Working closely with community safety net providers to coordinate</a:t>
            </a:r>
          </a:p>
          <a:p>
            <a:pPr marL="342900" lvl="0" indent="-342900">
              <a:spcBef>
                <a:spcPts val="600"/>
              </a:spcBef>
              <a:buFont typeface="Arial" panose="020B0604020202020204" pitchFamily="34" charset="0"/>
              <a:buChar char="•"/>
              <a:defRPr/>
            </a:pPr>
            <a:r>
              <a:rPr lang="en-US" sz="2800" dirty="0">
                <a:solidFill>
                  <a:srgbClr val="002060"/>
                </a:solidFill>
                <a:latin typeface="Segoe UI"/>
                <a:cs typeface="Segoe UI"/>
              </a:rPr>
              <a:t>Alternative delivery systems</a:t>
            </a:r>
          </a:p>
        </p:txBody>
      </p:sp>
      <p:sp>
        <p:nvSpPr>
          <p:cNvPr id="10" name="Rectangle 9">
            <a:extLst>
              <a:ext uri="{FF2B5EF4-FFF2-40B4-BE49-F238E27FC236}">
                <a16:creationId xmlns:a16="http://schemas.microsoft.com/office/drawing/2014/main" id="{C4649F6C-6338-4C3D-83F4-69C222189568}"/>
              </a:ext>
            </a:extLst>
          </p:cNvPr>
          <p:cNvSpPr/>
          <p:nvPr/>
        </p:nvSpPr>
        <p:spPr>
          <a:xfrm>
            <a:off x="383458" y="670343"/>
            <a:ext cx="5486400" cy="1328569"/>
          </a:xfrm>
          <a:prstGeom prst="rect">
            <a:avLst/>
          </a:prstGeom>
        </p:spPr>
        <p:txBody>
          <a:bodyPr wrap="square">
            <a:spAutoFit/>
          </a:bodyPr>
          <a:lstStyle/>
          <a:p>
            <a:pPr lvl="0">
              <a:lnSpc>
                <a:spcPct val="90000"/>
              </a:lnSpc>
              <a:spcBef>
                <a:spcPts val="1000"/>
              </a:spcBef>
              <a:defRPr/>
            </a:pPr>
            <a:r>
              <a:rPr lang="en-US" sz="4000" b="1" dirty="0">
                <a:solidFill>
                  <a:srgbClr val="002060"/>
                </a:solidFill>
                <a:latin typeface="Segoe UI"/>
                <a:cs typeface="Segoe UI"/>
              </a:rPr>
              <a:t>Re-Engineering </a:t>
            </a:r>
          </a:p>
          <a:p>
            <a:pPr lvl="0">
              <a:lnSpc>
                <a:spcPct val="90000"/>
              </a:lnSpc>
              <a:spcBef>
                <a:spcPts val="1000"/>
              </a:spcBef>
              <a:defRPr/>
            </a:pPr>
            <a:r>
              <a:rPr lang="en-US" sz="4000" b="1" dirty="0">
                <a:solidFill>
                  <a:srgbClr val="D34D26"/>
                </a:solidFill>
                <a:latin typeface="Segoe UI"/>
                <a:cs typeface="Segoe UI"/>
              </a:rPr>
              <a:t>Medication Delivery</a:t>
            </a:r>
            <a:endParaRPr lang="en-US" sz="4000" dirty="0">
              <a:solidFill>
                <a:srgbClr val="D34D26"/>
              </a:solidFill>
              <a:latin typeface="Arial" panose="020B0604020202020204"/>
            </a:endParaRPr>
          </a:p>
        </p:txBody>
      </p:sp>
    </p:spTree>
    <p:extLst>
      <p:ext uri="{BB962C8B-B14F-4D97-AF65-F5344CB8AC3E}">
        <p14:creationId xmlns:p14="http://schemas.microsoft.com/office/powerpoint/2010/main" val="1280013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1"/>
            <a:ext cx="12194309" cy="6858002"/>
          </a:xfrm>
          <a:prstGeom prst="rect">
            <a:avLst/>
          </a:prstGeom>
        </p:spPr>
      </p:pic>
      <p:pic>
        <p:nvPicPr>
          <p:cNvPr id="4" name="Picture 3" descr="A person using a computer sitting on top of a desk&#10;&#10;Description automatically generated">
            <a:extLst>
              <a:ext uri="{FF2B5EF4-FFF2-40B4-BE49-F238E27FC236}">
                <a16:creationId xmlns:a16="http://schemas.microsoft.com/office/drawing/2014/main" id="{69DCC326-DDE7-45CB-BBA0-4EE1E066D0DE}"/>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15636"/>
          <a:stretch/>
        </p:blipFill>
        <p:spPr>
          <a:xfrm>
            <a:off x="0" y="0"/>
            <a:ext cx="12192001" cy="6858000"/>
          </a:xfrm>
          <a:prstGeom prst="rect">
            <a:avLst/>
          </a:prstGeom>
        </p:spPr>
      </p:pic>
      <p:sp>
        <p:nvSpPr>
          <p:cNvPr id="2" name="Rectangle 1">
            <a:extLst>
              <a:ext uri="{FF2B5EF4-FFF2-40B4-BE49-F238E27FC236}">
                <a16:creationId xmlns:a16="http://schemas.microsoft.com/office/drawing/2014/main" id="{8709D2E1-4682-4896-A579-04C086FDD80A}"/>
              </a:ext>
            </a:extLst>
          </p:cNvPr>
          <p:cNvSpPr/>
          <p:nvPr/>
        </p:nvSpPr>
        <p:spPr>
          <a:xfrm>
            <a:off x="157728" y="0"/>
            <a:ext cx="477092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Minimizing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Staff Infection Risk</a:t>
            </a:r>
          </a:p>
        </p:txBody>
      </p:sp>
      <p:sp>
        <p:nvSpPr>
          <p:cNvPr id="7" name="Rectangle 6">
            <a:extLst>
              <a:ext uri="{FF2B5EF4-FFF2-40B4-BE49-F238E27FC236}">
                <a16:creationId xmlns:a16="http://schemas.microsoft.com/office/drawing/2014/main" id="{EC152B8D-7464-4BB6-8E3A-E8F8DA24F541}"/>
              </a:ext>
            </a:extLst>
          </p:cNvPr>
          <p:cNvSpPr/>
          <p:nvPr/>
        </p:nvSpPr>
        <p:spPr>
          <a:xfrm>
            <a:off x="157728" y="1502249"/>
            <a:ext cx="5004280" cy="517694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5" name="Rectangle 4">
            <a:extLst>
              <a:ext uri="{FF2B5EF4-FFF2-40B4-BE49-F238E27FC236}">
                <a16:creationId xmlns:a16="http://schemas.microsoft.com/office/drawing/2014/main" id="{E6E26140-C691-4364-A49A-466198D33FA1}"/>
              </a:ext>
            </a:extLst>
          </p:cNvPr>
          <p:cNvSpPr/>
          <p:nvPr/>
        </p:nvSpPr>
        <p:spPr>
          <a:xfrm>
            <a:off x="377405" y="4659064"/>
            <a:ext cx="4564926" cy="923330"/>
          </a:xfrm>
          <a:prstGeom prst="rect">
            <a:avLst/>
          </a:prstGeom>
        </p:spPr>
        <p:txBody>
          <a:bodyPr wrap="square">
            <a:spAutoFit/>
          </a:bodyPr>
          <a:lstStyle/>
          <a:p>
            <a:r>
              <a:rPr lang="en-US" dirty="0">
                <a:solidFill>
                  <a:srgbClr val="D34D26"/>
                </a:solidFill>
                <a:hlinkClick r:id="rId5">
                  <a:extLst>
                    <a:ext uri="{A12FA001-AC4F-418D-AE19-62706E023703}">
                      <ahyp:hlinkClr xmlns:ahyp="http://schemas.microsoft.com/office/drawing/2018/hyperlinkcolor" val="tx"/>
                    </a:ext>
                  </a:extLst>
                </a:hlinkClick>
              </a:rPr>
              <a:t>https://www.asam.org/Quality-Science/covid-19-coronavirus/infection-mitigation-in-residential-treatment-facilities</a:t>
            </a:r>
            <a:endParaRPr lang="en-US" dirty="0">
              <a:solidFill>
                <a:srgbClr val="D34D26"/>
              </a:solidFill>
            </a:endParaRPr>
          </a:p>
        </p:txBody>
      </p:sp>
      <p:sp>
        <p:nvSpPr>
          <p:cNvPr id="6" name="Rectangle 5">
            <a:extLst>
              <a:ext uri="{FF2B5EF4-FFF2-40B4-BE49-F238E27FC236}">
                <a16:creationId xmlns:a16="http://schemas.microsoft.com/office/drawing/2014/main" id="{0F916CED-84B5-4BF2-B80E-A2055D2098C7}"/>
              </a:ext>
            </a:extLst>
          </p:cNvPr>
          <p:cNvSpPr/>
          <p:nvPr/>
        </p:nvSpPr>
        <p:spPr>
          <a:xfrm>
            <a:off x="377405" y="5699648"/>
            <a:ext cx="5004280" cy="923330"/>
          </a:xfrm>
          <a:prstGeom prst="rect">
            <a:avLst/>
          </a:prstGeom>
        </p:spPr>
        <p:txBody>
          <a:bodyPr wrap="square">
            <a:spAutoFit/>
          </a:bodyPr>
          <a:lstStyle/>
          <a:p>
            <a:r>
              <a:rPr lang="en-US" dirty="0">
                <a:solidFill>
                  <a:srgbClr val="D34D26"/>
                </a:solidFill>
                <a:hlinkClick r:id="rId5">
                  <a:extLst>
                    <a:ext uri="{A12FA001-AC4F-418D-AE19-62706E023703}">
                      <ahyp:hlinkClr xmlns:ahyp="http://schemas.microsoft.com/office/drawing/2018/hyperlinkcolor" val="tx"/>
                    </a:ext>
                  </a:extLst>
                </a:hlinkClick>
              </a:rPr>
              <a:t>https://www.asam.org/Quality-Science/covid-19-coronavirus/infection-mitigation-in-residential-treatment-facilities</a:t>
            </a:r>
            <a:endParaRPr lang="en-US" dirty="0">
              <a:solidFill>
                <a:srgbClr val="D34D26"/>
              </a:solidFill>
            </a:endParaRPr>
          </a:p>
        </p:txBody>
      </p:sp>
      <p:sp>
        <p:nvSpPr>
          <p:cNvPr id="8" name="TextBox 7">
            <a:extLst>
              <a:ext uri="{FF2B5EF4-FFF2-40B4-BE49-F238E27FC236}">
                <a16:creationId xmlns:a16="http://schemas.microsoft.com/office/drawing/2014/main" id="{E881555C-76FA-4BAB-B857-DBD86C8DD84D}"/>
              </a:ext>
            </a:extLst>
          </p:cNvPr>
          <p:cNvSpPr txBox="1"/>
          <p:nvPr/>
        </p:nvSpPr>
        <p:spPr>
          <a:xfrm>
            <a:off x="560439" y="1858297"/>
            <a:ext cx="4149213" cy="2800767"/>
          </a:xfrm>
          <a:prstGeom prst="rect">
            <a:avLst/>
          </a:prstGeom>
          <a:noFill/>
        </p:spPr>
        <p:txBody>
          <a:bodyPr wrap="square" rtlCol="0">
            <a:spAutoFit/>
          </a:bodyPr>
          <a:lstStyle/>
          <a:p>
            <a:pPr lvl="0">
              <a:defRPr/>
            </a:pPr>
            <a:r>
              <a:rPr lang="en-US" sz="2200" b="1" dirty="0">
                <a:solidFill>
                  <a:srgbClr val="002060"/>
                </a:solidFill>
                <a:latin typeface="Segoe UI" panose="020B0502040204020203" pitchFamily="34" charset="0"/>
                <a:cs typeface="Segoe UI" panose="020B0502040204020203" pitchFamily="34" charset="0"/>
              </a:rPr>
              <a:t>1. Minimizing in person encounters where possible</a:t>
            </a:r>
          </a:p>
          <a:p>
            <a:pPr marL="742950" lvl="1" indent="-285750">
              <a:buFont typeface="Arial"/>
              <a:buChar char="•"/>
              <a:defRPr/>
            </a:pPr>
            <a:r>
              <a:rPr lang="en-US" sz="2200" b="1" dirty="0">
                <a:solidFill>
                  <a:srgbClr val="002060"/>
                </a:solidFill>
                <a:latin typeface="Segoe UI" panose="020B0502040204020203" pitchFamily="34" charset="0"/>
                <a:cs typeface="Segoe UI" panose="020B0502040204020203" pitchFamily="34" charset="0"/>
              </a:rPr>
              <a:t>Telehealth</a:t>
            </a:r>
          </a:p>
          <a:p>
            <a:pPr marL="1200150" lvl="2" indent="-285750">
              <a:buFont typeface="Arial"/>
              <a:buChar char="•"/>
              <a:defRPr/>
            </a:pPr>
            <a:r>
              <a:rPr lang="en-US" sz="2200" dirty="0">
                <a:solidFill>
                  <a:srgbClr val="002060"/>
                </a:solidFill>
                <a:latin typeface="Segoe UI" panose="020B0502040204020203" pitchFamily="34" charset="0"/>
                <a:cs typeface="Segoe UI" panose="020B0502040204020203" pitchFamily="34" charset="0"/>
              </a:rPr>
              <a:t>Including within the same building for patients who do not have access to technology</a:t>
            </a:r>
          </a:p>
        </p:txBody>
      </p:sp>
    </p:spTree>
    <p:extLst>
      <p:ext uri="{BB962C8B-B14F-4D97-AF65-F5344CB8AC3E}">
        <p14:creationId xmlns:p14="http://schemas.microsoft.com/office/powerpoint/2010/main" val="2584083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1"/>
            <a:ext cx="12194309" cy="6858002"/>
          </a:xfrm>
          <a:prstGeom prst="rect">
            <a:avLst/>
          </a:prstGeom>
        </p:spPr>
      </p:pic>
      <p:pic>
        <p:nvPicPr>
          <p:cNvPr id="4" name="Picture 3" descr="A person using a computer sitting on top of a desk&#10;&#10;Description automatically generated">
            <a:extLst>
              <a:ext uri="{FF2B5EF4-FFF2-40B4-BE49-F238E27FC236}">
                <a16:creationId xmlns:a16="http://schemas.microsoft.com/office/drawing/2014/main" id="{69DCC326-DDE7-45CB-BBA0-4EE1E066D0DE}"/>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15636"/>
          <a:stretch/>
        </p:blipFill>
        <p:spPr>
          <a:xfrm>
            <a:off x="0" y="12962"/>
            <a:ext cx="12192001" cy="6858000"/>
          </a:xfrm>
          <a:prstGeom prst="rect">
            <a:avLst/>
          </a:prstGeom>
        </p:spPr>
      </p:pic>
      <p:sp>
        <p:nvSpPr>
          <p:cNvPr id="2" name="Rectangle 1">
            <a:extLst>
              <a:ext uri="{FF2B5EF4-FFF2-40B4-BE49-F238E27FC236}">
                <a16:creationId xmlns:a16="http://schemas.microsoft.com/office/drawing/2014/main" id="{8709D2E1-4682-4896-A579-04C086FDD80A}"/>
              </a:ext>
            </a:extLst>
          </p:cNvPr>
          <p:cNvSpPr/>
          <p:nvPr/>
        </p:nvSpPr>
        <p:spPr>
          <a:xfrm>
            <a:off x="157728" y="0"/>
            <a:ext cx="477092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Minimizing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Staff Infection Risk</a:t>
            </a:r>
          </a:p>
        </p:txBody>
      </p:sp>
      <p:sp>
        <p:nvSpPr>
          <p:cNvPr id="7" name="Rectangle 6">
            <a:extLst>
              <a:ext uri="{FF2B5EF4-FFF2-40B4-BE49-F238E27FC236}">
                <a16:creationId xmlns:a16="http://schemas.microsoft.com/office/drawing/2014/main" id="{EC152B8D-7464-4BB6-8E3A-E8F8DA24F541}"/>
              </a:ext>
            </a:extLst>
          </p:cNvPr>
          <p:cNvSpPr/>
          <p:nvPr/>
        </p:nvSpPr>
        <p:spPr>
          <a:xfrm>
            <a:off x="157728" y="1502249"/>
            <a:ext cx="5004280" cy="517694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Arial"/>
              <a:buChar char="•"/>
              <a:tabLst/>
              <a:defRPr/>
            </a:pPr>
            <a:endParaRPr kumimoji="0" lang="en-US" sz="22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5" name="Rectangle 4">
            <a:extLst>
              <a:ext uri="{FF2B5EF4-FFF2-40B4-BE49-F238E27FC236}">
                <a16:creationId xmlns:a16="http://schemas.microsoft.com/office/drawing/2014/main" id="{E6E26140-C691-4364-A49A-466198D33FA1}"/>
              </a:ext>
            </a:extLst>
          </p:cNvPr>
          <p:cNvSpPr/>
          <p:nvPr/>
        </p:nvSpPr>
        <p:spPr>
          <a:xfrm>
            <a:off x="388652" y="4432421"/>
            <a:ext cx="4542432" cy="923330"/>
          </a:xfrm>
          <a:prstGeom prst="rect">
            <a:avLst/>
          </a:prstGeom>
        </p:spPr>
        <p:txBody>
          <a:bodyPr wrap="square">
            <a:spAutoFit/>
          </a:bodyPr>
          <a:lstStyle/>
          <a:p>
            <a:r>
              <a:rPr lang="en-US" dirty="0">
                <a:solidFill>
                  <a:srgbClr val="D34D26"/>
                </a:solidFill>
                <a:hlinkClick r:id="rId5">
                  <a:extLst>
                    <a:ext uri="{A12FA001-AC4F-418D-AE19-62706E023703}">
                      <ahyp:hlinkClr xmlns:ahyp="http://schemas.microsoft.com/office/drawing/2018/hyperlinkcolor" val="tx"/>
                    </a:ext>
                  </a:extLst>
                </a:hlinkClick>
              </a:rPr>
              <a:t>https://www.asam.org/Quality-Science/covid-19-coronavirus/infection-mitigation-in-residential-treatment-facilities</a:t>
            </a:r>
            <a:endParaRPr lang="en-US" dirty="0">
              <a:solidFill>
                <a:srgbClr val="D34D26"/>
              </a:solidFill>
            </a:endParaRPr>
          </a:p>
        </p:txBody>
      </p:sp>
      <p:sp>
        <p:nvSpPr>
          <p:cNvPr id="6" name="Rectangle 5">
            <a:extLst>
              <a:ext uri="{FF2B5EF4-FFF2-40B4-BE49-F238E27FC236}">
                <a16:creationId xmlns:a16="http://schemas.microsoft.com/office/drawing/2014/main" id="{0F916CED-84B5-4BF2-B80E-A2055D2098C7}"/>
              </a:ext>
            </a:extLst>
          </p:cNvPr>
          <p:cNvSpPr/>
          <p:nvPr/>
        </p:nvSpPr>
        <p:spPr>
          <a:xfrm>
            <a:off x="383602" y="5522258"/>
            <a:ext cx="4778406" cy="923330"/>
          </a:xfrm>
          <a:prstGeom prst="rect">
            <a:avLst/>
          </a:prstGeom>
        </p:spPr>
        <p:txBody>
          <a:bodyPr wrap="square">
            <a:spAutoFit/>
          </a:bodyPr>
          <a:lstStyle/>
          <a:p>
            <a:r>
              <a:rPr lang="en-US" dirty="0">
                <a:solidFill>
                  <a:srgbClr val="D34D26"/>
                </a:solidFill>
                <a:hlinkClick r:id="rId5">
                  <a:extLst>
                    <a:ext uri="{A12FA001-AC4F-418D-AE19-62706E023703}">
                      <ahyp:hlinkClr xmlns:ahyp="http://schemas.microsoft.com/office/drawing/2018/hyperlinkcolor" val="tx"/>
                    </a:ext>
                  </a:extLst>
                </a:hlinkClick>
              </a:rPr>
              <a:t>https://www.asam.org/Quality-Science/covid-19-coronavirus/infection-mitigation-in-residential-treatment-facilities</a:t>
            </a:r>
            <a:endParaRPr lang="en-US" dirty="0">
              <a:solidFill>
                <a:srgbClr val="D34D26"/>
              </a:solidFill>
            </a:endParaRPr>
          </a:p>
        </p:txBody>
      </p:sp>
      <p:sp>
        <p:nvSpPr>
          <p:cNvPr id="8" name="TextBox 7">
            <a:extLst>
              <a:ext uri="{FF2B5EF4-FFF2-40B4-BE49-F238E27FC236}">
                <a16:creationId xmlns:a16="http://schemas.microsoft.com/office/drawing/2014/main" id="{0C0331BC-74A3-4347-A0D5-05A8AF61A40E}"/>
              </a:ext>
            </a:extLst>
          </p:cNvPr>
          <p:cNvSpPr txBox="1"/>
          <p:nvPr/>
        </p:nvSpPr>
        <p:spPr>
          <a:xfrm>
            <a:off x="452284" y="1897626"/>
            <a:ext cx="4476365" cy="2462213"/>
          </a:xfrm>
          <a:prstGeom prst="rect">
            <a:avLst/>
          </a:prstGeom>
          <a:noFill/>
        </p:spPr>
        <p:txBody>
          <a:bodyPr wrap="square" rtlCol="0">
            <a:spAutoFit/>
          </a:bodyPr>
          <a:lstStyle/>
          <a:p>
            <a:pPr marL="457200" lvl="0" indent="-457200" algn="just">
              <a:buFont typeface="+mj-lt"/>
              <a:buAutoNum type="arabicPeriod" startAt="2"/>
              <a:defRPr/>
            </a:pPr>
            <a:r>
              <a:rPr lang="en-US" sz="2200" b="1" dirty="0">
                <a:solidFill>
                  <a:srgbClr val="002060"/>
                </a:solidFill>
                <a:latin typeface="Segoe UI" panose="020B0502040204020203" pitchFamily="34" charset="0"/>
                <a:cs typeface="Segoe UI" panose="020B0502040204020203" pitchFamily="34" charset="0"/>
              </a:rPr>
              <a:t>Assuming patients coming from high-risk environments have been exposed</a:t>
            </a:r>
          </a:p>
          <a:p>
            <a:pPr marL="457200" lvl="0" indent="-457200">
              <a:buFont typeface="+mj-lt"/>
              <a:buAutoNum type="arabicPeriod" startAt="2"/>
              <a:defRPr/>
            </a:pPr>
            <a:r>
              <a:rPr lang="en-US" sz="2200" b="1" dirty="0">
                <a:solidFill>
                  <a:srgbClr val="002060"/>
                </a:solidFill>
                <a:latin typeface="Segoe UI" panose="020B0502040204020203" pitchFamily="34" charset="0"/>
                <a:cs typeface="Segoe UI" panose="020B0502040204020203" pitchFamily="34" charset="0"/>
              </a:rPr>
              <a:t>Providing sufficient personal protective equipment </a:t>
            </a:r>
          </a:p>
          <a:p>
            <a:pPr marL="457200" lvl="0" indent="-457200">
              <a:buFont typeface="+mj-lt"/>
              <a:buAutoNum type="arabicPeriod" startAt="2"/>
              <a:defRPr/>
            </a:pPr>
            <a:r>
              <a:rPr lang="en-US" sz="2200" b="1" dirty="0">
                <a:solidFill>
                  <a:srgbClr val="002060"/>
                </a:solidFill>
                <a:latin typeface="Segoe UI" panose="020B0502040204020203" pitchFamily="34" charset="0"/>
                <a:cs typeface="Segoe UI" panose="020B0502040204020203" pitchFamily="34" charset="0"/>
              </a:rPr>
              <a:t>Monitoring Staff for COVID-19 Symptoms </a:t>
            </a:r>
          </a:p>
        </p:txBody>
      </p:sp>
    </p:spTree>
    <p:extLst>
      <p:ext uri="{BB962C8B-B14F-4D97-AF65-F5344CB8AC3E}">
        <p14:creationId xmlns:p14="http://schemas.microsoft.com/office/powerpoint/2010/main" val="544644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335321" y="1800972"/>
            <a:ext cx="9913258" cy="3447098"/>
          </a:xfrm>
          <a:prstGeom prst="rect">
            <a:avLst/>
          </a:prstGeom>
        </p:spPr>
        <p:txBody>
          <a:bodyPr wrap="square" anchor="t">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en-US" sz="2800" b="1">
                <a:solidFill>
                  <a:srgbClr val="0F466B"/>
                </a:solidFill>
                <a:latin typeface="Segoe UI"/>
                <a:ea typeface="Segoe UI" panose="020B0502040204020203" pitchFamily="34" charset="0"/>
                <a:cs typeface="Segoe UI"/>
              </a:rPr>
              <a:t>12:30-12:40pm</a:t>
            </a:r>
            <a:r>
              <a:rPr kumimoji="0"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rPr>
              <a:t>	Welcome and opening remarks</a:t>
            </a:r>
          </a:p>
          <a:p>
            <a:pPr marL="0" marR="0" lvl="0" indent="0" algn="l" defTabSz="457200" rtl="0" eaLnBrk="1" fontAlgn="auto" latinLnBrk="0" hangingPunct="1">
              <a:lnSpc>
                <a:spcPct val="100000"/>
              </a:lnSpc>
              <a:spcBef>
                <a:spcPts val="600"/>
              </a:spcBef>
              <a:spcAft>
                <a:spcPts val="600"/>
              </a:spcAft>
              <a:buClrTx/>
              <a:buSzTx/>
              <a:buFontTx/>
              <a:buNone/>
              <a:tabLst/>
              <a:defRPr/>
            </a:pPr>
            <a:r>
              <a:rPr lang="en-US" sz="2800" b="1">
                <a:solidFill>
                  <a:srgbClr val="0F466B"/>
                </a:solidFill>
                <a:latin typeface="Segoe UI"/>
                <a:ea typeface="Segoe UI" panose="020B0502040204020203" pitchFamily="34" charset="0"/>
                <a:cs typeface="Segoe UI"/>
              </a:rPr>
              <a:t>12:40-1:20pm</a:t>
            </a:r>
            <a:r>
              <a:rPr kumimoji="0"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rPr>
              <a:t>	Panel presentations</a:t>
            </a:r>
            <a:endParaRPr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lang="en-US" sz="2800" b="1">
                <a:solidFill>
                  <a:srgbClr val="0F466B"/>
                </a:solidFill>
                <a:latin typeface="Segoe UI"/>
                <a:ea typeface="Segoe UI" panose="020B0502040204020203" pitchFamily="34" charset="0"/>
                <a:cs typeface="Segoe UI"/>
              </a:rPr>
              <a:t>1:20-1:55pm</a:t>
            </a:r>
            <a:r>
              <a:rPr kumimoji="0"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rPr>
              <a:t>		Moderated discussion and audience Q&amp;A</a:t>
            </a:r>
            <a:endParaRPr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endParaRPr>
          </a:p>
          <a:p>
            <a:pPr defTabSz="457200">
              <a:spcBef>
                <a:spcPts val="600"/>
              </a:spcBef>
              <a:spcAft>
                <a:spcPts val="600"/>
              </a:spcAft>
              <a:defRPr/>
            </a:pPr>
            <a:r>
              <a:rPr lang="en-US" sz="2800" b="1">
                <a:solidFill>
                  <a:srgbClr val="0F466B"/>
                </a:solidFill>
                <a:latin typeface="Segoe UI"/>
                <a:ea typeface="Segoe UI" panose="020B0502040204020203" pitchFamily="34" charset="0"/>
                <a:cs typeface="Segoe UI"/>
              </a:rPr>
              <a:t>1:55-2:00pm</a:t>
            </a:r>
            <a:r>
              <a:rPr kumimoji="0"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rPr>
              <a:t>		Closing remarks</a:t>
            </a:r>
            <a:endParaRPr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lang="en-US" sz="2800" b="1">
                <a:solidFill>
                  <a:srgbClr val="0F466B"/>
                </a:solidFill>
                <a:latin typeface="Segoe UI"/>
                <a:ea typeface="Segoe UI" panose="020B0502040204020203" pitchFamily="34" charset="0"/>
                <a:cs typeface="Segoe UI"/>
              </a:rPr>
              <a:t>2:00pm</a:t>
            </a:r>
            <a:r>
              <a:rPr kumimoji="0"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rPr>
              <a:t>				Webinar concludes</a:t>
            </a:r>
            <a:endParaRPr lang="en-US" sz="2800" b="0" i="0" u="none" strike="noStrike" kern="1200" cap="none" spc="0" normalizeH="0" baseline="0" noProof="0">
              <a:ln>
                <a:noFill/>
              </a:ln>
              <a:solidFill>
                <a:srgbClr val="0F466B"/>
              </a:solidFill>
              <a:effectLst/>
              <a:uLnTx/>
              <a:uFillTx/>
              <a:latin typeface="Segoe UI"/>
              <a:ea typeface="Segoe UI" panose="020B0502040204020203" pitchFamily="34" charset="0"/>
              <a:cs typeface="Segoe UI"/>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1204685" y="620863"/>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Webinar Agenda</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4637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BF2D6A16-DC4A-4A6C-89B2-C243646B3B49}"/>
              </a:ext>
            </a:extLst>
          </p:cNvPr>
          <p:cNvSpPr txBox="1">
            <a:spLocks/>
          </p:cNvSpPr>
          <p:nvPr/>
        </p:nvSpPr>
        <p:spPr>
          <a:xfrm>
            <a:off x="2882350" y="296811"/>
            <a:ext cx="6704101" cy="10840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2060"/>
                </a:solidFill>
                <a:latin typeface="Segoe UI"/>
                <a:cs typeface="Segoe UI"/>
              </a:rPr>
              <a:t>ASAM COVID-19 Guidance</a:t>
            </a:r>
          </a:p>
          <a:p>
            <a:endParaRPr lang="en-US" dirty="0"/>
          </a:p>
        </p:txBody>
      </p:sp>
      <p:sp>
        <p:nvSpPr>
          <p:cNvPr id="4" name="TextBox 3">
            <a:extLst>
              <a:ext uri="{FF2B5EF4-FFF2-40B4-BE49-F238E27FC236}">
                <a16:creationId xmlns:a16="http://schemas.microsoft.com/office/drawing/2014/main" id="{D4E23FAA-567A-42D5-A741-3E208B2AE85C}"/>
              </a:ext>
            </a:extLst>
          </p:cNvPr>
          <p:cNvSpPr txBox="1"/>
          <p:nvPr/>
        </p:nvSpPr>
        <p:spPr>
          <a:xfrm>
            <a:off x="2163097" y="5270860"/>
            <a:ext cx="835247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D34D26"/>
                </a:solidFill>
                <a:latin typeface="Segoe UI" panose="020B0502040204020203" pitchFamily="34" charset="0"/>
                <a:cs typeface="Segoe UI" panose="020B0502040204020203" pitchFamily="34" charset="0"/>
              </a:rPr>
              <a:t>https://www.asam.org/Quality-Science/covid-19-coronavirus</a:t>
            </a:r>
          </a:p>
        </p:txBody>
      </p:sp>
      <p:sp>
        <p:nvSpPr>
          <p:cNvPr id="7" name="Rectangle 6">
            <a:extLst>
              <a:ext uri="{FF2B5EF4-FFF2-40B4-BE49-F238E27FC236}">
                <a16:creationId xmlns:a16="http://schemas.microsoft.com/office/drawing/2014/main" id="{96DBAE03-9F83-4364-9C33-A7FF6B249EDF}"/>
              </a:ext>
            </a:extLst>
          </p:cNvPr>
          <p:cNvSpPr/>
          <p:nvPr/>
        </p:nvSpPr>
        <p:spPr>
          <a:xfrm>
            <a:off x="714336" y="1156253"/>
            <a:ext cx="11040127" cy="4027327"/>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D34D26"/>
                </a:solidFill>
                <a:latin typeface="Segoe UI"/>
                <a:cs typeface="Segoe UI"/>
              </a:rPr>
              <a:t>ASAM has released several guidances relevant to treating vulnerable populations:</a:t>
            </a:r>
          </a:p>
          <a:p>
            <a:pPr marL="742950" lvl="1" indent="-285750">
              <a:buFont typeface="Arial"/>
              <a:buChar char="•"/>
            </a:pPr>
            <a:r>
              <a:rPr lang="en-US" sz="2600" dirty="0">
                <a:solidFill>
                  <a:srgbClr val="002060"/>
                </a:solidFill>
                <a:latin typeface="Segoe UI"/>
                <a:cs typeface="Segoe UI"/>
              </a:rPr>
              <a:t>Guidance for criminal justice involved and unsheltered patients</a:t>
            </a:r>
            <a:endParaRPr lang="en-US" sz="2600" dirty="0">
              <a:solidFill>
                <a:srgbClr val="002060"/>
              </a:solidFill>
              <a:latin typeface="Segoe UI" panose="020B0502040204020203" pitchFamily="34" charset="0"/>
              <a:cs typeface="Segoe UI" panose="020B0502040204020203" pitchFamily="34" charset="0"/>
            </a:endParaRPr>
          </a:p>
          <a:p>
            <a:pPr marL="742950" lvl="1" indent="-285750">
              <a:buFont typeface="Arial"/>
              <a:buChar char="•"/>
            </a:pPr>
            <a:r>
              <a:rPr lang="en-US" sz="2600" dirty="0">
                <a:solidFill>
                  <a:srgbClr val="002060"/>
                </a:solidFill>
                <a:latin typeface="Segoe UI"/>
                <a:cs typeface="Segoe UI"/>
              </a:rPr>
              <a:t>Clinical considerations in different settings</a:t>
            </a:r>
          </a:p>
          <a:p>
            <a:pPr marL="742950" lvl="1" indent="-285750">
              <a:buFont typeface="Arial"/>
              <a:buChar char="•"/>
            </a:pPr>
            <a:r>
              <a:rPr lang="en-US" sz="2600" dirty="0">
                <a:solidFill>
                  <a:srgbClr val="002060"/>
                </a:solidFill>
                <a:latin typeface="Segoe UI"/>
                <a:cs typeface="Segoe UI"/>
              </a:rPr>
              <a:t>Modifying drug testing protocols</a:t>
            </a:r>
          </a:p>
          <a:p>
            <a:pPr marL="742950" lvl="1" indent="-285750">
              <a:buFont typeface="Arial"/>
              <a:buChar char="•"/>
            </a:pPr>
            <a:r>
              <a:rPr lang="en-US" sz="2600" dirty="0">
                <a:solidFill>
                  <a:srgbClr val="002060"/>
                </a:solidFill>
                <a:latin typeface="Segoe UI"/>
                <a:cs typeface="Segoe UI"/>
              </a:rPr>
              <a:t>Considerations for selecting medications and formulations</a:t>
            </a:r>
          </a:p>
          <a:p>
            <a:pPr marL="742950" lvl="1" indent="-285750">
              <a:buFont typeface="Arial"/>
              <a:buChar char="•"/>
            </a:pPr>
            <a:r>
              <a:rPr lang="en-US" sz="2600" dirty="0">
                <a:solidFill>
                  <a:srgbClr val="002060"/>
                </a:solidFill>
                <a:latin typeface="Segoe UI"/>
                <a:cs typeface="Segoe UI"/>
              </a:rPr>
              <a:t>Transitioning to telehealth</a:t>
            </a:r>
          </a:p>
          <a:p>
            <a:pPr marL="742950" lvl="1" indent="-285750">
              <a:buFont typeface="Arial"/>
              <a:buChar char="•"/>
            </a:pPr>
            <a:r>
              <a:rPr lang="en-US" sz="2600" dirty="0">
                <a:solidFill>
                  <a:srgbClr val="002060"/>
                </a:solidFill>
                <a:latin typeface="Segoe UI"/>
                <a:cs typeface="Segoe UI"/>
              </a:rPr>
              <a:t>Infection control and mitigation</a:t>
            </a:r>
          </a:p>
          <a:p>
            <a:pPr marL="742950" lvl="1" indent="-285750">
              <a:buFont typeface="Arial"/>
              <a:buChar char="•"/>
            </a:pPr>
            <a:r>
              <a:rPr lang="en-US" sz="2600" dirty="0">
                <a:solidFill>
                  <a:srgbClr val="002060"/>
                </a:solidFill>
                <a:latin typeface="Segoe UI"/>
                <a:cs typeface="Segoe UI"/>
              </a:rPr>
              <a:t>Treating pregnant women with OUD</a:t>
            </a:r>
          </a:p>
        </p:txBody>
      </p:sp>
    </p:spTree>
    <p:extLst>
      <p:ext uri="{BB962C8B-B14F-4D97-AF65-F5344CB8AC3E}">
        <p14:creationId xmlns:p14="http://schemas.microsoft.com/office/powerpoint/2010/main" val="243296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1019293" y="274320"/>
            <a:ext cx="10153415" cy="415498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b="1">
              <a:solidFill>
                <a:srgbClr val="002060"/>
              </a:solidFill>
              <a:latin typeface="Lato"/>
              <a:cs typeface="Arial"/>
            </a:endParaRPr>
          </a:p>
          <a:p>
            <a:pPr marL="0" indent="0">
              <a:buNone/>
            </a:pPr>
            <a:endParaRPr lang="en-US" sz="4400" b="1">
              <a:solidFill>
                <a:srgbClr val="002060"/>
              </a:solidFill>
              <a:latin typeface="Segoe UI" panose="020B0502040204020203" pitchFamily="34" charset="0"/>
              <a:cs typeface="Segoe UI" panose="020B0502040204020203" pitchFamily="34" charset="0"/>
            </a:endParaRPr>
          </a:p>
          <a:p>
            <a:pPr algn="ctr">
              <a:buNone/>
            </a:pPr>
            <a:r>
              <a:rPr lang="en-US" sz="4400" b="1">
                <a:solidFill>
                  <a:srgbClr val="002060"/>
                </a:solidFill>
                <a:latin typeface="Segoe UI"/>
                <a:cs typeface="Segoe UI"/>
              </a:rPr>
              <a:t>Enhanced Risks for Unsheltered Populations with SUD during the COVID 19 Pandemic</a:t>
            </a:r>
          </a:p>
          <a:p>
            <a:pPr algn="ctr">
              <a:buNone/>
            </a:pPr>
            <a:endParaRPr lang="en-US" sz="4400" b="1">
              <a:solidFill>
                <a:srgbClr val="002060"/>
              </a:solidFill>
              <a:latin typeface="Segoe UI"/>
              <a:cs typeface="Segoe UI"/>
            </a:endParaRPr>
          </a:p>
          <a:p>
            <a:pPr marL="0" indent="0">
              <a:buNone/>
            </a:pPr>
            <a:endParaRPr lang="en-US" sz="4400" b="1">
              <a:solidFill>
                <a:srgbClr val="002060"/>
              </a:solidFill>
              <a:latin typeface="Lato"/>
              <a:cs typeface="Arial"/>
            </a:endParaRP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664755" y="3799599"/>
            <a:ext cx="11189061" cy="148524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D34D26"/>
                </a:solidFill>
                <a:latin typeface="Segoe UI"/>
                <a:cs typeface="Segoe UI"/>
              </a:rPr>
              <a:t>Elizabeth Salisbury-Afshar, MD, MPH, FAAFP, FACPM, DFASAM</a:t>
            </a:r>
            <a:endParaRPr lang="en-US" sz="4400" dirty="0"/>
          </a:p>
        </p:txBody>
      </p:sp>
    </p:spTree>
    <p:extLst>
      <p:ext uri="{BB962C8B-B14F-4D97-AF65-F5344CB8AC3E}">
        <p14:creationId xmlns:p14="http://schemas.microsoft.com/office/powerpoint/2010/main" val="34174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2"/>
          <a:stretch/>
        </p:blipFill>
        <p:spPr>
          <a:xfrm>
            <a:off x="0" y="0"/>
            <a:ext cx="4473677" cy="6858000"/>
          </a:xfrm>
          <a:prstGeom prst="rect">
            <a:avLst/>
          </a:prstGeom>
        </p:spPr>
      </p:pic>
      <p:sp>
        <p:nvSpPr>
          <p:cNvPr id="6" name="TextBox 5">
            <a:extLst>
              <a:ext uri="{FF2B5EF4-FFF2-40B4-BE49-F238E27FC236}">
                <a16:creationId xmlns:a16="http://schemas.microsoft.com/office/drawing/2014/main" id="{D30D7440-2090-4202-B6CC-B2A992BCEEEB}"/>
              </a:ext>
            </a:extLst>
          </p:cNvPr>
          <p:cNvSpPr txBox="1"/>
          <p:nvPr/>
        </p:nvSpPr>
        <p:spPr>
          <a:xfrm>
            <a:off x="581083" y="1917290"/>
            <a:ext cx="4109884" cy="3170099"/>
          </a:xfrm>
          <a:prstGeom prst="rect">
            <a:avLst/>
          </a:prstGeom>
          <a:noFill/>
        </p:spPr>
        <p:txBody>
          <a:bodyPr wrap="square" rtlCol="0">
            <a:spAutoFit/>
          </a:bodyPr>
          <a:lstStyle/>
          <a:p>
            <a:r>
              <a:rPr lang="en-US" sz="4000" b="1" dirty="0">
                <a:solidFill>
                  <a:srgbClr val="002060"/>
                </a:solidFill>
                <a:latin typeface="Segoe UI"/>
                <a:cs typeface="Segoe UI"/>
              </a:rPr>
              <a:t>Supporting </a:t>
            </a:r>
            <a:r>
              <a:rPr lang="en-US" sz="4000" b="1" dirty="0">
                <a:solidFill>
                  <a:srgbClr val="D34D26"/>
                </a:solidFill>
                <a:latin typeface="Segoe UI"/>
                <a:cs typeface="Segoe UI"/>
              </a:rPr>
              <a:t>People with Addiction Experiencing Homelessness </a:t>
            </a:r>
          </a:p>
        </p:txBody>
      </p:sp>
      <p:sp>
        <p:nvSpPr>
          <p:cNvPr id="9" name="Rectangle 8">
            <a:extLst>
              <a:ext uri="{FF2B5EF4-FFF2-40B4-BE49-F238E27FC236}">
                <a16:creationId xmlns:a16="http://schemas.microsoft.com/office/drawing/2014/main" id="{9F3ECCA0-747F-4E8D-9652-6A0FD2B7E007}"/>
              </a:ext>
            </a:extLst>
          </p:cNvPr>
          <p:cNvSpPr/>
          <p:nvPr/>
        </p:nvSpPr>
        <p:spPr>
          <a:xfrm>
            <a:off x="5054760" y="564769"/>
            <a:ext cx="2705164" cy="707886"/>
          </a:xfrm>
          <a:prstGeom prst="rect">
            <a:avLst/>
          </a:prstGeom>
        </p:spPr>
        <p:txBody>
          <a:bodyPr wrap="none">
            <a:spAutoFit/>
          </a:bodyPr>
          <a:lstStyle/>
          <a:p>
            <a:r>
              <a:rPr lang="en-US" sz="4000" b="1" dirty="0">
                <a:solidFill>
                  <a:srgbClr val="D34D26"/>
                </a:solidFill>
                <a:latin typeface="Segoe UI"/>
                <a:cs typeface="Segoe UI"/>
              </a:rPr>
              <a:t>Key Points</a:t>
            </a:r>
            <a:endParaRPr lang="en-US" sz="4000" dirty="0"/>
          </a:p>
        </p:txBody>
      </p:sp>
      <p:sp>
        <p:nvSpPr>
          <p:cNvPr id="10" name="TextBox 9">
            <a:extLst>
              <a:ext uri="{FF2B5EF4-FFF2-40B4-BE49-F238E27FC236}">
                <a16:creationId xmlns:a16="http://schemas.microsoft.com/office/drawing/2014/main" id="{E3EC0C6A-8F0D-4254-9F09-F2226BCBCDB5}"/>
              </a:ext>
            </a:extLst>
          </p:cNvPr>
          <p:cNvSpPr txBox="1"/>
          <p:nvPr/>
        </p:nvSpPr>
        <p:spPr>
          <a:xfrm>
            <a:off x="5054760" y="1272655"/>
            <a:ext cx="6675123" cy="5262979"/>
          </a:xfrm>
          <a:prstGeom prst="rect">
            <a:avLst/>
          </a:prstGeom>
          <a:noFill/>
        </p:spPr>
        <p:txBody>
          <a:bodyPr wrap="square" rtlCol="0" anchor="t">
            <a:spAutoFit/>
          </a:bodyPr>
          <a:lstStyle/>
          <a:p>
            <a:pPr marL="398145" lvl="1" indent="-342900">
              <a:buFont typeface="Arial" panose="020B0604020202020204" pitchFamily="34" charset="0"/>
              <a:buChar char="•"/>
              <a:defRPr/>
            </a:pPr>
            <a:r>
              <a:rPr lang="en-US" sz="2400" b="1" dirty="0">
                <a:solidFill>
                  <a:srgbClr val="252D4E"/>
                </a:solidFill>
                <a:latin typeface="Segoe UI"/>
                <a:cs typeface="Segoe UI"/>
              </a:rPr>
              <a:t>Caring for Patients with Addiction Experiencing Homelessness</a:t>
            </a:r>
            <a:endParaRPr lang="en-US" sz="2400" b="1" dirty="0">
              <a:cs typeface="Arial"/>
            </a:endParaRPr>
          </a:p>
          <a:p>
            <a:pPr marL="855345" lvl="2" indent="-342900">
              <a:buFont typeface="Arial" panose="020B0604020202020204" pitchFamily="34" charset="0"/>
              <a:buChar char="•"/>
              <a:defRPr/>
            </a:pPr>
            <a:r>
              <a:rPr lang="en-US" sz="2400">
                <a:solidFill>
                  <a:srgbClr val="252D4E"/>
                </a:solidFill>
                <a:latin typeface="Segoe UI"/>
                <a:cs typeface="Segoe UI"/>
              </a:rPr>
              <a:t>Telehealth may not be an option due to lack of phone/minutes/data</a:t>
            </a:r>
          </a:p>
          <a:p>
            <a:pPr marL="855345" lvl="2" indent="-342900">
              <a:buFont typeface="Arial" panose="020B0604020202020204" pitchFamily="34" charset="0"/>
              <a:buChar char="•"/>
              <a:defRPr/>
            </a:pPr>
            <a:r>
              <a:rPr lang="en-US" sz="2400" dirty="0">
                <a:solidFill>
                  <a:srgbClr val="252D4E"/>
                </a:solidFill>
                <a:latin typeface="Segoe UI"/>
                <a:cs typeface="Segoe UI"/>
              </a:rPr>
              <a:t>Infection Control and Mitigation when Telehealth is not an option</a:t>
            </a:r>
            <a:endParaRPr lang="en-US"/>
          </a:p>
          <a:p>
            <a:pPr marL="398145" lvl="1" indent="-342900">
              <a:buFont typeface="Arial" panose="020B0604020202020204" pitchFamily="34" charset="0"/>
              <a:buChar char="•"/>
              <a:defRPr/>
            </a:pPr>
            <a:r>
              <a:rPr lang="en-US" sz="2400" b="1" dirty="0">
                <a:solidFill>
                  <a:srgbClr val="252D4E"/>
                </a:solidFill>
                <a:latin typeface="Segoe UI"/>
                <a:cs typeface="Segoe UI"/>
              </a:rPr>
              <a:t>Importance of Community Coordination for Supporting Individuals with Addiction Experiencing Homelessness</a:t>
            </a:r>
          </a:p>
          <a:p>
            <a:pPr marL="855345" lvl="2" indent="-342900">
              <a:buFont typeface="Arial" panose="020B0604020202020204" pitchFamily="34" charset="0"/>
              <a:buChar char="•"/>
              <a:defRPr/>
            </a:pPr>
            <a:r>
              <a:rPr lang="en-US" sz="2400">
                <a:solidFill>
                  <a:srgbClr val="252D4E"/>
                </a:solidFill>
                <a:latin typeface="Segoe UI"/>
                <a:cs typeface="Segoe UI"/>
              </a:rPr>
              <a:t>Treatment and harm reduction providers need to be part of community response</a:t>
            </a:r>
          </a:p>
          <a:p>
            <a:pPr marL="398145" lvl="1" indent="-342900">
              <a:buFont typeface="Arial" panose="020B0604020202020204" pitchFamily="34" charset="0"/>
              <a:buChar char="•"/>
              <a:defRPr/>
            </a:pPr>
            <a:r>
              <a:rPr lang="en-US" sz="2400" b="1" dirty="0">
                <a:solidFill>
                  <a:srgbClr val="252D4E"/>
                </a:solidFill>
                <a:latin typeface="Segoe UI"/>
                <a:cs typeface="Segoe UI"/>
              </a:rPr>
              <a:t>Reducing Harms during COVID-19</a:t>
            </a:r>
          </a:p>
          <a:p>
            <a:pPr marL="398145" lvl="1" indent="-342900">
              <a:buFont typeface="Arial" panose="020B0604020202020204" pitchFamily="34" charset="0"/>
              <a:buChar char="•"/>
              <a:defRPr/>
            </a:pPr>
            <a:r>
              <a:rPr lang="en-US" sz="2400" b="1" dirty="0">
                <a:solidFill>
                  <a:srgbClr val="252D4E"/>
                </a:solidFill>
                <a:latin typeface="Segoe UI"/>
                <a:cs typeface="Segoe UI"/>
              </a:rPr>
              <a:t>Potential Impacts of the COVID-19 Crisis on Drug Markets</a:t>
            </a:r>
          </a:p>
        </p:txBody>
      </p:sp>
    </p:spTree>
    <p:extLst>
      <p:ext uri="{BB962C8B-B14F-4D97-AF65-F5344CB8AC3E}">
        <p14:creationId xmlns:p14="http://schemas.microsoft.com/office/powerpoint/2010/main" val="628026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2"/>
          <a:stretch/>
        </p:blipFill>
        <p:spPr>
          <a:xfrm>
            <a:off x="0" y="0"/>
            <a:ext cx="4473677" cy="6858000"/>
          </a:xfrm>
          <a:prstGeom prst="rect">
            <a:avLst/>
          </a:prstGeom>
        </p:spPr>
      </p:pic>
      <p:sp>
        <p:nvSpPr>
          <p:cNvPr id="6" name="TextBox 5">
            <a:extLst>
              <a:ext uri="{FF2B5EF4-FFF2-40B4-BE49-F238E27FC236}">
                <a16:creationId xmlns:a16="http://schemas.microsoft.com/office/drawing/2014/main" id="{D30D7440-2090-4202-B6CC-B2A992BCEEEB}"/>
              </a:ext>
            </a:extLst>
          </p:cNvPr>
          <p:cNvSpPr txBox="1"/>
          <p:nvPr/>
        </p:nvSpPr>
        <p:spPr>
          <a:xfrm>
            <a:off x="581083" y="1917290"/>
            <a:ext cx="4109884" cy="3170099"/>
          </a:xfrm>
          <a:prstGeom prst="rect">
            <a:avLst/>
          </a:prstGeom>
          <a:noFill/>
        </p:spPr>
        <p:txBody>
          <a:bodyPr wrap="square" rtlCol="0">
            <a:spAutoFit/>
          </a:bodyPr>
          <a:lstStyle/>
          <a:p>
            <a:r>
              <a:rPr lang="en-US" sz="4000" b="1">
                <a:solidFill>
                  <a:srgbClr val="002060"/>
                </a:solidFill>
                <a:latin typeface="Segoe UI"/>
                <a:cs typeface="Segoe UI"/>
              </a:rPr>
              <a:t>Supporting </a:t>
            </a:r>
            <a:r>
              <a:rPr lang="en-US" sz="4000" b="1">
                <a:solidFill>
                  <a:srgbClr val="D34D26"/>
                </a:solidFill>
                <a:latin typeface="Segoe UI"/>
                <a:cs typeface="Segoe UI"/>
              </a:rPr>
              <a:t>People with Addiction Experiencing Homelessness </a:t>
            </a:r>
          </a:p>
        </p:txBody>
      </p:sp>
      <p:sp>
        <p:nvSpPr>
          <p:cNvPr id="10" name="TextBox 9">
            <a:extLst>
              <a:ext uri="{FF2B5EF4-FFF2-40B4-BE49-F238E27FC236}">
                <a16:creationId xmlns:a16="http://schemas.microsoft.com/office/drawing/2014/main" id="{E3EC0C6A-8F0D-4254-9F09-F2226BCBCDB5}"/>
              </a:ext>
            </a:extLst>
          </p:cNvPr>
          <p:cNvSpPr txBox="1"/>
          <p:nvPr/>
        </p:nvSpPr>
        <p:spPr>
          <a:xfrm>
            <a:off x="4936831" y="565084"/>
            <a:ext cx="6675123" cy="5632311"/>
          </a:xfrm>
          <a:prstGeom prst="rect">
            <a:avLst/>
          </a:prstGeom>
          <a:noFill/>
        </p:spPr>
        <p:txBody>
          <a:bodyPr wrap="square" rtlCol="0" anchor="t">
            <a:spAutoFit/>
          </a:bodyPr>
          <a:lstStyle/>
          <a:p>
            <a:pPr marL="55245" lvl="1">
              <a:defRPr/>
            </a:pPr>
            <a:endParaRPr lang="en-US" sz="2400" b="1">
              <a:solidFill>
                <a:srgbClr val="252D4E"/>
              </a:solidFill>
              <a:latin typeface="Segoe UI"/>
              <a:cs typeface="Segoe UI"/>
            </a:endParaRPr>
          </a:p>
          <a:p>
            <a:pPr marL="398145" lvl="1" indent="-342900">
              <a:buFont typeface="Arial" panose="020B0604020202020204" pitchFamily="34" charset="0"/>
              <a:buChar char="•"/>
              <a:defRPr/>
            </a:pPr>
            <a:r>
              <a:rPr lang="en-US" sz="2400" b="1">
                <a:solidFill>
                  <a:srgbClr val="252D4E"/>
                </a:solidFill>
                <a:latin typeface="Segoe UI"/>
                <a:cs typeface="Segoe UI"/>
              </a:rPr>
              <a:t>Considerations for isolation and quarantine</a:t>
            </a:r>
          </a:p>
          <a:p>
            <a:pPr marL="800100" indent="-342900">
              <a:buFont typeface="Arial"/>
              <a:buChar char="•"/>
              <a:defRPr/>
            </a:pPr>
            <a:r>
              <a:rPr lang="en-US" sz="2400">
                <a:ea typeface="+mn-lt"/>
                <a:cs typeface="+mn-lt"/>
              </a:rPr>
              <a:t>Screening for SUD on entry to alternate care site</a:t>
            </a:r>
            <a:endParaRPr lang="en-US" sz="2400" b="1">
              <a:solidFill>
                <a:srgbClr val="252D4E"/>
              </a:solidFill>
              <a:latin typeface="Segoe UI"/>
              <a:cs typeface="Segoe UI"/>
            </a:endParaRPr>
          </a:p>
          <a:p>
            <a:pPr marL="800100" lvl="1" indent="-342900">
              <a:buFont typeface="Arial"/>
              <a:buChar char="•"/>
              <a:defRPr/>
            </a:pPr>
            <a:r>
              <a:rPr lang="en-US" sz="2400">
                <a:ea typeface="+mn-lt"/>
                <a:cs typeface="+mn-lt"/>
              </a:rPr>
              <a:t>Offering treatment services (through community partnership) when appropriate</a:t>
            </a:r>
            <a:endParaRPr lang="en-US">
              <a:cs typeface="Calibri" panose="020F0502020204030204"/>
            </a:endParaRPr>
          </a:p>
          <a:p>
            <a:pPr marL="800100" lvl="1" indent="-342900">
              <a:buFont typeface="Arial"/>
              <a:buChar char="•"/>
              <a:defRPr/>
            </a:pPr>
            <a:r>
              <a:rPr lang="en-US" sz="2400">
                <a:ea typeface="+mn-lt"/>
                <a:cs typeface="+mn-lt"/>
              </a:rPr>
              <a:t>Training staff on how to work with people who are intoxicated or in withdrawal</a:t>
            </a:r>
            <a:endParaRPr lang="en-US">
              <a:cs typeface="Calibri" panose="020F0502020204030204"/>
            </a:endParaRPr>
          </a:p>
          <a:p>
            <a:pPr marL="800100" lvl="1" indent="-342900">
              <a:buFont typeface="Arial"/>
              <a:buChar char="•"/>
              <a:defRPr/>
            </a:pPr>
            <a:r>
              <a:rPr lang="en-US" sz="2400">
                <a:ea typeface="+mn-lt"/>
                <a:cs typeface="+mn-lt"/>
              </a:rPr>
              <a:t>Ensure ongoing access to treatment through telehealth for individuals who were engaged prior to isolation/quarantine</a:t>
            </a:r>
            <a:endParaRPr lang="en-US">
              <a:cs typeface="Calibri" panose="020F0502020204030204"/>
            </a:endParaRPr>
          </a:p>
          <a:p>
            <a:pPr marL="800100" lvl="1" indent="-342900">
              <a:buFont typeface="Arial"/>
              <a:buChar char="•"/>
              <a:defRPr/>
            </a:pPr>
            <a:r>
              <a:rPr lang="en-US" sz="2400">
                <a:ea typeface="+mn-lt"/>
                <a:cs typeface="+mn-lt"/>
              </a:rPr>
              <a:t>Re-Engineer Medication Delivery</a:t>
            </a:r>
            <a:endParaRPr lang="en-US">
              <a:cs typeface="Calibri" panose="020F0502020204030204"/>
            </a:endParaRPr>
          </a:p>
          <a:p>
            <a:pPr marL="800100" lvl="1" indent="-342900">
              <a:buFont typeface="Arial"/>
              <a:buChar char="•"/>
              <a:defRPr/>
            </a:pPr>
            <a:r>
              <a:rPr lang="en-US" sz="2400">
                <a:ea typeface="+mn-lt"/>
                <a:cs typeface="+mn-lt"/>
              </a:rPr>
              <a:t>Support delivery of harm reduction services</a:t>
            </a:r>
            <a:endParaRPr lang="en-US">
              <a:cs typeface="Calibri" panose="020F0502020204030204"/>
            </a:endParaRPr>
          </a:p>
          <a:p>
            <a:pPr marL="398145" lvl="1" indent="-342900">
              <a:buFont typeface="Arial" panose="020B0604020202020204" pitchFamily="34" charset="0"/>
              <a:buChar char="•"/>
              <a:defRPr/>
            </a:pPr>
            <a:endParaRPr lang="en-US" sz="2400" b="1">
              <a:solidFill>
                <a:srgbClr val="252D4E"/>
              </a:solidFill>
              <a:latin typeface="Segoe UI"/>
              <a:cs typeface="Segoe UI"/>
            </a:endParaRPr>
          </a:p>
        </p:txBody>
      </p:sp>
    </p:spTree>
    <p:extLst>
      <p:ext uri="{BB962C8B-B14F-4D97-AF65-F5344CB8AC3E}">
        <p14:creationId xmlns:p14="http://schemas.microsoft.com/office/powerpoint/2010/main" val="1529092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0496"/>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A39BC3A8-C079-4CE6-934B-904B4D7AEA1C}"/>
              </a:ext>
            </a:extLst>
          </p:cNvPr>
          <p:cNvSpPr txBox="1">
            <a:spLocks/>
          </p:cNvSpPr>
          <p:nvPr/>
        </p:nvSpPr>
        <p:spPr>
          <a:xfrm>
            <a:off x="547333" y="1541118"/>
            <a:ext cx="10698423"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52D4E"/>
              </a:solidFill>
              <a:effectLst/>
              <a:uLnTx/>
              <a:uFillTx/>
              <a:latin typeface="Segoe UI"/>
              <a:ea typeface="+mn-ea"/>
              <a:cs typeface="Segoe U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52D4E"/>
              </a:solidFill>
              <a:effectLst/>
              <a:uLnTx/>
              <a:uFillTx/>
              <a:latin typeface="Segoe UI" panose="020B0502040204020203" pitchFamily="34" charset="0"/>
              <a:ea typeface="+mn-ea"/>
              <a:cs typeface="Segoe UI" panose="020B0502040204020203" pitchFamily="34" charset="0"/>
            </a:endParaRPr>
          </a:p>
        </p:txBody>
      </p:sp>
      <p:pic>
        <p:nvPicPr>
          <p:cNvPr id="7" name="Picture 6" descr="A picture containing person, table, indoor, man&#10;&#10;Description automatically generated">
            <a:extLst>
              <a:ext uri="{FF2B5EF4-FFF2-40B4-BE49-F238E27FC236}">
                <a16:creationId xmlns:a16="http://schemas.microsoft.com/office/drawing/2014/main" id="{25D86BAF-E2EE-4B7C-BB8D-715AB5A19AC1}"/>
              </a:ext>
            </a:extLst>
          </p:cNvPr>
          <p:cNvPicPr>
            <a:picLocks noChangeAspect="1"/>
          </p:cNvPicPr>
          <p:nvPr/>
        </p:nvPicPr>
        <p:blipFill rotWithShape="1">
          <a:blip r:embed="rId4">
            <a:alphaModFix amt="13000"/>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1206BA9-5F69-4E50-82EE-3EF2237D40A0}"/>
              </a:ext>
            </a:extLst>
          </p:cNvPr>
          <p:cNvSpPr/>
          <p:nvPr/>
        </p:nvSpPr>
        <p:spPr>
          <a:xfrm>
            <a:off x="357618" y="3810559"/>
            <a:ext cx="541396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Enhanced Risks to </a:t>
            </a:r>
            <a:r>
              <a:rPr kumimoji="0" lang="en-US" sz="4000" b="1" i="0" u="none" strike="noStrike" kern="1200" cap="none" spc="0" normalizeH="0" baseline="0" noProof="0" dirty="0">
                <a:ln>
                  <a:noFill/>
                </a:ln>
                <a:solidFill>
                  <a:srgbClr val="D34D26"/>
                </a:solidFill>
                <a:effectLst/>
                <a:uLnTx/>
                <a:uFillTx/>
                <a:latin typeface="Segoe UI"/>
                <a:ea typeface="+mn-ea"/>
                <a:cs typeface="Segoe UI"/>
              </a:rPr>
              <a:t>Patients with SUD </a:t>
            </a:r>
            <a:r>
              <a:rPr kumimoji="0" lang="en-US" sz="4000" b="1" i="0" u="none" strike="noStrike" kern="1200" cap="none" spc="0" normalizeH="0" baseline="0" noProof="0" dirty="0">
                <a:ln>
                  <a:noFill/>
                </a:ln>
                <a:solidFill>
                  <a:srgbClr val="002060"/>
                </a:solidFill>
                <a:effectLst/>
                <a:uLnTx/>
                <a:uFillTx/>
                <a:latin typeface="Segoe UI"/>
                <a:ea typeface="+mn-ea"/>
                <a:cs typeface="Segoe UI"/>
              </a:rPr>
              <a:t>during the COVID-19 Pandemic</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A341E164-7207-4B7D-AE6A-C6DC837BFE38}"/>
              </a:ext>
            </a:extLst>
          </p:cNvPr>
          <p:cNvSpPr txBox="1"/>
          <p:nvPr/>
        </p:nvSpPr>
        <p:spPr>
          <a:xfrm>
            <a:off x="6129204" y="672420"/>
            <a:ext cx="4125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1</a:t>
            </a:r>
          </a:p>
        </p:txBody>
      </p:sp>
      <p:sp>
        <p:nvSpPr>
          <p:cNvPr id="18" name="TextBox 17">
            <a:extLst>
              <a:ext uri="{FF2B5EF4-FFF2-40B4-BE49-F238E27FC236}">
                <a16:creationId xmlns:a16="http://schemas.microsoft.com/office/drawing/2014/main" id="{3FF2F45D-B7F6-4CF0-B887-D3D93150B2DE}"/>
              </a:ext>
            </a:extLst>
          </p:cNvPr>
          <p:cNvSpPr txBox="1"/>
          <p:nvPr/>
        </p:nvSpPr>
        <p:spPr>
          <a:xfrm>
            <a:off x="6160783" y="2095116"/>
            <a:ext cx="4125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2</a:t>
            </a:r>
          </a:p>
        </p:txBody>
      </p:sp>
      <p:sp>
        <p:nvSpPr>
          <p:cNvPr id="19" name="TextBox 18">
            <a:extLst>
              <a:ext uri="{FF2B5EF4-FFF2-40B4-BE49-F238E27FC236}">
                <a16:creationId xmlns:a16="http://schemas.microsoft.com/office/drawing/2014/main" id="{B1B60A1B-8A62-46D1-A98B-BDCE9B84DB1E}"/>
              </a:ext>
            </a:extLst>
          </p:cNvPr>
          <p:cNvSpPr txBox="1"/>
          <p:nvPr/>
        </p:nvSpPr>
        <p:spPr>
          <a:xfrm>
            <a:off x="6129203" y="4837696"/>
            <a:ext cx="4125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3</a:t>
            </a:r>
          </a:p>
        </p:txBody>
      </p:sp>
      <p:sp>
        <p:nvSpPr>
          <p:cNvPr id="2" name="TextBox 1">
            <a:extLst>
              <a:ext uri="{FF2B5EF4-FFF2-40B4-BE49-F238E27FC236}">
                <a16:creationId xmlns:a16="http://schemas.microsoft.com/office/drawing/2014/main" id="{D07C289A-E32C-4216-A75C-31D742B44284}"/>
              </a:ext>
            </a:extLst>
          </p:cNvPr>
          <p:cNvSpPr txBox="1"/>
          <p:nvPr/>
        </p:nvSpPr>
        <p:spPr>
          <a:xfrm>
            <a:off x="6910968" y="1130664"/>
            <a:ext cx="5212702" cy="523220"/>
          </a:xfrm>
          <a:prstGeom prst="rect">
            <a:avLst/>
          </a:prstGeom>
          <a:noFill/>
        </p:spPr>
        <p:txBody>
          <a:bodyPr wrap="square" rtlCol="0">
            <a:spAutoFit/>
          </a:bodyPr>
          <a:lstStyle/>
          <a:p>
            <a:pPr marL="55563"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2D4E"/>
                </a:solidFill>
                <a:effectLst/>
                <a:uLnTx/>
                <a:uFillTx/>
                <a:latin typeface="Segoe UI"/>
                <a:ea typeface="+mn-ea"/>
                <a:cs typeface="Segoe UI"/>
              </a:rPr>
              <a:t>Disrupted drug supply chains</a:t>
            </a:r>
          </a:p>
        </p:txBody>
      </p:sp>
      <p:sp>
        <p:nvSpPr>
          <p:cNvPr id="4" name="TextBox 3">
            <a:extLst>
              <a:ext uri="{FF2B5EF4-FFF2-40B4-BE49-F238E27FC236}">
                <a16:creationId xmlns:a16="http://schemas.microsoft.com/office/drawing/2014/main" id="{9148DA6C-CD8E-48D1-9521-D1D9518D20AB}"/>
              </a:ext>
            </a:extLst>
          </p:cNvPr>
          <p:cNvSpPr txBox="1"/>
          <p:nvPr/>
        </p:nvSpPr>
        <p:spPr>
          <a:xfrm>
            <a:off x="6911772" y="2559016"/>
            <a:ext cx="4907902" cy="2154436"/>
          </a:xfrm>
          <a:prstGeom prst="rect">
            <a:avLst/>
          </a:prstGeom>
          <a:noFill/>
        </p:spPr>
        <p:txBody>
          <a:bodyPr wrap="square" rtlCol="0">
            <a:spAutoFit/>
          </a:bodyPr>
          <a:lstStyle/>
          <a:p>
            <a:pPr marL="55563"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2D4E"/>
                </a:solidFill>
                <a:effectLst/>
                <a:uLnTx/>
                <a:uFillTx/>
                <a:latin typeface="Segoe UI"/>
                <a:ea typeface="+mn-ea"/>
                <a:cs typeface="Segoe UI"/>
              </a:rPr>
              <a:t>More difficult to purchase drugs </a:t>
            </a:r>
          </a:p>
          <a:p>
            <a:pPr marL="398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52D4E"/>
                </a:solidFill>
                <a:effectLst/>
                <a:uLnTx/>
                <a:uFillTx/>
                <a:latin typeface="Segoe UI"/>
                <a:ea typeface="+mn-ea"/>
                <a:cs typeface="Segoe UI"/>
              </a:rPr>
              <a:t>Supply chain disruptions</a:t>
            </a:r>
          </a:p>
          <a:p>
            <a:pPr marL="398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52D4E"/>
                </a:solidFill>
                <a:effectLst/>
                <a:uLnTx/>
                <a:uFillTx/>
                <a:latin typeface="Segoe UI"/>
                <a:ea typeface="+mn-ea"/>
                <a:cs typeface="Segoe UI"/>
              </a:rPr>
              <a:t>Loss of employment</a:t>
            </a:r>
          </a:p>
          <a:p>
            <a:pPr marL="398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52D4E"/>
                </a:solidFill>
                <a:effectLst/>
                <a:uLnTx/>
                <a:uFillTx/>
                <a:latin typeface="Segoe UI"/>
                <a:ea typeface="+mn-ea"/>
                <a:cs typeface="Segoe UI"/>
              </a:rPr>
              <a:t>Increased risk of withdrawal</a:t>
            </a:r>
          </a:p>
        </p:txBody>
      </p:sp>
      <p:sp>
        <p:nvSpPr>
          <p:cNvPr id="6" name="TextBox 5">
            <a:extLst>
              <a:ext uri="{FF2B5EF4-FFF2-40B4-BE49-F238E27FC236}">
                <a16:creationId xmlns:a16="http://schemas.microsoft.com/office/drawing/2014/main" id="{D8677A89-5B4D-455D-B4DB-98388E299F26}"/>
              </a:ext>
            </a:extLst>
          </p:cNvPr>
          <p:cNvSpPr txBox="1"/>
          <p:nvPr/>
        </p:nvSpPr>
        <p:spPr>
          <a:xfrm>
            <a:off x="6910968" y="5316882"/>
            <a:ext cx="4422711" cy="95410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2D4E"/>
                </a:solidFill>
                <a:effectLst/>
                <a:uLnTx/>
                <a:uFillTx/>
                <a:latin typeface="Segoe UI"/>
                <a:ea typeface="+mn-ea"/>
                <a:cs typeface="Segoe UI"/>
              </a:rPr>
              <a:t>Reduced access to harm reduction services</a:t>
            </a:r>
          </a:p>
        </p:txBody>
      </p:sp>
    </p:spTree>
    <p:extLst>
      <p:ext uri="{BB962C8B-B14F-4D97-AF65-F5344CB8AC3E}">
        <p14:creationId xmlns:p14="http://schemas.microsoft.com/office/powerpoint/2010/main" val="4221325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0496"/>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A39BC3A8-C079-4CE6-934B-904B4D7AEA1C}"/>
              </a:ext>
            </a:extLst>
          </p:cNvPr>
          <p:cNvSpPr txBox="1">
            <a:spLocks/>
          </p:cNvSpPr>
          <p:nvPr/>
        </p:nvSpPr>
        <p:spPr>
          <a:xfrm>
            <a:off x="547333" y="1541118"/>
            <a:ext cx="10698423"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52D4E"/>
              </a:solidFill>
              <a:effectLst/>
              <a:uLnTx/>
              <a:uFillTx/>
              <a:latin typeface="Segoe UI"/>
              <a:ea typeface="+mn-ea"/>
              <a:cs typeface="Segoe U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52D4E"/>
              </a:solidFill>
              <a:effectLst/>
              <a:uLnTx/>
              <a:uFillTx/>
              <a:latin typeface="Segoe UI" panose="020B0502040204020203" pitchFamily="34" charset="0"/>
              <a:ea typeface="+mn-ea"/>
              <a:cs typeface="Segoe UI" panose="020B0502040204020203" pitchFamily="34" charset="0"/>
            </a:endParaRPr>
          </a:p>
        </p:txBody>
      </p:sp>
      <p:pic>
        <p:nvPicPr>
          <p:cNvPr id="7" name="Picture 6" descr="A picture containing person, table, indoor, man&#10;&#10;Description automatically generated">
            <a:extLst>
              <a:ext uri="{FF2B5EF4-FFF2-40B4-BE49-F238E27FC236}">
                <a16:creationId xmlns:a16="http://schemas.microsoft.com/office/drawing/2014/main" id="{25D86BAF-E2EE-4B7C-BB8D-715AB5A19AC1}"/>
              </a:ext>
            </a:extLst>
          </p:cNvPr>
          <p:cNvPicPr>
            <a:picLocks noChangeAspect="1"/>
          </p:cNvPicPr>
          <p:nvPr/>
        </p:nvPicPr>
        <p:blipFill rotWithShape="1">
          <a:blip r:embed="rId4">
            <a:alphaModFix amt="13000"/>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1206BA9-5F69-4E50-82EE-3EF2237D40A0}"/>
              </a:ext>
            </a:extLst>
          </p:cNvPr>
          <p:cNvSpPr/>
          <p:nvPr/>
        </p:nvSpPr>
        <p:spPr>
          <a:xfrm>
            <a:off x="373130" y="3810559"/>
            <a:ext cx="541396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Enhanced Risks to </a:t>
            </a:r>
            <a:r>
              <a:rPr kumimoji="0" lang="en-US" sz="4000" b="1" i="0" u="none" strike="noStrike" kern="1200" cap="none" spc="0" normalizeH="0" baseline="0" noProof="0" dirty="0">
                <a:ln>
                  <a:noFill/>
                </a:ln>
                <a:solidFill>
                  <a:srgbClr val="D34D26"/>
                </a:solidFill>
                <a:effectLst/>
                <a:uLnTx/>
                <a:uFillTx/>
                <a:latin typeface="Segoe UI"/>
                <a:ea typeface="+mn-ea"/>
                <a:cs typeface="Segoe UI"/>
              </a:rPr>
              <a:t>Patients with SUD </a:t>
            </a:r>
            <a:r>
              <a:rPr kumimoji="0" lang="en-US" sz="4000" b="1" i="0" u="none" strike="noStrike" kern="1200" cap="none" spc="0" normalizeH="0" baseline="0" noProof="0" dirty="0">
                <a:ln>
                  <a:noFill/>
                </a:ln>
                <a:solidFill>
                  <a:srgbClr val="002060"/>
                </a:solidFill>
                <a:effectLst/>
                <a:uLnTx/>
                <a:uFillTx/>
                <a:latin typeface="Segoe UI"/>
                <a:ea typeface="+mn-ea"/>
                <a:cs typeface="Segoe UI"/>
              </a:rPr>
              <a:t>during the COVID-19 Pandemic</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A341E164-7207-4B7D-AE6A-C6DC837BFE38}"/>
              </a:ext>
            </a:extLst>
          </p:cNvPr>
          <p:cNvSpPr txBox="1"/>
          <p:nvPr/>
        </p:nvSpPr>
        <p:spPr>
          <a:xfrm>
            <a:off x="6129204" y="672420"/>
            <a:ext cx="4125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4</a:t>
            </a:r>
          </a:p>
        </p:txBody>
      </p:sp>
      <p:sp>
        <p:nvSpPr>
          <p:cNvPr id="18" name="TextBox 17">
            <a:extLst>
              <a:ext uri="{FF2B5EF4-FFF2-40B4-BE49-F238E27FC236}">
                <a16:creationId xmlns:a16="http://schemas.microsoft.com/office/drawing/2014/main" id="{3FF2F45D-B7F6-4CF0-B887-D3D93150B2DE}"/>
              </a:ext>
            </a:extLst>
          </p:cNvPr>
          <p:cNvSpPr txBox="1"/>
          <p:nvPr/>
        </p:nvSpPr>
        <p:spPr>
          <a:xfrm>
            <a:off x="6160783" y="2095116"/>
            <a:ext cx="4125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52D4E"/>
                </a:solidFill>
                <a:effectLst/>
                <a:uLnTx/>
                <a:uFillTx/>
                <a:latin typeface="Segoe UI" panose="020B0502040204020203" pitchFamily="34" charset="0"/>
                <a:ea typeface="+mn-ea"/>
                <a:cs typeface="Segoe UI" panose="020B0502040204020203" pitchFamily="34" charset="0"/>
              </a:rPr>
              <a:t>5</a:t>
            </a:r>
          </a:p>
        </p:txBody>
      </p:sp>
      <p:sp>
        <p:nvSpPr>
          <p:cNvPr id="2" name="TextBox 1">
            <a:extLst>
              <a:ext uri="{FF2B5EF4-FFF2-40B4-BE49-F238E27FC236}">
                <a16:creationId xmlns:a16="http://schemas.microsoft.com/office/drawing/2014/main" id="{D07C289A-E32C-4216-A75C-31D742B44284}"/>
              </a:ext>
            </a:extLst>
          </p:cNvPr>
          <p:cNvSpPr txBox="1"/>
          <p:nvPr/>
        </p:nvSpPr>
        <p:spPr>
          <a:xfrm>
            <a:off x="6910968" y="1130664"/>
            <a:ext cx="5212702" cy="954107"/>
          </a:xfrm>
          <a:prstGeom prst="rect">
            <a:avLst/>
          </a:prstGeom>
          <a:noFill/>
        </p:spPr>
        <p:txBody>
          <a:bodyPr wrap="square" rtlCol="0">
            <a:spAutoFit/>
          </a:bodyPr>
          <a:lstStyle/>
          <a:p>
            <a:pPr marL="55563"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2D4E"/>
                </a:solidFill>
                <a:effectLst/>
                <a:uLnTx/>
                <a:uFillTx/>
                <a:latin typeface="Segoe UI"/>
                <a:ea typeface="+mn-ea"/>
                <a:cs typeface="Segoe UI"/>
              </a:rPr>
              <a:t>Reduced access to treatment services</a:t>
            </a:r>
          </a:p>
        </p:txBody>
      </p:sp>
      <p:sp>
        <p:nvSpPr>
          <p:cNvPr id="4" name="TextBox 3">
            <a:extLst>
              <a:ext uri="{FF2B5EF4-FFF2-40B4-BE49-F238E27FC236}">
                <a16:creationId xmlns:a16="http://schemas.microsoft.com/office/drawing/2014/main" id="{9148DA6C-CD8E-48D1-9521-D1D9518D20AB}"/>
              </a:ext>
            </a:extLst>
          </p:cNvPr>
          <p:cNvSpPr txBox="1"/>
          <p:nvPr/>
        </p:nvSpPr>
        <p:spPr>
          <a:xfrm>
            <a:off x="6910968" y="2495225"/>
            <a:ext cx="4907902" cy="1815882"/>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2D4E"/>
                </a:solidFill>
                <a:effectLst/>
                <a:uLnTx/>
                <a:uFillTx/>
                <a:latin typeface="Segoe UI"/>
                <a:ea typeface="+mn-ea"/>
                <a:cs typeface="Segoe UI"/>
              </a:rPr>
              <a:t>Increased fear of accessing emergency care services especially in areas with high COVID prevalence</a:t>
            </a:r>
          </a:p>
        </p:txBody>
      </p:sp>
    </p:spTree>
    <p:extLst>
      <p:ext uri="{BB962C8B-B14F-4D97-AF65-F5344CB8AC3E}">
        <p14:creationId xmlns:p14="http://schemas.microsoft.com/office/powerpoint/2010/main" val="3272468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0"/>
            <a:ext cx="12194309" cy="6858002"/>
          </a:xfrm>
          <a:prstGeom prst="rect">
            <a:avLst/>
          </a:prstGeom>
        </p:spPr>
      </p:pic>
      <p:pic>
        <p:nvPicPr>
          <p:cNvPr id="9" name="Picture 8" descr="Interior of empty bus">
            <a:extLst>
              <a:ext uri="{FF2B5EF4-FFF2-40B4-BE49-F238E27FC236}">
                <a16:creationId xmlns:a16="http://schemas.microsoft.com/office/drawing/2014/main" id="{2703054F-1B6F-4A35-A1F5-5D625828C676}"/>
              </a:ext>
            </a:extLst>
          </p:cNvPr>
          <p:cNvPicPr>
            <a:picLocks noChangeAspect="1"/>
          </p:cNvPicPr>
          <p:nvPr/>
        </p:nvPicPr>
        <p:blipFill rotWithShape="1">
          <a:blip r:embed="rId4">
            <a:alphaModFix amt="13000"/>
            <a:extLst>
              <a:ext uri="{28A0092B-C50C-407E-A947-70E740481C1C}">
                <a14:useLocalDpi xmlns:a14="http://schemas.microsoft.com/office/drawing/2010/main" val="0"/>
              </a:ext>
            </a:extLst>
          </a:blip>
          <a:srcRect t="15744"/>
          <a:stretch/>
        </p:blipFill>
        <p:spPr>
          <a:xfrm>
            <a:off x="0" y="-2"/>
            <a:ext cx="12194309" cy="6858002"/>
          </a:xfrm>
          <a:prstGeom prst="rect">
            <a:avLst/>
          </a:prstGeom>
        </p:spPr>
      </p:pic>
      <p:sp>
        <p:nvSpPr>
          <p:cNvPr id="10" name="Rectangle 9">
            <a:extLst>
              <a:ext uri="{FF2B5EF4-FFF2-40B4-BE49-F238E27FC236}">
                <a16:creationId xmlns:a16="http://schemas.microsoft.com/office/drawing/2014/main" id="{94AF0136-1CFC-4826-9D60-5244266A59AB}"/>
              </a:ext>
            </a:extLst>
          </p:cNvPr>
          <p:cNvSpPr/>
          <p:nvPr/>
        </p:nvSpPr>
        <p:spPr>
          <a:xfrm>
            <a:off x="-36771" y="4405504"/>
            <a:ext cx="5215813" cy="1938992"/>
          </a:xfrm>
          <a:prstGeom prst="rect">
            <a:avLst/>
          </a:prstGeom>
        </p:spPr>
        <p:txBody>
          <a:bodyPr wrap="square">
            <a:spAutoFit/>
          </a:bodyPr>
          <a:lstStyle/>
          <a:p>
            <a:pPr lvl="0" algn="ctr"/>
            <a:r>
              <a:rPr lang="en-US" sz="4000" b="1" dirty="0">
                <a:solidFill>
                  <a:srgbClr val="002060"/>
                </a:solidFill>
                <a:latin typeface="Segoe UI"/>
                <a:cs typeface="Segoe UI"/>
              </a:rPr>
              <a:t>Additional Risks for </a:t>
            </a:r>
          </a:p>
          <a:p>
            <a:pPr lvl="0" algn="ctr"/>
            <a:r>
              <a:rPr lang="en-US" sz="4000" b="1" dirty="0">
                <a:solidFill>
                  <a:srgbClr val="D34D26"/>
                </a:solidFill>
                <a:latin typeface="Segoe UI"/>
                <a:cs typeface="Segoe UI"/>
              </a:rPr>
              <a:t>People Experiencing Lack of Housing</a:t>
            </a:r>
          </a:p>
        </p:txBody>
      </p:sp>
      <p:sp>
        <p:nvSpPr>
          <p:cNvPr id="11" name="Rectangle 10">
            <a:extLst>
              <a:ext uri="{FF2B5EF4-FFF2-40B4-BE49-F238E27FC236}">
                <a16:creationId xmlns:a16="http://schemas.microsoft.com/office/drawing/2014/main" id="{31206C39-444C-425A-B6CC-71A39BE374B1}"/>
              </a:ext>
            </a:extLst>
          </p:cNvPr>
          <p:cNvSpPr/>
          <p:nvPr/>
        </p:nvSpPr>
        <p:spPr>
          <a:xfrm>
            <a:off x="5388077" y="186813"/>
            <a:ext cx="6390968" cy="626314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5A361244-E4C6-40DE-994B-5133253600F0}"/>
              </a:ext>
            </a:extLst>
          </p:cNvPr>
          <p:cNvSpPr txBox="1"/>
          <p:nvPr/>
        </p:nvSpPr>
        <p:spPr>
          <a:xfrm>
            <a:off x="5670169" y="549240"/>
            <a:ext cx="5899355" cy="5632311"/>
          </a:xfrm>
          <a:prstGeom prst="rect">
            <a:avLst/>
          </a:prstGeom>
          <a:noFill/>
        </p:spPr>
        <p:txBody>
          <a:bodyPr wrap="square" rtlCol="0" anchor="t">
            <a:spAutoFit/>
          </a:bodyPr>
          <a:lstStyle/>
          <a:p>
            <a:pPr marL="285750" lvl="0" indent="-285750">
              <a:buFont typeface="Arial"/>
              <a:buChar char="•"/>
            </a:pPr>
            <a:r>
              <a:rPr lang="en-US" sz="2400" b="1">
                <a:solidFill>
                  <a:srgbClr val="252D4E"/>
                </a:solidFill>
                <a:latin typeface="Segoe UI"/>
                <a:cs typeface="Segoe UI"/>
              </a:rPr>
              <a:t>Limited access to shelter </a:t>
            </a:r>
            <a:endParaRPr lang="en-US" sz="2400" b="1">
              <a:latin typeface="Segoe UI"/>
              <a:cs typeface="Segoe UI"/>
            </a:endParaRPr>
          </a:p>
          <a:p>
            <a:pPr marL="742950" lvl="1" indent="-285750">
              <a:buFont typeface="Arial"/>
              <a:buChar char="•"/>
            </a:pPr>
            <a:r>
              <a:rPr lang="en-US" sz="2000">
                <a:solidFill>
                  <a:srgbClr val="252D4E"/>
                </a:solidFill>
                <a:latin typeface="Segoe UI"/>
                <a:cs typeface="Segoe UI"/>
              </a:rPr>
              <a:t>Even harder now that shelters are limiting the number of clients </a:t>
            </a:r>
          </a:p>
          <a:p>
            <a:pPr marL="742950" lvl="1" indent="-285750">
              <a:buFont typeface="Arial"/>
              <a:buChar char="•"/>
            </a:pPr>
            <a:r>
              <a:rPr lang="en-US" sz="2000">
                <a:solidFill>
                  <a:srgbClr val="252D4E"/>
                </a:solidFill>
                <a:latin typeface="Segoe UI"/>
                <a:cs typeface="Segoe UI"/>
              </a:rPr>
              <a:t>Many cities have opened temporary alternate care sites</a:t>
            </a:r>
          </a:p>
          <a:p>
            <a:pPr marL="285750" lvl="0" indent="-285750">
              <a:buFont typeface="Arial"/>
              <a:buChar char="•"/>
            </a:pPr>
            <a:r>
              <a:rPr lang="en-US" sz="2400" b="1">
                <a:solidFill>
                  <a:srgbClr val="252D4E"/>
                </a:solidFill>
                <a:latin typeface="Segoe UI"/>
                <a:cs typeface="Segoe UI"/>
              </a:rPr>
              <a:t>Often shelters are not allowing people to leave </a:t>
            </a:r>
          </a:p>
          <a:p>
            <a:pPr marL="742950" lvl="1" indent="-285750">
              <a:buFont typeface="Arial"/>
              <a:buChar char="•"/>
            </a:pPr>
            <a:r>
              <a:rPr lang="en-US" sz="2000">
                <a:solidFill>
                  <a:srgbClr val="252D4E"/>
                </a:solidFill>
                <a:latin typeface="Segoe UI"/>
                <a:cs typeface="Segoe UI"/>
              </a:rPr>
              <a:t>Greater risk for withdrawal if individuals cannot access alcohol or other substances</a:t>
            </a:r>
          </a:p>
          <a:p>
            <a:pPr marL="742950" lvl="1" indent="-285750">
              <a:buFont typeface="Arial"/>
              <a:buChar char="•"/>
            </a:pPr>
            <a:r>
              <a:rPr lang="en-US" sz="2000">
                <a:solidFill>
                  <a:srgbClr val="252D4E"/>
                </a:solidFill>
                <a:latin typeface="Segoe UI"/>
                <a:cs typeface="Segoe UI"/>
              </a:rPr>
              <a:t>Challenging for methadone and buprenorphine access </a:t>
            </a:r>
          </a:p>
          <a:p>
            <a:pPr marL="285750" lvl="0" indent="-285750">
              <a:buFont typeface="Arial"/>
              <a:buChar char="•"/>
            </a:pPr>
            <a:r>
              <a:rPr lang="en-US" sz="2400" b="1">
                <a:solidFill>
                  <a:srgbClr val="252D4E"/>
                </a:solidFill>
                <a:latin typeface="Segoe UI"/>
                <a:cs typeface="Segoe UI"/>
              </a:rPr>
              <a:t>Shelters are often not harm-reduction oriented </a:t>
            </a:r>
          </a:p>
          <a:p>
            <a:pPr marL="742950" lvl="1" indent="-285750">
              <a:buFont typeface="Arial"/>
              <a:buChar char="•"/>
            </a:pPr>
            <a:r>
              <a:rPr lang="en-US" sz="2000">
                <a:solidFill>
                  <a:srgbClr val="252D4E"/>
                </a:solidFill>
                <a:latin typeface="Segoe UI"/>
                <a:cs typeface="Segoe UI"/>
              </a:rPr>
              <a:t>They may not understand risks of withdrawal, or challenges of not being able to continue alcohol, benzodiazepine, opioids, or even cigarettes</a:t>
            </a:r>
          </a:p>
        </p:txBody>
      </p:sp>
    </p:spTree>
    <p:extLst>
      <p:ext uri="{BB962C8B-B14F-4D97-AF65-F5344CB8AC3E}">
        <p14:creationId xmlns:p14="http://schemas.microsoft.com/office/powerpoint/2010/main" val="342933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0"/>
            <a:ext cx="12194309" cy="6858002"/>
          </a:xfrm>
          <a:prstGeom prst="rect">
            <a:avLst/>
          </a:prstGeom>
        </p:spPr>
      </p:pic>
      <p:sp>
        <p:nvSpPr>
          <p:cNvPr id="5" name="Rectangle 4">
            <a:extLst>
              <a:ext uri="{FF2B5EF4-FFF2-40B4-BE49-F238E27FC236}">
                <a16:creationId xmlns:a16="http://schemas.microsoft.com/office/drawing/2014/main" id="{E98B7F53-ADEA-4868-BF42-6218E3B718CD}"/>
              </a:ext>
            </a:extLst>
          </p:cNvPr>
          <p:cNvSpPr/>
          <p:nvPr/>
        </p:nvSpPr>
        <p:spPr>
          <a:xfrm>
            <a:off x="6410634" y="203519"/>
            <a:ext cx="492628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Working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Alternate Care Sites</a:t>
            </a:r>
            <a:endParaRPr kumimoji="0" lang="en-US" sz="4000" b="0" i="0" u="none" strike="noStrike" kern="1200" cap="none" spc="0" normalizeH="0" baseline="0" noProof="0" dirty="0">
              <a:ln>
                <a:noFill/>
              </a:ln>
              <a:solidFill>
                <a:srgbClr val="D34D26"/>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0AB1EEE-AD5D-4EAF-8EB5-A587F267CF3F}"/>
              </a:ext>
            </a:extLst>
          </p:cNvPr>
          <p:cNvSpPr txBox="1"/>
          <p:nvPr/>
        </p:nvSpPr>
        <p:spPr>
          <a:xfrm>
            <a:off x="5995422" y="1745656"/>
            <a:ext cx="6126582" cy="4893647"/>
          </a:xfrm>
          <a:prstGeom prst="rect">
            <a:avLst/>
          </a:prstGeom>
          <a:noFill/>
        </p:spPr>
        <p:txBody>
          <a:bodyPr wrap="square" rtlCol="0" anchor="t">
            <a:spAutoFit/>
          </a:bodyPr>
          <a:lstStyle/>
          <a:p>
            <a:pPr marL="342900" indent="-342900">
              <a:buFont typeface="Arial"/>
              <a:buChar char="•"/>
              <a:defRPr/>
            </a:pPr>
            <a:r>
              <a:rPr lang="en-US" sz="2400" b="1" dirty="0">
                <a:solidFill>
                  <a:srgbClr val="252D4E"/>
                </a:solidFill>
                <a:latin typeface="Segoe UI"/>
                <a:cs typeface="Segoe UI"/>
              </a:rPr>
              <a:t>During COVID-19, shelters and alternate care sites are often not allowing people to leave.</a:t>
            </a:r>
            <a:endParaRPr lang="en-US" sz="2400" b="1" i="0" u="none" strike="noStrike" kern="1200" cap="none" spc="0" normalizeH="0" baseline="0" noProof="0" dirty="0">
              <a:ln>
                <a:noFill/>
              </a:ln>
              <a:solidFill>
                <a:srgbClr val="252D4E"/>
              </a:solidFill>
              <a:effectLst/>
              <a:uLnTx/>
              <a:uFillTx/>
              <a:latin typeface="Segoe UI"/>
              <a:cs typeface="Segoe UI"/>
            </a:endParaRPr>
          </a:p>
          <a:p>
            <a:pPr marL="800100" lvl="1" indent="-342900">
              <a:buFont typeface="Arial"/>
              <a:buChar char="•"/>
              <a:defRPr/>
            </a:pPr>
            <a:r>
              <a:rPr lang="en-US" sz="2400" dirty="0">
                <a:solidFill>
                  <a:srgbClr val="252D4E"/>
                </a:solidFill>
                <a:latin typeface="Segoe UI"/>
                <a:cs typeface="Segoe UI"/>
              </a:rPr>
              <a:t>Greater risk for withdrawal if individuals cannot access alcohol/substances</a:t>
            </a:r>
            <a:endParaRPr lang="en-US" sz="2400" b="0" i="0" u="none" strike="noStrike" kern="1200" cap="none" spc="0" normalizeH="0" baseline="0" noProof="0" dirty="0">
              <a:ln>
                <a:noFill/>
              </a:ln>
              <a:solidFill>
                <a:srgbClr val="252D4E"/>
              </a:solidFill>
              <a:effectLst/>
              <a:uLnTx/>
              <a:uFillTx/>
              <a:latin typeface="Segoe UI"/>
              <a:cs typeface="Segoe UI"/>
            </a:endParaRPr>
          </a:p>
          <a:p>
            <a:pPr marL="800100" lvl="1" indent="-342900">
              <a:buFont typeface="Arial"/>
              <a:buChar char="•"/>
              <a:defRPr/>
            </a:pPr>
            <a:r>
              <a:rPr lang="en-US" sz="2400" dirty="0">
                <a:solidFill>
                  <a:srgbClr val="252D4E"/>
                </a:solidFill>
                <a:latin typeface="Segoe UI"/>
                <a:cs typeface="Segoe UI"/>
              </a:rPr>
              <a:t>Challenging for methadone and buprenorphine access</a:t>
            </a:r>
          </a:p>
          <a:p>
            <a:pPr marL="342900" indent="-342900">
              <a:buFont typeface="Arial"/>
              <a:buChar char="•"/>
              <a:defRPr/>
            </a:pPr>
            <a:r>
              <a:rPr kumimoji="0" lang="en-US" sz="2400" b="1" i="0" u="none" strike="noStrike" kern="1200" cap="none" spc="0" normalizeH="0" baseline="0" noProof="0" dirty="0">
                <a:ln>
                  <a:noFill/>
                </a:ln>
                <a:solidFill>
                  <a:srgbClr val="252D4E"/>
                </a:solidFill>
                <a:effectLst/>
                <a:uLnTx/>
                <a:uFillTx/>
                <a:latin typeface="Segoe UI"/>
                <a:ea typeface="+mn-ea"/>
                <a:cs typeface="Segoe UI"/>
              </a:rPr>
              <a:t>Most of these sites are not </a:t>
            </a:r>
            <a:r>
              <a:rPr lang="en-US" sz="2400" b="1" dirty="0">
                <a:solidFill>
                  <a:srgbClr val="252D4E"/>
                </a:solidFill>
                <a:latin typeface="Segoe UI"/>
                <a:cs typeface="Segoe UI"/>
              </a:rPr>
              <a:t>often not harm-reduction oriented.</a:t>
            </a:r>
          </a:p>
          <a:p>
            <a:pPr marL="800100" lvl="1" indent="-342900">
              <a:buFont typeface="Arial"/>
              <a:buChar char="•"/>
              <a:defRPr/>
            </a:pPr>
            <a:r>
              <a:rPr lang="en-US" sz="2400" dirty="0">
                <a:solidFill>
                  <a:srgbClr val="252D4E"/>
                </a:solidFill>
                <a:latin typeface="Segoe UI"/>
                <a:cs typeface="Segoe UI"/>
              </a:rPr>
              <a:t>May not understand the risks of withdrawal, or challenges of not being able to continue to use</a:t>
            </a:r>
          </a:p>
        </p:txBody>
      </p:sp>
      <p:pic>
        <p:nvPicPr>
          <p:cNvPr id="13" name="Picture 12" descr="Building entrance and elevators">
            <a:extLst>
              <a:ext uri="{FF2B5EF4-FFF2-40B4-BE49-F238E27FC236}">
                <a16:creationId xmlns:a16="http://schemas.microsoft.com/office/drawing/2014/main" id="{2CA6D13E-EF7A-4099-BB52-58B26481E8B2}"/>
              </a:ext>
            </a:extLst>
          </p:cNvPr>
          <p:cNvPicPr>
            <a:picLocks noChangeAspect="1"/>
          </p:cNvPicPr>
          <p:nvPr/>
        </p:nvPicPr>
        <p:blipFill rotWithShape="1">
          <a:blip r:embed="rId4">
            <a:extLst>
              <a:ext uri="{28A0092B-C50C-407E-A947-70E740481C1C}">
                <a14:useLocalDpi xmlns:a14="http://schemas.microsoft.com/office/drawing/2010/main" val="0"/>
              </a:ext>
            </a:extLst>
          </a:blip>
          <a:srcRect l="44221" r="1"/>
          <a:stretch/>
        </p:blipFill>
        <p:spPr>
          <a:xfrm>
            <a:off x="0" y="0"/>
            <a:ext cx="5735218" cy="6858000"/>
          </a:xfrm>
          <a:prstGeom prst="rect">
            <a:avLst/>
          </a:prstGeom>
        </p:spPr>
      </p:pic>
    </p:spTree>
    <p:extLst>
      <p:ext uri="{BB962C8B-B14F-4D97-AF65-F5344CB8AC3E}">
        <p14:creationId xmlns:p14="http://schemas.microsoft.com/office/powerpoint/2010/main" val="884874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0"/>
            <a:ext cx="12194309" cy="6858002"/>
          </a:xfrm>
          <a:prstGeom prst="rect">
            <a:avLst/>
          </a:prstGeom>
        </p:spPr>
      </p:pic>
      <p:sp>
        <p:nvSpPr>
          <p:cNvPr id="5" name="Rectangle 4">
            <a:extLst>
              <a:ext uri="{FF2B5EF4-FFF2-40B4-BE49-F238E27FC236}">
                <a16:creationId xmlns:a16="http://schemas.microsoft.com/office/drawing/2014/main" id="{E98B7F53-ADEA-4868-BF42-6218E3B718CD}"/>
              </a:ext>
            </a:extLst>
          </p:cNvPr>
          <p:cNvSpPr/>
          <p:nvPr/>
        </p:nvSpPr>
        <p:spPr>
          <a:xfrm>
            <a:off x="6410634" y="203519"/>
            <a:ext cx="4926285"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Working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Alternate Care Sites</a:t>
            </a:r>
            <a:endParaRPr kumimoji="0" lang="en-US" sz="4000" b="0" i="0" u="none" strike="noStrike" kern="1200" cap="none" spc="0" normalizeH="0" baseline="0" noProof="0" dirty="0">
              <a:ln>
                <a:noFill/>
              </a:ln>
              <a:solidFill>
                <a:srgbClr val="D34D26"/>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0AB1EEE-AD5D-4EAF-8EB5-A587F267CF3F}"/>
              </a:ext>
            </a:extLst>
          </p:cNvPr>
          <p:cNvSpPr txBox="1"/>
          <p:nvPr/>
        </p:nvSpPr>
        <p:spPr>
          <a:xfrm>
            <a:off x="6410633" y="1730477"/>
            <a:ext cx="543723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2D4E"/>
                </a:solidFill>
                <a:effectLst/>
                <a:uLnTx/>
                <a:uFillTx/>
                <a:latin typeface="Segoe UI"/>
                <a:ea typeface="+mn-ea"/>
                <a:cs typeface="Segoe UI"/>
              </a:rPr>
              <a:t>Important opportunity for care coordination:</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600" b="0" i="0" u="none" strike="noStrike" kern="1200" cap="none" spc="0" normalizeH="0" baseline="0" noProof="0" dirty="0">
                <a:ln>
                  <a:noFill/>
                </a:ln>
                <a:solidFill>
                  <a:srgbClr val="252D4E"/>
                </a:solidFill>
                <a:effectLst/>
                <a:uLnTx/>
                <a:uFillTx/>
                <a:latin typeface="Segoe UI"/>
                <a:ea typeface="+mn-ea"/>
                <a:cs typeface="Segoe UI"/>
              </a:rPr>
              <a:t>They need support to understand how to assess individuals’ risks and needs associated with SUD </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252D4E"/>
                </a:solidFill>
                <a:effectLst/>
                <a:uLnTx/>
                <a:uFillTx/>
                <a:latin typeface="Segoe UI"/>
                <a:ea typeface="+mn-ea"/>
                <a:cs typeface="Segoe UI"/>
              </a:rPr>
              <a:t>Screening for SUD, withdrawal, and overdose risk upon entry</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252D4E"/>
                </a:solidFill>
                <a:effectLst/>
                <a:uLnTx/>
                <a:uFillTx/>
                <a:latin typeface="Segoe UI"/>
                <a:ea typeface="+mn-ea"/>
                <a:cs typeface="Segoe UI"/>
              </a:rPr>
              <a:t>Linkage to services in timely fashion</a:t>
            </a:r>
          </a:p>
        </p:txBody>
      </p:sp>
      <p:pic>
        <p:nvPicPr>
          <p:cNvPr id="4" name="Picture 3" descr="Building entrance and elevators">
            <a:extLst>
              <a:ext uri="{FF2B5EF4-FFF2-40B4-BE49-F238E27FC236}">
                <a16:creationId xmlns:a16="http://schemas.microsoft.com/office/drawing/2014/main" id="{E97BB597-7781-4C41-87B5-0C27B4EC3BE7}"/>
              </a:ext>
            </a:extLst>
          </p:cNvPr>
          <p:cNvPicPr>
            <a:picLocks noChangeAspect="1"/>
          </p:cNvPicPr>
          <p:nvPr/>
        </p:nvPicPr>
        <p:blipFill rotWithShape="1">
          <a:blip r:embed="rId4">
            <a:extLst>
              <a:ext uri="{28A0092B-C50C-407E-A947-70E740481C1C}">
                <a14:useLocalDpi xmlns:a14="http://schemas.microsoft.com/office/drawing/2010/main" val="0"/>
              </a:ext>
            </a:extLst>
          </a:blip>
          <a:srcRect l="44221" r="1"/>
          <a:stretch/>
        </p:blipFill>
        <p:spPr>
          <a:xfrm>
            <a:off x="0" y="0"/>
            <a:ext cx="5735218" cy="6858000"/>
          </a:xfrm>
          <a:prstGeom prst="rect">
            <a:avLst/>
          </a:prstGeom>
        </p:spPr>
      </p:pic>
    </p:spTree>
    <p:extLst>
      <p:ext uri="{BB962C8B-B14F-4D97-AF65-F5344CB8AC3E}">
        <p14:creationId xmlns:p14="http://schemas.microsoft.com/office/powerpoint/2010/main" val="363515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0"/>
            <a:ext cx="12194309" cy="6858002"/>
          </a:xfrm>
          <a:prstGeom prst="rect">
            <a:avLst/>
          </a:prstGeom>
        </p:spPr>
      </p:pic>
      <p:sp>
        <p:nvSpPr>
          <p:cNvPr id="5" name="Rectangle 4">
            <a:extLst>
              <a:ext uri="{FF2B5EF4-FFF2-40B4-BE49-F238E27FC236}">
                <a16:creationId xmlns:a16="http://schemas.microsoft.com/office/drawing/2014/main" id="{E98B7F53-ADEA-4868-BF42-6218E3B718CD}"/>
              </a:ext>
            </a:extLst>
          </p:cNvPr>
          <p:cNvSpPr/>
          <p:nvPr/>
        </p:nvSpPr>
        <p:spPr>
          <a:xfrm>
            <a:off x="6282813" y="314322"/>
            <a:ext cx="18473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D34D26"/>
              </a:solidFill>
              <a:effectLst/>
              <a:uLnTx/>
              <a:uFillTx/>
              <a:latin typeface="Calibri" panose="020F0502020204030204"/>
              <a:ea typeface="+mn-ea"/>
              <a:cs typeface="+mn-cs"/>
            </a:endParaRPr>
          </a:p>
        </p:txBody>
      </p:sp>
      <p:pic>
        <p:nvPicPr>
          <p:cNvPr id="6" name="Picture 5" descr="A blurry image of a person&#10;&#10;Description automatically generated">
            <a:extLst>
              <a:ext uri="{FF2B5EF4-FFF2-40B4-BE49-F238E27FC236}">
                <a16:creationId xmlns:a16="http://schemas.microsoft.com/office/drawing/2014/main" id="{A3B0FF3D-296F-4465-BD00-70D9030D8726}"/>
              </a:ext>
            </a:extLst>
          </p:cNvPr>
          <p:cNvPicPr>
            <a:picLocks noChangeAspect="1"/>
          </p:cNvPicPr>
          <p:nvPr/>
        </p:nvPicPr>
        <p:blipFill rotWithShape="1">
          <a:blip r:embed="rId4">
            <a:alphaModFix amt="24000"/>
            <a:extLst>
              <a:ext uri="{28A0092B-C50C-407E-A947-70E740481C1C}">
                <a14:useLocalDpi xmlns:a14="http://schemas.microsoft.com/office/drawing/2010/main" val="0"/>
              </a:ext>
            </a:extLst>
          </a:blip>
          <a:srcRect l="24462" r="9576"/>
          <a:stretch/>
        </p:blipFill>
        <p:spPr>
          <a:xfrm>
            <a:off x="-2309" y="0"/>
            <a:ext cx="12150177" cy="6858000"/>
          </a:xfrm>
          <a:prstGeom prst="rect">
            <a:avLst/>
          </a:prstGeom>
          <a:scene3d>
            <a:camera prst="orthographicFront">
              <a:rot lat="0" lon="0" rev="0"/>
            </a:camera>
            <a:lightRig rig="threePt" dir="t"/>
          </a:scene3d>
        </p:spPr>
      </p:pic>
      <p:sp>
        <p:nvSpPr>
          <p:cNvPr id="7" name="Rectangle 6">
            <a:extLst>
              <a:ext uri="{FF2B5EF4-FFF2-40B4-BE49-F238E27FC236}">
                <a16:creationId xmlns:a16="http://schemas.microsoft.com/office/drawing/2014/main" id="{E8AB9611-7FE2-4207-BA80-3928F55BA1EB}"/>
              </a:ext>
            </a:extLst>
          </p:cNvPr>
          <p:cNvSpPr/>
          <p:nvPr/>
        </p:nvSpPr>
        <p:spPr>
          <a:xfrm>
            <a:off x="328226" y="805664"/>
            <a:ext cx="570271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Importance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Coordination with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Safety Net</a:t>
            </a:r>
            <a:endParaRPr kumimoji="0" lang="en-US" sz="4000" b="0" i="0" u="none" strike="noStrike" kern="1200" cap="none" spc="0" normalizeH="0" baseline="0" noProof="0" dirty="0">
              <a:ln>
                <a:noFill/>
              </a:ln>
              <a:solidFill>
                <a:srgbClr val="D34D26"/>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8E50C43-827A-4D00-B322-0B7C9A2F2842}"/>
              </a:ext>
            </a:extLst>
          </p:cNvPr>
          <p:cNvSpPr/>
          <p:nvPr/>
        </p:nvSpPr>
        <p:spPr>
          <a:xfrm>
            <a:off x="196645" y="3005360"/>
            <a:ext cx="6587613" cy="1200329"/>
          </a:xfrm>
          <a:prstGeom prst="rect">
            <a:avLst/>
          </a:prstGeom>
        </p:spPr>
        <p:txBody>
          <a:bodyPr wrap="square">
            <a:spAutoFit/>
          </a:bodyPr>
          <a:lstStyle/>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52D4E"/>
              </a:solidFill>
              <a:effectLst/>
              <a:uLnTx/>
              <a:uFillTx/>
              <a:latin typeface="Segoe UI"/>
              <a:ea typeface="+mn-ea"/>
              <a:cs typeface="Segoe UI"/>
            </a:endParaRPr>
          </a:p>
          <a:p>
            <a:pPr marL="1714500" marR="0" lvl="3"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srgbClr val="252D4E"/>
              </a:solidFill>
              <a:effectLst/>
              <a:uLnTx/>
              <a:uFillTx/>
              <a:latin typeface="Segoe UI"/>
              <a:ea typeface="+mn-ea"/>
              <a:cs typeface="Segoe UI"/>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52D4E"/>
              </a:solidFill>
              <a:effectLst/>
              <a:uLnTx/>
              <a:uFillTx/>
              <a:latin typeface="Segoe UI"/>
              <a:ea typeface="+mn-ea"/>
              <a:cs typeface="Segoe UI"/>
            </a:endParaRPr>
          </a:p>
        </p:txBody>
      </p:sp>
      <p:sp>
        <p:nvSpPr>
          <p:cNvPr id="4" name="Rectangle 3">
            <a:extLst>
              <a:ext uri="{FF2B5EF4-FFF2-40B4-BE49-F238E27FC236}">
                <a16:creationId xmlns:a16="http://schemas.microsoft.com/office/drawing/2014/main" id="{76352235-0531-4DC1-9CB0-241D3E4DFEFB}"/>
              </a:ext>
            </a:extLst>
          </p:cNvPr>
          <p:cNvSpPr/>
          <p:nvPr/>
        </p:nvSpPr>
        <p:spPr>
          <a:xfrm>
            <a:off x="344129" y="3386572"/>
            <a:ext cx="5818388" cy="309339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28F8B02-3D74-4100-816D-09626882A99E}"/>
              </a:ext>
            </a:extLst>
          </p:cNvPr>
          <p:cNvSpPr txBox="1"/>
          <p:nvPr/>
        </p:nvSpPr>
        <p:spPr>
          <a:xfrm>
            <a:off x="44132" y="3582563"/>
            <a:ext cx="6164826" cy="2569934"/>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1" i="0" u="none" strike="noStrike" kern="1200" cap="none" spc="0" normalizeH="0" baseline="0" noProof="0" dirty="0">
                <a:ln>
                  <a:noFill/>
                </a:ln>
                <a:solidFill>
                  <a:srgbClr val="252D4E"/>
                </a:solidFill>
                <a:effectLst/>
                <a:uLnTx/>
                <a:uFillTx/>
                <a:latin typeface="Segoe UI"/>
                <a:ea typeface="+mn-ea"/>
                <a:cs typeface="Segoe UI"/>
              </a:rPr>
              <a:t>Experience in Chicago: Partnerships with alternative care sites</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252D4E"/>
                </a:solidFill>
                <a:effectLst/>
                <a:uLnTx/>
                <a:uFillTx/>
                <a:latin typeface="Segoe UI"/>
                <a:ea typeface="+mn-ea"/>
                <a:cs typeface="Segoe UI"/>
              </a:rPr>
              <a:t>Federally qualified health centers (FQHCs) have partnered with Alternate Care Sites to support:</a:t>
            </a:r>
          </a:p>
          <a:p>
            <a:pPr marL="1714500" marR="0" lvl="3"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252D4E"/>
                </a:solidFill>
                <a:effectLst/>
                <a:uLnTx/>
                <a:uFillTx/>
                <a:latin typeface="Segoe UI"/>
                <a:ea typeface="+mn-ea"/>
                <a:cs typeface="Segoe UI"/>
              </a:rPr>
              <a:t>Initiation of buprenorphine via telehealth</a:t>
            </a:r>
          </a:p>
        </p:txBody>
      </p:sp>
      <p:sp>
        <p:nvSpPr>
          <p:cNvPr id="11" name="Rectangle 10">
            <a:extLst>
              <a:ext uri="{FF2B5EF4-FFF2-40B4-BE49-F238E27FC236}">
                <a16:creationId xmlns:a16="http://schemas.microsoft.com/office/drawing/2014/main" id="{81197849-C629-48AB-984A-BA260A76057C}"/>
              </a:ext>
            </a:extLst>
          </p:cNvPr>
          <p:cNvSpPr/>
          <p:nvPr/>
        </p:nvSpPr>
        <p:spPr>
          <a:xfrm>
            <a:off x="6162517" y="228462"/>
            <a:ext cx="5818388" cy="309339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439A058-54B8-4113-A81E-A39FA6B0F3F2}"/>
              </a:ext>
            </a:extLst>
          </p:cNvPr>
          <p:cNvSpPr txBox="1"/>
          <p:nvPr/>
        </p:nvSpPr>
        <p:spPr>
          <a:xfrm>
            <a:off x="5963563" y="247251"/>
            <a:ext cx="6017342" cy="3139321"/>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dirty="0">
                <a:ln>
                  <a:noFill/>
                </a:ln>
                <a:solidFill>
                  <a:srgbClr val="252D4E"/>
                </a:solidFill>
                <a:effectLst/>
                <a:uLnTx/>
                <a:uFillTx/>
                <a:latin typeface="Segoe UI"/>
                <a:ea typeface="+mn-ea"/>
                <a:cs typeface="Segoe UI"/>
              </a:rPr>
              <a:t>Coordination with opioid treatment providers</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252D4E"/>
                </a:solidFill>
                <a:effectLst/>
                <a:uLnTx/>
                <a:uFillTx/>
                <a:latin typeface="Segoe UI"/>
                <a:ea typeface="+mn-ea"/>
                <a:cs typeface="Segoe UI"/>
              </a:rPr>
              <a:t>Methadone delivery</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dirty="0">
                <a:ln>
                  <a:noFill/>
                </a:ln>
                <a:solidFill>
                  <a:srgbClr val="252D4E"/>
                </a:solidFill>
                <a:effectLst/>
                <a:uLnTx/>
                <a:uFillTx/>
                <a:latin typeface="Segoe UI"/>
                <a:ea typeface="+mn-ea"/>
                <a:cs typeface="Segoe UI"/>
              </a:rPr>
              <a:t>FQHCs have also partnered with street outreach and harm reduction teams that are in contact with individuals experiencing homelessness</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252D4E"/>
                </a:solidFill>
                <a:effectLst/>
                <a:uLnTx/>
                <a:uFillTx/>
                <a:latin typeface="Segoe UI"/>
                <a:ea typeface="+mn-ea"/>
                <a:cs typeface="Segoe UI"/>
              </a:rPr>
              <a:t>Initiation of buprenorphine via telehealth</a:t>
            </a:r>
          </a:p>
        </p:txBody>
      </p:sp>
    </p:spTree>
    <p:extLst>
      <p:ext uri="{BB962C8B-B14F-4D97-AF65-F5344CB8AC3E}">
        <p14:creationId xmlns:p14="http://schemas.microsoft.com/office/powerpoint/2010/main" val="1877443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39371" y="1937703"/>
            <a:ext cx="9913258" cy="447814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Questions are welcome throughout the webinar and will be addressed at the end of the presentation.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defTabSz="457200">
              <a:defRPr/>
            </a:pPr>
            <a:r>
              <a:rPr lang="en-US" sz="3600" b="1">
                <a:solidFill>
                  <a:srgbClr val="0F466B"/>
                </a:solidFill>
                <a:latin typeface="Segoe UI" panose="020B0502040204020203" pitchFamily="34" charset="0"/>
                <a:ea typeface="Segoe UI" panose="020B0502040204020203" pitchFamily="34" charset="0"/>
                <a:cs typeface="Segoe UI" panose="020B0502040204020203" pitchFamily="34" charset="0"/>
              </a:rPr>
              <a:t>Please use the comment box on your screen to enter a question.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1250405" y="993138"/>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Questions from the Audience</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6776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0"/>
            <a:ext cx="12194309" cy="6858002"/>
          </a:xfrm>
          <a:prstGeom prst="rect">
            <a:avLst/>
          </a:prstGeom>
        </p:spPr>
      </p:pic>
      <p:sp>
        <p:nvSpPr>
          <p:cNvPr id="5" name="Rectangle 4">
            <a:extLst>
              <a:ext uri="{FF2B5EF4-FFF2-40B4-BE49-F238E27FC236}">
                <a16:creationId xmlns:a16="http://schemas.microsoft.com/office/drawing/2014/main" id="{E98B7F53-ADEA-4868-BF42-6218E3B718CD}"/>
              </a:ext>
            </a:extLst>
          </p:cNvPr>
          <p:cNvSpPr/>
          <p:nvPr/>
        </p:nvSpPr>
        <p:spPr>
          <a:xfrm>
            <a:off x="6282813" y="314322"/>
            <a:ext cx="18473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D34D26"/>
              </a:solidFill>
              <a:effectLst/>
              <a:uLnTx/>
              <a:uFillTx/>
              <a:latin typeface="Calibri" panose="020F0502020204030204"/>
              <a:ea typeface="+mn-ea"/>
              <a:cs typeface="+mn-cs"/>
            </a:endParaRPr>
          </a:p>
        </p:txBody>
      </p:sp>
      <p:pic>
        <p:nvPicPr>
          <p:cNvPr id="6" name="Picture 5" descr="A blurry image of a person&#10;&#10;Description automatically generated">
            <a:extLst>
              <a:ext uri="{FF2B5EF4-FFF2-40B4-BE49-F238E27FC236}">
                <a16:creationId xmlns:a16="http://schemas.microsoft.com/office/drawing/2014/main" id="{A3B0FF3D-296F-4465-BD00-70D9030D8726}"/>
              </a:ext>
            </a:extLst>
          </p:cNvPr>
          <p:cNvPicPr>
            <a:picLocks noChangeAspect="1"/>
          </p:cNvPicPr>
          <p:nvPr/>
        </p:nvPicPr>
        <p:blipFill rotWithShape="1">
          <a:blip r:embed="rId4">
            <a:alphaModFix amt="24000"/>
            <a:extLst>
              <a:ext uri="{28A0092B-C50C-407E-A947-70E740481C1C}">
                <a14:useLocalDpi xmlns:a14="http://schemas.microsoft.com/office/drawing/2010/main" val="0"/>
              </a:ext>
            </a:extLst>
          </a:blip>
          <a:srcRect l="24462" r="9576"/>
          <a:stretch/>
        </p:blipFill>
        <p:spPr>
          <a:xfrm>
            <a:off x="-2309" y="0"/>
            <a:ext cx="12150177" cy="6858000"/>
          </a:xfrm>
          <a:prstGeom prst="rect">
            <a:avLst/>
          </a:prstGeom>
          <a:scene3d>
            <a:camera prst="orthographicFront">
              <a:rot lat="0" lon="0" rev="0"/>
            </a:camera>
            <a:lightRig rig="threePt" dir="t"/>
          </a:scene3d>
        </p:spPr>
      </p:pic>
      <p:sp>
        <p:nvSpPr>
          <p:cNvPr id="7" name="Rectangle 6">
            <a:extLst>
              <a:ext uri="{FF2B5EF4-FFF2-40B4-BE49-F238E27FC236}">
                <a16:creationId xmlns:a16="http://schemas.microsoft.com/office/drawing/2014/main" id="{E8AB9611-7FE2-4207-BA80-3928F55BA1EB}"/>
              </a:ext>
            </a:extLst>
          </p:cNvPr>
          <p:cNvSpPr/>
          <p:nvPr/>
        </p:nvSpPr>
        <p:spPr>
          <a:xfrm>
            <a:off x="328226" y="805664"/>
            <a:ext cx="570271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Importance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Coordination with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Safety Net</a:t>
            </a:r>
            <a:endParaRPr kumimoji="0" lang="en-US" sz="4000" b="0" i="0" u="none" strike="noStrike" kern="1200" cap="none" spc="0" normalizeH="0" baseline="0" noProof="0" dirty="0">
              <a:ln>
                <a:noFill/>
              </a:ln>
              <a:solidFill>
                <a:srgbClr val="D34D26"/>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8E50C43-827A-4D00-B322-0B7C9A2F2842}"/>
              </a:ext>
            </a:extLst>
          </p:cNvPr>
          <p:cNvSpPr/>
          <p:nvPr/>
        </p:nvSpPr>
        <p:spPr>
          <a:xfrm>
            <a:off x="196645" y="3005360"/>
            <a:ext cx="6587613" cy="1200329"/>
          </a:xfrm>
          <a:prstGeom prst="rect">
            <a:avLst/>
          </a:prstGeom>
        </p:spPr>
        <p:txBody>
          <a:bodyPr wrap="square">
            <a:spAutoFit/>
          </a:bodyPr>
          <a:lstStyle/>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52D4E"/>
              </a:solidFill>
              <a:effectLst/>
              <a:uLnTx/>
              <a:uFillTx/>
              <a:latin typeface="Segoe UI"/>
              <a:ea typeface="+mn-ea"/>
              <a:cs typeface="Segoe UI"/>
            </a:endParaRPr>
          </a:p>
          <a:p>
            <a:pPr marL="1714500" marR="0" lvl="3"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srgbClr val="252D4E"/>
              </a:solidFill>
              <a:effectLst/>
              <a:uLnTx/>
              <a:uFillTx/>
              <a:latin typeface="Segoe UI"/>
              <a:ea typeface="+mn-ea"/>
              <a:cs typeface="Segoe UI"/>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52D4E"/>
              </a:solidFill>
              <a:effectLst/>
              <a:uLnTx/>
              <a:uFillTx/>
              <a:latin typeface="Segoe UI"/>
              <a:ea typeface="+mn-ea"/>
              <a:cs typeface="Segoe UI"/>
            </a:endParaRPr>
          </a:p>
        </p:txBody>
      </p:sp>
      <p:sp>
        <p:nvSpPr>
          <p:cNvPr id="4" name="Rectangle 3">
            <a:extLst>
              <a:ext uri="{FF2B5EF4-FFF2-40B4-BE49-F238E27FC236}">
                <a16:creationId xmlns:a16="http://schemas.microsoft.com/office/drawing/2014/main" id="{76352235-0531-4DC1-9CB0-241D3E4DFEFB}"/>
              </a:ext>
            </a:extLst>
          </p:cNvPr>
          <p:cNvSpPr/>
          <p:nvPr/>
        </p:nvSpPr>
        <p:spPr>
          <a:xfrm>
            <a:off x="328226" y="3359439"/>
            <a:ext cx="5818388" cy="309339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1197849-C629-48AB-984A-BA260A76057C}"/>
              </a:ext>
            </a:extLst>
          </p:cNvPr>
          <p:cNvSpPr/>
          <p:nvPr/>
        </p:nvSpPr>
        <p:spPr>
          <a:xfrm>
            <a:off x="6162517" y="228462"/>
            <a:ext cx="5818388" cy="309339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439A058-54B8-4113-A81E-A39FA6B0F3F2}"/>
              </a:ext>
            </a:extLst>
          </p:cNvPr>
          <p:cNvSpPr txBox="1"/>
          <p:nvPr/>
        </p:nvSpPr>
        <p:spPr>
          <a:xfrm>
            <a:off x="5648931" y="393567"/>
            <a:ext cx="6017342" cy="2800767"/>
          </a:xfrm>
          <a:prstGeom prst="rect">
            <a:avLst/>
          </a:prstGeom>
          <a:noFill/>
        </p:spPr>
        <p:txBody>
          <a:bodyPr wrap="square" rtlCol="0">
            <a:spAutoFit/>
          </a:bodyPr>
          <a:lstStyle/>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dirty="0">
                <a:ln>
                  <a:noFill/>
                </a:ln>
                <a:solidFill>
                  <a:srgbClr val="252D4E"/>
                </a:solidFill>
                <a:effectLst/>
                <a:uLnTx/>
                <a:uFillTx/>
                <a:latin typeface="Segoe UI"/>
                <a:ea typeface="+mn-ea"/>
                <a:cs typeface="Segoe UI"/>
              </a:rPr>
              <a:t>Intake processes </a:t>
            </a:r>
            <a:r>
              <a:rPr kumimoji="0" lang="en-US" sz="2200" b="0" i="0" u="none" strike="noStrike" kern="1200" cap="none" spc="0" normalizeH="0" baseline="0" noProof="0" dirty="0">
                <a:ln>
                  <a:noFill/>
                </a:ln>
                <a:solidFill>
                  <a:srgbClr val="252D4E"/>
                </a:solidFill>
                <a:effectLst/>
                <a:uLnTx/>
                <a:uFillTx/>
                <a:latin typeface="Segoe UI"/>
                <a:ea typeface="+mn-ea"/>
                <a:cs typeface="Segoe UI"/>
              </a:rPr>
              <a:t>are often long- identify what is necessary (particularly during off-hours)</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dirty="0">
                <a:ln>
                  <a:noFill/>
                </a:ln>
                <a:solidFill>
                  <a:srgbClr val="252D4E"/>
                </a:solidFill>
                <a:effectLst/>
                <a:uLnTx/>
                <a:uFillTx/>
                <a:latin typeface="Segoe UI"/>
                <a:ea typeface="+mn-ea"/>
                <a:cs typeface="Segoe UI"/>
              </a:rPr>
              <a:t>Internet access </a:t>
            </a:r>
            <a:r>
              <a:rPr kumimoji="0" lang="en-US" sz="2200" b="0" i="0" u="none" strike="noStrike" kern="1200" cap="none" spc="0" normalizeH="0" baseline="0" noProof="0" dirty="0">
                <a:ln>
                  <a:noFill/>
                </a:ln>
                <a:solidFill>
                  <a:srgbClr val="252D4E"/>
                </a:solidFill>
                <a:effectLst/>
                <a:uLnTx/>
                <a:uFillTx/>
                <a:latin typeface="Segoe UI"/>
                <a:ea typeface="+mn-ea"/>
                <a:cs typeface="Segoe UI"/>
              </a:rPr>
              <a:t>can be challenging</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dirty="0">
                <a:ln>
                  <a:noFill/>
                </a:ln>
                <a:solidFill>
                  <a:srgbClr val="252D4E"/>
                </a:solidFill>
                <a:effectLst/>
                <a:uLnTx/>
                <a:uFillTx/>
                <a:latin typeface="Segoe UI"/>
                <a:ea typeface="+mn-ea"/>
                <a:cs typeface="Segoe UI"/>
              </a:rPr>
              <a:t>Privacy may be limited</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252D4E"/>
                </a:solidFill>
                <a:effectLst/>
                <a:uLnTx/>
                <a:uFillTx/>
                <a:latin typeface="Segoe UI"/>
                <a:ea typeface="+mn-ea"/>
                <a:cs typeface="Segoe UI"/>
              </a:rPr>
              <a:t>When working with alternative care sites, </a:t>
            </a:r>
            <a:r>
              <a:rPr kumimoji="0" lang="en-US" sz="2200" b="1" i="0" u="none" strike="noStrike" kern="1200" cap="none" spc="0" normalizeH="0" baseline="0" noProof="0" dirty="0">
                <a:ln>
                  <a:noFill/>
                </a:ln>
                <a:solidFill>
                  <a:srgbClr val="252D4E"/>
                </a:solidFill>
                <a:effectLst/>
                <a:uLnTx/>
                <a:uFillTx/>
                <a:latin typeface="Segoe UI"/>
                <a:ea typeface="+mn-ea"/>
                <a:cs typeface="Segoe UI"/>
              </a:rPr>
              <a:t>discuss medication delivery and storage </a:t>
            </a:r>
            <a:r>
              <a:rPr kumimoji="0" lang="en-US" sz="2200" b="0" i="0" u="none" strike="noStrike" kern="1200" cap="none" spc="0" normalizeH="0" baseline="0" noProof="0" dirty="0">
                <a:ln>
                  <a:noFill/>
                </a:ln>
                <a:solidFill>
                  <a:srgbClr val="252D4E"/>
                </a:solidFill>
                <a:effectLst/>
                <a:uLnTx/>
                <a:uFillTx/>
                <a:latin typeface="Segoe UI"/>
                <a:ea typeface="+mn-ea"/>
                <a:cs typeface="Segoe UI"/>
              </a:rPr>
              <a:t>in advance</a:t>
            </a:r>
          </a:p>
        </p:txBody>
      </p:sp>
      <p:sp>
        <p:nvSpPr>
          <p:cNvPr id="2" name="TextBox 1">
            <a:extLst>
              <a:ext uri="{FF2B5EF4-FFF2-40B4-BE49-F238E27FC236}">
                <a16:creationId xmlns:a16="http://schemas.microsoft.com/office/drawing/2014/main" id="{A2E6304F-8E0F-47A1-B148-383A95B0DFD4}"/>
              </a:ext>
            </a:extLst>
          </p:cNvPr>
          <p:cNvSpPr txBox="1"/>
          <p:nvPr/>
        </p:nvSpPr>
        <p:spPr>
          <a:xfrm>
            <a:off x="527906" y="3548413"/>
            <a:ext cx="5303349" cy="2800767"/>
          </a:xfrm>
          <a:prstGeom prst="rect">
            <a:avLst/>
          </a:prstGeom>
          <a:noFill/>
        </p:spPr>
        <p:txBody>
          <a:bodyPr wrap="square" rtlCol="0">
            <a:spAutoFit/>
          </a:bodyPr>
          <a:lstStyle/>
          <a:p>
            <a:pPr marL="62865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I</a:t>
            </a:r>
            <a:r>
              <a:rPr kumimoji="0" lang="en-US" sz="2200" b="0" i="0" u="none" strike="noStrike" kern="1200" cap="none" spc="0" normalizeH="0" baseline="0" noProof="0" dirty="0">
                <a:ln>
                  <a:noFill/>
                </a:ln>
                <a:solidFill>
                  <a:srgbClr val="252D4E"/>
                </a:solidFill>
                <a:effectLst/>
                <a:uLnTx/>
                <a:uFillTx/>
                <a:latin typeface="Segoe UI"/>
                <a:ea typeface="+mn-ea"/>
                <a:cs typeface="Segoe UI"/>
              </a:rPr>
              <a:t>n cases of quarantine and isolation, ensuring </a:t>
            </a:r>
            <a:r>
              <a:rPr kumimoji="0" lang="en-US" sz="2200" b="1" i="0" u="none" strike="noStrike" kern="1200" cap="none" spc="0" normalizeH="0" baseline="0" noProof="0" dirty="0">
                <a:ln>
                  <a:noFill/>
                </a:ln>
                <a:solidFill>
                  <a:srgbClr val="252D4E"/>
                </a:solidFill>
                <a:effectLst/>
                <a:uLnTx/>
                <a:uFillTx/>
                <a:latin typeface="Segoe UI"/>
                <a:ea typeface="+mn-ea"/>
                <a:cs typeface="Segoe UI"/>
              </a:rPr>
              <a:t>management of withdrawal symptoms </a:t>
            </a:r>
            <a:r>
              <a:rPr kumimoji="0" lang="en-US" sz="2200" b="0" i="0" u="none" strike="noStrike" kern="1200" cap="none" spc="0" normalizeH="0" baseline="0" noProof="0" dirty="0">
                <a:ln>
                  <a:noFill/>
                </a:ln>
                <a:solidFill>
                  <a:srgbClr val="252D4E"/>
                </a:solidFill>
                <a:effectLst/>
                <a:uLnTx/>
                <a:uFillTx/>
                <a:latin typeface="Segoe UI"/>
                <a:ea typeface="+mn-ea"/>
                <a:cs typeface="Segoe UI"/>
              </a:rPr>
              <a:t>is critical for care of the individual patient, but carries broader public health value</a:t>
            </a:r>
          </a:p>
          <a:p>
            <a:pPr marL="62865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252D4E"/>
                </a:solidFill>
                <a:effectLst/>
                <a:uLnTx/>
                <a:uFillTx/>
                <a:latin typeface="Segoe UI"/>
                <a:ea typeface="+mn-ea"/>
                <a:cs typeface="Segoe UI"/>
              </a:rPr>
              <a:t>Streamline processes </a:t>
            </a:r>
            <a:r>
              <a:rPr kumimoji="0" lang="en-US" sz="2200" b="0" i="0" u="none" strike="noStrike" kern="1200" cap="none" spc="0" normalizeH="0" baseline="0" noProof="0" dirty="0">
                <a:ln>
                  <a:noFill/>
                </a:ln>
                <a:solidFill>
                  <a:srgbClr val="252D4E"/>
                </a:solidFill>
                <a:effectLst/>
                <a:uLnTx/>
                <a:uFillTx/>
                <a:latin typeface="Segoe UI"/>
                <a:ea typeface="+mn-ea"/>
                <a:cs typeface="Segoe UI"/>
              </a:rPr>
              <a:t>to ensure rapid access to medication treatments</a:t>
            </a:r>
          </a:p>
        </p:txBody>
      </p:sp>
    </p:spTree>
    <p:extLst>
      <p:ext uri="{BB962C8B-B14F-4D97-AF65-F5344CB8AC3E}">
        <p14:creationId xmlns:p14="http://schemas.microsoft.com/office/powerpoint/2010/main" val="112902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1101862" y="1578375"/>
            <a:ext cx="9988276"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a:solidFill>
                  <a:srgbClr val="002060"/>
                </a:solidFill>
                <a:latin typeface="Segoe UI"/>
                <a:cs typeface="Segoe UI"/>
              </a:rPr>
              <a:t>Enhanced Risks for Criminal Justice Populations with SUD during the COVID 19 Pandemic</a:t>
            </a:r>
            <a:endParaRPr lang="en-US"/>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1826796" y="3545685"/>
            <a:ext cx="8756121"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D34D26"/>
                </a:solidFill>
                <a:latin typeface="Segoe UI"/>
                <a:cs typeface="Segoe UI"/>
              </a:rPr>
              <a:t>Corey Waller, MD, MS, </a:t>
            </a:r>
          </a:p>
          <a:p>
            <a:pPr marL="0" indent="0" algn="ctr">
              <a:buNone/>
            </a:pPr>
            <a:r>
              <a:rPr lang="en-US" sz="4400" b="1" dirty="0">
                <a:solidFill>
                  <a:srgbClr val="D34D26"/>
                </a:solidFill>
                <a:latin typeface="Segoe UI"/>
                <a:cs typeface="Segoe UI"/>
              </a:rPr>
              <a:t>DFASAM, FACEP</a:t>
            </a:r>
            <a:br>
              <a:rPr lang="en-US" sz="3600" b="1" dirty="0">
                <a:solidFill>
                  <a:srgbClr val="D34D26"/>
                </a:solidFill>
                <a:latin typeface="Segoe UI"/>
                <a:cs typeface="Segoe UI"/>
              </a:rPr>
            </a:br>
            <a:r>
              <a:rPr lang="en-US" sz="3600" b="1" dirty="0">
                <a:solidFill>
                  <a:srgbClr val="D34D26"/>
                </a:solidFill>
                <a:latin typeface="Segoe UI"/>
                <a:cs typeface="Segoe UI"/>
              </a:rPr>
              <a:t> </a:t>
            </a:r>
            <a:endParaRPr lang="en-US" sz="3600" b="1" dirty="0">
              <a:solidFill>
                <a:srgbClr val="D34D2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35237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1"/>
            <a:ext cx="12194309" cy="6858002"/>
          </a:xfrm>
          <a:prstGeom prst="rect">
            <a:avLst/>
          </a:prstGeom>
        </p:spPr>
      </p:pic>
      <p:pic>
        <p:nvPicPr>
          <p:cNvPr id="4" name="Picture 3" descr="Front steps and columns of a majestic city building">
            <a:extLst>
              <a:ext uri="{FF2B5EF4-FFF2-40B4-BE49-F238E27FC236}">
                <a16:creationId xmlns:a16="http://schemas.microsoft.com/office/drawing/2014/main" id="{A0543270-2714-468A-A4CC-2E97DB316620}"/>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t="8462" b="714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63C140-8C02-42A8-BEA5-6729B2C6776B}"/>
              </a:ext>
            </a:extLst>
          </p:cNvPr>
          <p:cNvSpPr/>
          <p:nvPr/>
        </p:nvSpPr>
        <p:spPr>
          <a:xfrm>
            <a:off x="3159967" y="325021"/>
            <a:ext cx="5704114" cy="2436564"/>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Segoe UI"/>
                <a:ea typeface="+mn-ea"/>
                <a:cs typeface="Segoe UI"/>
              </a:rPr>
              <a:t>Risks for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dirty="0">
                <a:ln>
                  <a:noFill/>
                </a:ln>
                <a:solidFill>
                  <a:srgbClr val="D34D26"/>
                </a:solidFill>
                <a:effectLst/>
                <a:uLnTx/>
                <a:uFillTx/>
                <a:latin typeface="Segoe UI"/>
                <a:ea typeface="+mn-ea"/>
                <a:cs typeface="Segoe UI"/>
              </a:rPr>
              <a:t>Criminal Justice Populations with SUD </a:t>
            </a:r>
            <a:r>
              <a:rPr kumimoji="0" lang="en-US" sz="4000" b="1" i="0" u="none" strike="noStrike" kern="1200" cap="none" spc="0" normalizeH="0" baseline="0" noProof="0" dirty="0">
                <a:ln>
                  <a:noFill/>
                </a:ln>
                <a:solidFill>
                  <a:srgbClr val="002060"/>
                </a:solidFill>
                <a:effectLst/>
                <a:uLnTx/>
                <a:uFillTx/>
                <a:latin typeface="Segoe UI"/>
                <a:ea typeface="+mn-ea"/>
                <a:cs typeface="Segoe UI"/>
              </a:rPr>
              <a:t>during the Pandemic</a:t>
            </a:r>
          </a:p>
        </p:txBody>
      </p:sp>
      <p:sp>
        <p:nvSpPr>
          <p:cNvPr id="5" name="Rectangle 4">
            <a:extLst>
              <a:ext uri="{FF2B5EF4-FFF2-40B4-BE49-F238E27FC236}">
                <a16:creationId xmlns:a16="http://schemas.microsoft.com/office/drawing/2014/main" id="{9C803CFD-7855-4282-82CB-C36C0FF88136}"/>
              </a:ext>
            </a:extLst>
          </p:cNvPr>
          <p:cNvSpPr/>
          <p:nvPr/>
        </p:nvSpPr>
        <p:spPr>
          <a:xfrm>
            <a:off x="1726163" y="3086606"/>
            <a:ext cx="9482611" cy="2677656"/>
          </a:xfrm>
          <a:prstGeom prst="rect">
            <a:avLst/>
          </a:prstGeom>
        </p:spPr>
        <p:txBody>
          <a:bodyPr wrap="square">
            <a:spAutoFit/>
          </a:bodyPr>
          <a:lstStyle/>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srgbClr val="002060"/>
                </a:solidFill>
                <a:effectLst/>
                <a:uLnTx/>
                <a:uFillTx/>
                <a:latin typeface="Segoe UI"/>
                <a:ea typeface="+mn-ea"/>
                <a:cs typeface="Segoe UI"/>
              </a:rPr>
              <a:t>Up to 80% of inmates meet the need for SUD​</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srgbClr val="002060"/>
                </a:solidFill>
                <a:effectLst/>
                <a:uLnTx/>
                <a:uFillTx/>
                <a:latin typeface="Segoe UI"/>
                <a:ea typeface="+mn-ea"/>
                <a:cs typeface="Segoe UI"/>
              </a:rPr>
              <a:t>Decreased drugs in jails and prisons with decrease in visitation​</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srgbClr val="002060"/>
                </a:solidFill>
                <a:effectLst/>
                <a:uLnTx/>
                <a:uFillTx/>
                <a:latin typeface="Segoe UI"/>
                <a:ea typeface="+mn-ea"/>
                <a:cs typeface="Segoe UI"/>
              </a:rPr>
              <a:t>Rapid release without planning​</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srgbClr val="002060"/>
                </a:solidFill>
                <a:effectLst/>
                <a:uLnTx/>
                <a:uFillTx/>
                <a:latin typeface="Segoe UI"/>
                <a:ea typeface="+mn-ea"/>
                <a:cs typeface="Segoe UI"/>
              </a:rPr>
              <a:t>Lack of access to rapidly turn on Medicaid (for those that have access)​</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srgbClr val="002060"/>
                </a:solidFill>
                <a:effectLst/>
                <a:uLnTx/>
                <a:uFillTx/>
                <a:latin typeface="Segoe UI"/>
                <a:ea typeface="+mn-ea"/>
                <a:cs typeface="Segoe UI"/>
              </a:rPr>
              <a:t>Difficult to obtain an intake appointment</a:t>
            </a:r>
          </a:p>
        </p:txBody>
      </p:sp>
    </p:spTree>
    <p:extLst>
      <p:ext uri="{BB962C8B-B14F-4D97-AF65-F5344CB8AC3E}">
        <p14:creationId xmlns:p14="http://schemas.microsoft.com/office/powerpoint/2010/main" val="1062407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 cup, wall&#10;&#10;Description automatically generated">
            <a:extLst>
              <a:ext uri="{FF2B5EF4-FFF2-40B4-BE49-F238E27FC236}">
                <a16:creationId xmlns:a16="http://schemas.microsoft.com/office/drawing/2014/main" id="{F05DAEBD-8D02-4AE6-BF92-3101B1EB11B0}"/>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BF33A8C7-FF6C-4497-90C8-7D61BE4C99A2}"/>
              </a:ext>
            </a:extLst>
          </p:cNvPr>
          <p:cNvSpPr/>
          <p:nvPr/>
        </p:nvSpPr>
        <p:spPr>
          <a:xfrm>
            <a:off x="4094152" y="298669"/>
            <a:ext cx="4286865" cy="1311128"/>
          </a:xfrm>
          <a:prstGeom prst="rect">
            <a:avLst/>
          </a:prstGeom>
        </p:spPr>
        <p:txBody>
          <a:bodyPr wrap="square">
            <a:spAutoFit/>
          </a:bodyPr>
          <a:lstStyle/>
          <a:p>
            <a:pPr lvl="0" algn="ctr">
              <a:lnSpc>
                <a:spcPct val="90000"/>
              </a:lnSpc>
              <a:spcBef>
                <a:spcPts val="1000"/>
              </a:spcBef>
              <a:defRPr/>
            </a:pPr>
            <a:r>
              <a:rPr lang="en-US" sz="4400" b="1" dirty="0">
                <a:solidFill>
                  <a:srgbClr val="D34D26"/>
                </a:solidFill>
                <a:latin typeface="Segoe UI"/>
                <a:cs typeface="Segoe UI"/>
              </a:rPr>
              <a:t>Experience on the Ground</a:t>
            </a:r>
          </a:p>
        </p:txBody>
      </p:sp>
      <p:sp>
        <p:nvSpPr>
          <p:cNvPr id="8" name="Rectangle 7">
            <a:extLst>
              <a:ext uri="{FF2B5EF4-FFF2-40B4-BE49-F238E27FC236}">
                <a16:creationId xmlns:a16="http://schemas.microsoft.com/office/drawing/2014/main" id="{8D874316-80EE-4526-8AA0-F0193609C4EF}"/>
              </a:ext>
            </a:extLst>
          </p:cNvPr>
          <p:cNvSpPr/>
          <p:nvPr/>
        </p:nvSpPr>
        <p:spPr>
          <a:xfrm>
            <a:off x="0" y="2265680"/>
            <a:ext cx="12191980" cy="2621280"/>
          </a:xfrm>
          <a:prstGeom prst="rect">
            <a:avLst/>
          </a:prstGeom>
          <a:solidFill>
            <a:schemeClr val="bg1">
              <a:alpha val="4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schemeClr val="bg2"/>
              </a:solidFill>
            </a:endParaRPr>
          </a:p>
        </p:txBody>
      </p:sp>
      <p:sp>
        <p:nvSpPr>
          <p:cNvPr id="2" name="TextBox 1">
            <a:extLst>
              <a:ext uri="{FF2B5EF4-FFF2-40B4-BE49-F238E27FC236}">
                <a16:creationId xmlns:a16="http://schemas.microsoft.com/office/drawing/2014/main" id="{24D16FA9-7881-43F8-933F-B5156BE2FD18}"/>
              </a:ext>
            </a:extLst>
          </p:cNvPr>
          <p:cNvSpPr txBox="1"/>
          <p:nvPr/>
        </p:nvSpPr>
        <p:spPr>
          <a:xfrm>
            <a:off x="283896" y="2736502"/>
            <a:ext cx="5812094" cy="1815882"/>
          </a:xfrm>
          <a:prstGeom prst="rect">
            <a:avLst/>
          </a:prstGeom>
          <a:noFill/>
        </p:spPr>
        <p:txBody>
          <a:bodyPr wrap="square" rtlCol="0">
            <a:spAutoFit/>
          </a:bodyPr>
          <a:lstStyle/>
          <a:p>
            <a:pPr marL="571500" indent="-571500" fontAlgn="base">
              <a:buFont typeface="Arial" panose="020B0604020202020204" pitchFamily="34" charset="0"/>
              <a:buChar char="•"/>
            </a:pPr>
            <a:r>
              <a:rPr lang="en-US" sz="2800" b="1" dirty="0">
                <a:solidFill>
                  <a:srgbClr val="002060"/>
                </a:solidFill>
                <a:latin typeface="Segoe UI" panose="020B0502040204020203" pitchFamily="34" charset="0"/>
                <a:cs typeface="Segoe UI" panose="020B0502040204020203" pitchFamily="34" charset="0"/>
              </a:rPr>
              <a:t>Increase in requests for treatment while incarcerated​​</a:t>
            </a:r>
          </a:p>
          <a:p>
            <a:pPr marL="571500" indent="-571500" fontAlgn="base">
              <a:buFont typeface="Arial" panose="020B0604020202020204" pitchFamily="34" charset="0"/>
              <a:buChar char="•"/>
            </a:pPr>
            <a:r>
              <a:rPr lang="en-US" sz="2800" b="1" dirty="0">
                <a:solidFill>
                  <a:srgbClr val="002060"/>
                </a:solidFill>
                <a:latin typeface="Segoe UI" panose="020B0502040204020203" pitchFamily="34" charset="0"/>
                <a:cs typeface="Segoe UI" panose="020B0502040204020203" pitchFamily="34" charset="0"/>
              </a:rPr>
              <a:t>More jails and prisons doing inductions​​</a:t>
            </a:r>
          </a:p>
        </p:txBody>
      </p:sp>
      <p:sp>
        <p:nvSpPr>
          <p:cNvPr id="7" name="TextBox 6">
            <a:extLst>
              <a:ext uri="{FF2B5EF4-FFF2-40B4-BE49-F238E27FC236}">
                <a16:creationId xmlns:a16="http://schemas.microsoft.com/office/drawing/2014/main" id="{FFF478CE-0958-4B19-AB3D-C00AAE5E39E5}"/>
              </a:ext>
            </a:extLst>
          </p:cNvPr>
          <p:cNvSpPr txBox="1"/>
          <p:nvPr/>
        </p:nvSpPr>
        <p:spPr>
          <a:xfrm>
            <a:off x="7060637" y="2736502"/>
            <a:ext cx="5131363" cy="1384995"/>
          </a:xfrm>
          <a:prstGeom prst="rect">
            <a:avLst/>
          </a:prstGeom>
          <a:noFill/>
        </p:spPr>
        <p:txBody>
          <a:bodyPr wrap="square" rtlCol="0">
            <a:spAutoFit/>
          </a:bodyPr>
          <a:lstStyle/>
          <a:p>
            <a:pPr marL="571500" indent="-571500" fontAlgn="base">
              <a:buFont typeface="Arial" panose="020B0604020202020204" pitchFamily="34" charset="0"/>
              <a:buChar char="•"/>
            </a:pPr>
            <a:r>
              <a:rPr lang="en-US" sz="2800" b="1" dirty="0">
                <a:solidFill>
                  <a:srgbClr val="002060"/>
                </a:solidFill>
                <a:latin typeface="Segoe UI" panose="020B0502040204020203" pitchFamily="34" charset="0"/>
                <a:cs typeface="Segoe UI" panose="020B0502040204020203" pitchFamily="34" charset="0"/>
              </a:rPr>
              <a:t>Inmates are scared​​</a:t>
            </a:r>
          </a:p>
          <a:p>
            <a:pPr marL="571500" indent="-571500" fontAlgn="base">
              <a:buFont typeface="Arial" panose="020B0604020202020204" pitchFamily="34" charset="0"/>
              <a:buChar char="•"/>
            </a:pPr>
            <a:r>
              <a:rPr lang="en-US" sz="2800" b="1" dirty="0">
                <a:solidFill>
                  <a:srgbClr val="002060"/>
                </a:solidFill>
                <a:latin typeface="Segoe UI" panose="020B0502040204020203" pitchFamily="34" charset="0"/>
                <a:cs typeface="Segoe UI" panose="020B0502040204020203" pitchFamily="34" charset="0"/>
              </a:rPr>
              <a:t>Housing is very risky for relapse</a:t>
            </a:r>
          </a:p>
        </p:txBody>
      </p:sp>
    </p:spTree>
    <p:extLst>
      <p:ext uri="{BB962C8B-B14F-4D97-AF65-F5344CB8AC3E}">
        <p14:creationId xmlns:p14="http://schemas.microsoft.com/office/powerpoint/2010/main" val="19092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1"/>
            <a:ext cx="12194309" cy="6858002"/>
          </a:xfrm>
          <a:prstGeom prst="rect">
            <a:avLst/>
          </a:prstGeom>
        </p:spPr>
      </p:pic>
      <p:pic>
        <p:nvPicPr>
          <p:cNvPr id="5" name="Picture 4" descr="A picture containing food, woman, holding&#10;&#10;Description automatically generated">
            <a:extLst>
              <a:ext uri="{FF2B5EF4-FFF2-40B4-BE49-F238E27FC236}">
                <a16:creationId xmlns:a16="http://schemas.microsoft.com/office/drawing/2014/main" id="{0BC62E14-14BD-43EF-909C-1EB15ABA4FCC}"/>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444" t="4795" r="495" b="11622"/>
          <a:stretch/>
        </p:blipFill>
        <p:spPr>
          <a:xfrm>
            <a:off x="-2309" y="0"/>
            <a:ext cx="12192000" cy="6858000"/>
          </a:xfrm>
          <a:prstGeom prst="rect">
            <a:avLst/>
          </a:prstGeom>
        </p:spPr>
      </p:pic>
      <p:sp>
        <p:nvSpPr>
          <p:cNvPr id="6" name="Rectangle 5">
            <a:extLst>
              <a:ext uri="{FF2B5EF4-FFF2-40B4-BE49-F238E27FC236}">
                <a16:creationId xmlns:a16="http://schemas.microsoft.com/office/drawing/2014/main" id="{AAF91BB1-ACC0-43D4-BE27-228EDE40203E}"/>
              </a:ext>
            </a:extLst>
          </p:cNvPr>
          <p:cNvSpPr/>
          <p:nvPr/>
        </p:nvSpPr>
        <p:spPr>
          <a:xfrm>
            <a:off x="5427406" y="3385580"/>
            <a:ext cx="6469626" cy="1938992"/>
          </a:xfrm>
          <a:prstGeom prst="rect">
            <a:avLst/>
          </a:prstGeom>
        </p:spPr>
        <p:txBody>
          <a:bodyPr wrap="square">
            <a:spAutoFit/>
          </a:bodyPr>
          <a:lstStyle/>
          <a:p>
            <a:pPr algn="r"/>
            <a:r>
              <a:rPr lang="en-US" sz="4000" b="1" dirty="0">
                <a:solidFill>
                  <a:srgbClr val="002060"/>
                </a:solidFill>
                <a:latin typeface="Segoe UI" panose="020B0502040204020203" pitchFamily="34" charset="0"/>
                <a:cs typeface="Segoe UI" panose="020B0502040204020203" pitchFamily="34" charset="0"/>
              </a:rPr>
              <a:t>Criminal Justice System Guidance:</a:t>
            </a:r>
            <a:endParaRPr lang="en-US" sz="4000" dirty="0">
              <a:solidFill>
                <a:srgbClr val="000000"/>
              </a:solidFill>
              <a:latin typeface="Segoe UI" panose="020B0502040204020203" pitchFamily="34" charset="0"/>
              <a:cs typeface="Segoe UI" panose="020B0502040204020203" pitchFamily="34" charset="0"/>
            </a:endParaRPr>
          </a:p>
          <a:p>
            <a:pPr algn="r"/>
            <a:r>
              <a:rPr lang="en-US" sz="4000" b="1" dirty="0">
                <a:solidFill>
                  <a:srgbClr val="C00000"/>
                </a:solidFill>
                <a:latin typeface="Segoe UI" panose="020B0502040204020203" pitchFamily="34" charset="0"/>
                <a:cs typeface="Segoe UI" panose="020B0502040204020203" pitchFamily="34" charset="0"/>
              </a:rPr>
              <a:t>5 Key Points</a:t>
            </a:r>
          </a:p>
        </p:txBody>
      </p:sp>
      <p:sp>
        <p:nvSpPr>
          <p:cNvPr id="7" name="Rectangle 6">
            <a:extLst>
              <a:ext uri="{FF2B5EF4-FFF2-40B4-BE49-F238E27FC236}">
                <a16:creationId xmlns:a16="http://schemas.microsoft.com/office/drawing/2014/main" id="{D11273FA-BF61-41C6-B8AE-3E121083E3C1}"/>
              </a:ext>
            </a:extLst>
          </p:cNvPr>
          <p:cNvSpPr/>
          <p:nvPr/>
        </p:nvSpPr>
        <p:spPr>
          <a:xfrm>
            <a:off x="294968" y="912926"/>
            <a:ext cx="3787728" cy="5032147"/>
          </a:xfrm>
          <a:prstGeom prst="rect">
            <a:avLst/>
          </a:prstGeom>
          <a:solidFill>
            <a:schemeClr val="bg1">
              <a:alpha val="45000"/>
            </a:schemeClr>
          </a:solidFill>
        </p:spPr>
        <p:txBody>
          <a:bodyPr wrap="square">
            <a:spAutoFit/>
          </a:bodyPr>
          <a:lstStyle/>
          <a:p>
            <a:pPr marL="457200" indent="-457200">
              <a:spcBef>
                <a:spcPts val="1800"/>
              </a:spcBef>
              <a:buFont typeface="+mj-lt"/>
              <a:buAutoNum type="arabicPeriod"/>
            </a:pPr>
            <a:r>
              <a:rPr lang="en-US" sz="2200" b="1" dirty="0">
                <a:solidFill>
                  <a:srgbClr val="252D4E"/>
                </a:solidFill>
                <a:latin typeface="Segoe UI"/>
                <a:cs typeface="Segoe UI"/>
              </a:rPr>
              <a:t>Treating Addiction in Jails and Prisons During the COVID-19 Crisis</a:t>
            </a:r>
          </a:p>
          <a:p>
            <a:pPr marL="457200" indent="-457200">
              <a:spcBef>
                <a:spcPts val="1800"/>
              </a:spcBef>
              <a:buFont typeface="+mj-lt"/>
              <a:buAutoNum type="arabicPeriod"/>
            </a:pPr>
            <a:r>
              <a:rPr lang="en-US" sz="2200" b="1" dirty="0">
                <a:solidFill>
                  <a:srgbClr val="252D4E"/>
                </a:solidFill>
                <a:latin typeface="Segoe UI"/>
                <a:cs typeface="Segoe UI"/>
              </a:rPr>
              <a:t>Considerations for Reentry of Individuals with Addiction During the COVID-19 Crisis </a:t>
            </a:r>
          </a:p>
          <a:p>
            <a:pPr lvl="1" indent="-285750">
              <a:spcBef>
                <a:spcPts val="600"/>
              </a:spcBef>
              <a:buFont typeface="Arial"/>
              <a:buChar char="•"/>
            </a:pPr>
            <a:r>
              <a:rPr lang="en-US" sz="2200" dirty="0">
                <a:solidFill>
                  <a:srgbClr val="252D4E"/>
                </a:solidFill>
                <a:latin typeface="Segoe UI"/>
                <a:cs typeface="Segoe UI"/>
              </a:rPr>
              <a:t>Overdose prevention</a:t>
            </a:r>
          </a:p>
          <a:p>
            <a:pPr lvl="1" indent="-285750">
              <a:spcBef>
                <a:spcPts val="600"/>
              </a:spcBef>
              <a:buFont typeface="Arial"/>
              <a:buChar char="•"/>
            </a:pPr>
            <a:r>
              <a:rPr lang="en-US" sz="2200" dirty="0">
                <a:solidFill>
                  <a:srgbClr val="252D4E"/>
                </a:solidFill>
                <a:latin typeface="Segoe UI"/>
                <a:cs typeface="Segoe UI"/>
              </a:rPr>
              <a:t>Medication Continuity</a:t>
            </a:r>
          </a:p>
          <a:p>
            <a:pPr lvl="1" indent="-285750">
              <a:spcBef>
                <a:spcPts val="600"/>
              </a:spcBef>
              <a:buFont typeface="Arial"/>
              <a:buChar char="•"/>
            </a:pPr>
            <a:r>
              <a:rPr lang="en-US" sz="2200" dirty="0">
                <a:solidFill>
                  <a:srgbClr val="252D4E"/>
                </a:solidFill>
                <a:latin typeface="Segoe UI"/>
                <a:cs typeface="Segoe UI"/>
              </a:rPr>
              <a:t>Community Treatment Connection</a:t>
            </a:r>
          </a:p>
          <a:p>
            <a:pPr lvl="1" indent="-285750">
              <a:spcBef>
                <a:spcPts val="600"/>
              </a:spcBef>
              <a:buFont typeface="Arial"/>
              <a:buChar char="•"/>
            </a:pPr>
            <a:r>
              <a:rPr lang="en-US" sz="2200" dirty="0">
                <a:solidFill>
                  <a:srgbClr val="252D4E"/>
                </a:solidFill>
                <a:latin typeface="Segoe UI"/>
                <a:cs typeface="Segoe UI"/>
              </a:rPr>
              <a:t>Safe Housing in the Community</a:t>
            </a:r>
          </a:p>
        </p:txBody>
      </p:sp>
      <p:sp>
        <p:nvSpPr>
          <p:cNvPr id="2" name="Rectangle 1">
            <a:extLst>
              <a:ext uri="{FF2B5EF4-FFF2-40B4-BE49-F238E27FC236}">
                <a16:creationId xmlns:a16="http://schemas.microsoft.com/office/drawing/2014/main" id="{88C6845B-A696-40D5-9C72-FF6715BC624E}"/>
              </a:ext>
            </a:extLst>
          </p:cNvPr>
          <p:cNvSpPr/>
          <p:nvPr/>
        </p:nvSpPr>
        <p:spPr>
          <a:xfrm>
            <a:off x="774700" y="6378707"/>
            <a:ext cx="12087346" cy="400110"/>
          </a:xfrm>
          <a:prstGeom prst="rect">
            <a:avLst/>
          </a:prstGeom>
        </p:spPr>
        <p:txBody>
          <a:bodyPr wrap="square">
            <a:spAutoFit/>
          </a:bodyPr>
          <a:lstStyle/>
          <a:p>
            <a:r>
              <a:rPr lang="en-US" sz="2000" dirty="0">
                <a:solidFill>
                  <a:srgbClr val="D34D26"/>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https://www.asam.org/Quality-Science/covid-19-coronavirus/criminal-justice-system-guidance</a:t>
            </a:r>
            <a:endParaRPr lang="en-US" sz="2000" dirty="0">
              <a:solidFill>
                <a:srgbClr val="D34D2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12791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1"/>
            <a:ext cx="12194309" cy="6858002"/>
          </a:xfrm>
          <a:prstGeom prst="rect">
            <a:avLst/>
          </a:prstGeom>
        </p:spPr>
      </p:pic>
      <p:pic>
        <p:nvPicPr>
          <p:cNvPr id="5" name="Picture 4" descr="A picture containing food, woman, holding&#10;&#10;Description automatically generated">
            <a:extLst>
              <a:ext uri="{FF2B5EF4-FFF2-40B4-BE49-F238E27FC236}">
                <a16:creationId xmlns:a16="http://schemas.microsoft.com/office/drawing/2014/main" id="{0BC62E14-14BD-43EF-909C-1EB15ABA4FCC}"/>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444" t="4795" r="495" b="11622"/>
          <a:stretch/>
        </p:blipFill>
        <p:spPr>
          <a:xfrm>
            <a:off x="-2309" y="0"/>
            <a:ext cx="12192000" cy="6858000"/>
          </a:xfrm>
          <a:prstGeom prst="rect">
            <a:avLst/>
          </a:prstGeom>
        </p:spPr>
      </p:pic>
      <p:sp>
        <p:nvSpPr>
          <p:cNvPr id="6" name="Rectangle 5">
            <a:extLst>
              <a:ext uri="{FF2B5EF4-FFF2-40B4-BE49-F238E27FC236}">
                <a16:creationId xmlns:a16="http://schemas.microsoft.com/office/drawing/2014/main" id="{AAF91BB1-ACC0-43D4-BE27-228EDE40203E}"/>
              </a:ext>
            </a:extLst>
          </p:cNvPr>
          <p:cNvSpPr/>
          <p:nvPr/>
        </p:nvSpPr>
        <p:spPr>
          <a:xfrm>
            <a:off x="5427406" y="3385580"/>
            <a:ext cx="6469626" cy="1938992"/>
          </a:xfrm>
          <a:prstGeom prst="rect">
            <a:avLst/>
          </a:prstGeom>
        </p:spPr>
        <p:txBody>
          <a:bodyPr wrap="square">
            <a:spAutoFit/>
          </a:bodyPr>
          <a:lstStyle/>
          <a:p>
            <a:pPr algn="r"/>
            <a:r>
              <a:rPr lang="en-US" sz="4000" b="1" dirty="0">
                <a:solidFill>
                  <a:srgbClr val="002060"/>
                </a:solidFill>
                <a:latin typeface="Segoe UI" panose="020B0502040204020203" pitchFamily="34" charset="0"/>
                <a:cs typeface="Segoe UI" panose="020B0502040204020203" pitchFamily="34" charset="0"/>
              </a:rPr>
              <a:t>Criminal Justice System Guidance:</a:t>
            </a:r>
            <a:endParaRPr lang="en-US" sz="4000" dirty="0">
              <a:solidFill>
                <a:srgbClr val="000000"/>
              </a:solidFill>
              <a:latin typeface="Segoe UI" panose="020B0502040204020203" pitchFamily="34" charset="0"/>
              <a:cs typeface="Segoe UI" panose="020B0502040204020203" pitchFamily="34" charset="0"/>
            </a:endParaRPr>
          </a:p>
          <a:p>
            <a:pPr algn="r"/>
            <a:r>
              <a:rPr lang="en-US" sz="4000" b="1" dirty="0">
                <a:solidFill>
                  <a:srgbClr val="C00000"/>
                </a:solidFill>
                <a:latin typeface="Segoe UI" panose="020B0502040204020203" pitchFamily="34" charset="0"/>
                <a:cs typeface="Segoe UI" panose="020B0502040204020203" pitchFamily="34" charset="0"/>
              </a:rPr>
              <a:t>5 Key Points</a:t>
            </a:r>
          </a:p>
        </p:txBody>
      </p:sp>
      <p:sp>
        <p:nvSpPr>
          <p:cNvPr id="8" name="Rectangle 7">
            <a:extLst>
              <a:ext uri="{FF2B5EF4-FFF2-40B4-BE49-F238E27FC236}">
                <a16:creationId xmlns:a16="http://schemas.microsoft.com/office/drawing/2014/main" id="{55B803A5-91A7-4F90-A477-DD222F041971}"/>
              </a:ext>
            </a:extLst>
          </p:cNvPr>
          <p:cNvSpPr/>
          <p:nvPr/>
        </p:nvSpPr>
        <p:spPr>
          <a:xfrm>
            <a:off x="196646" y="1301592"/>
            <a:ext cx="3787728" cy="4616648"/>
          </a:xfrm>
          <a:prstGeom prst="rect">
            <a:avLst/>
          </a:prstGeom>
          <a:solidFill>
            <a:schemeClr val="bg1">
              <a:alpha val="45000"/>
            </a:schemeClr>
          </a:solidFill>
        </p:spPr>
        <p:txBody>
          <a:bodyPr wrap="square">
            <a:spAutoFit/>
          </a:bodyPr>
          <a:lstStyle/>
          <a:p>
            <a:pPr marL="457200" indent="-457200">
              <a:spcBef>
                <a:spcPts val="1800"/>
              </a:spcBef>
              <a:buFont typeface="+mj-lt"/>
              <a:buAutoNum type="arabicPeriod" startAt="3"/>
            </a:pPr>
            <a:r>
              <a:rPr lang="en-US" sz="2200" b="1" dirty="0">
                <a:solidFill>
                  <a:srgbClr val="252D4E"/>
                </a:solidFill>
                <a:latin typeface="Segoe UI"/>
                <a:cs typeface="Segoe UI"/>
              </a:rPr>
              <a:t>Considerations for Treatment Providers Caring for Recently Incarcerated Patients with Addiction </a:t>
            </a:r>
          </a:p>
          <a:p>
            <a:pPr marL="457200" indent="-457200">
              <a:spcBef>
                <a:spcPts val="1800"/>
              </a:spcBef>
              <a:buFont typeface="+mj-lt"/>
              <a:buAutoNum type="arabicPeriod" startAt="3"/>
            </a:pPr>
            <a:r>
              <a:rPr lang="en-US" sz="2200" b="1" dirty="0">
                <a:solidFill>
                  <a:srgbClr val="252D4E"/>
                </a:solidFill>
                <a:latin typeface="Segoe UI"/>
                <a:cs typeface="Segoe UI"/>
              </a:rPr>
              <a:t>Role of FQHCs in Addiction Treatment During COVID</a:t>
            </a:r>
          </a:p>
          <a:p>
            <a:pPr marL="457200" indent="-457200">
              <a:spcBef>
                <a:spcPts val="1800"/>
              </a:spcBef>
              <a:buFont typeface="+mj-lt"/>
              <a:buAutoNum type="arabicPeriod" startAt="3"/>
            </a:pPr>
            <a:r>
              <a:rPr lang="en-US" sz="2200" b="1" dirty="0">
                <a:solidFill>
                  <a:srgbClr val="252D4E"/>
                </a:solidFill>
                <a:latin typeface="Segoe UI"/>
                <a:cs typeface="Segoe UI"/>
              </a:rPr>
              <a:t>Considerations for Probation and Parole in the Supervision of People with Addiction</a:t>
            </a:r>
          </a:p>
        </p:txBody>
      </p:sp>
      <p:sp>
        <p:nvSpPr>
          <p:cNvPr id="2" name="Rectangle 1">
            <a:extLst>
              <a:ext uri="{FF2B5EF4-FFF2-40B4-BE49-F238E27FC236}">
                <a16:creationId xmlns:a16="http://schemas.microsoft.com/office/drawing/2014/main" id="{829FE4DD-E1DE-4C65-924F-C579414B48AB}"/>
              </a:ext>
            </a:extLst>
          </p:cNvPr>
          <p:cNvSpPr/>
          <p:nvPr/>
        </p:nvSpPr>
        <p:spPr>
          <a:xfrm>
            <a:off x="1173596" y="6284844"/>
            <a:ext cx="10960100" cy="400110"/>
          </a:xfrm>
          <a:prstGeom prst="rect">
            <a:avLst/>
          </a:prstGeom>
        </p:spPr>
        <p:txBody>
          <a:bodyPr wrap="square">
            <a:spAutoFit/>
          </a:bodyPr>
          <a:lstStyle/>
          <a:p>
            <a:r>
              <a:rPr lang="en-US" sz="2000" dirty="0">
                <a:solidFill>
                  <a:srgbClr val="D34D26"/>
                </a:solidFill>
                <a:hlinkClick r:id="rId5">
                  <a:extLst>
                    <a:ext uri="{A12FA001-AC4F-418D-AE19-62706E023703}">
                      <ahyp:hlinkClr xmlns:ahyp="http://schemas.microsoft.com/office/drawing/2018/hyperlinkcolor" val="tx"/>
                    </a:ext>
                  </a:extLst>
                </a:hlinkClick>
              </a:rPr>
              <a:t>https://www.asam.org/Quality-Science/covid-19-coronavirus/criminal-justice-system-guidance</a:t>
            </a:r>
            <a:endParaRPr lang="en-US" sz="2000" dirty="0">
              <a:solidFill>
                <a:srgbClr val="D34D26"/>
              </a:solidFill>
            </a:endParaRPr>
          </a:p>
        </p:txBody>
      </p:sp>
    </p:spTree>
    <p:extLst>
      <p:ext uri="{BB962C8B-B14F-4D97-AF65-F5344CB8AC3E}">
        <p14:creationId xmlns:p14="http://schemas.microsoft.com/office/powerpoint/2010/main" val="793326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r="16150" b="21512"/>
          <a:stretch/>
        </p:blipFill>
        <p:spPr>
          <a:xfrm>
            <a:off x="-2309" y="-1"/>
            <a:ext cx="12194309" cy="6858002"/>
          </a:xfrm>
          <a:prstGeom prst="rect">
            <a:avLst/>
          </a:prstGeom>
        </p:spPr>
      </p:pic>
      <p:pic>
        <p:nvPicPr>
          <p:cNvPr id="4" name="Picture 3" descr="A picture containing person, man, holding, room&#10;&#10;Description automatically generated">
            <a:extLst>
              <a:ext uri="{FF2B5EF4-FFF2-40B4-BE49-F238E27FC236}">
                <a16:creationId xmlns:a16="http://schemas.microsoft.com/office/drawing/2014/main" id="{1A155DE4-0B2F-4BBB-88BA-C0F879F788D8}"/>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6563" t="16901" r="18" b="4277"/>
          <a:stretch/>
        </p:blipFill>
        <p:spPr>
          <a:xfrm>
            <a:off x="0" y="-2404"/>
            <a:ext cx="12192000" cy="6858000"/>
          </a:xfrm>
          <a:prstGeom prst="rect">
            <a:avLst/>
          </a:prstGeom>
        </p:spPr>
      </p:pic>
      <p:sp>
        <p:nvSpPr>
          <p:cNvPr id="8" name="Rectangle 7">
            <a:extLst>
              <a:ext uri="{FF2B5EF4-FFF2-40B4-BE49-F238E27FC236}">
                <a16:creationId xmlns:a16="http://schemas.microsoft.com/office/drawing/2014/main" id="{1EEEF91E-107C-4751-B6D1-DD8B8A24072C}"/>
              </a:ext>
            </a:extLst>
          </p:cNvPr>
          <p:cNvSpPr/>
          <p:nvPr/>
        </p:nvSpPr>
        <p:spPr>
          <a:xfrm>
            <a:off x="276731" y="4457314"/>
            <a:ext cx="6431979" cy="1938992"/>
          </a:xfrm>
          <a:prstGeom prst="rect">
            <a:avLst/>
          </a:prstGeom>
        </p:spPr>
        <p:txBody>
          <a:bodyPr wrap="square">
            <a:spAutoFit/>
          </a:bodyPr>
          <a:lstStyle/>
          <a:p>
            <a:r>
              <a:rPr lang="en-US" sz="4000" b="1" dirty="0">
                <a:solidFill>
                  <a:srgbClr val="002060"/>
                </a:solidFill>
                <a:latin typeface="Segoe UI"/>
                <a:cs typeface="Segoe UI"/>
              </a:rPr>
              <a:t>Importance of </a:t>
            </a:r>
            <a:r>
              <a:rPr lang="en-US" sz="4000" b="1" dirty="0">
                <a:solidFill>
                  <a:srgbClr val="D34D26"/>
                </a:solidFill>
                <a:latin typeface="Segoe UI"/>
                <a:cs typeface="Segoe UI"/>
              </a:rPr>
              <a:t>Coordination with the Safety Net</a:t>
            </a:r>
            <a:endParaRPr lang="en-US" sz="4000" dirty="0">
              <a:solidFill>
                <a:srgbClr val="D34D26"/>
              </a:solidFill>
            </a:endParaRPr>
          </a:p>
        </p:txBody>
      </p:sp>
      <p:pic>
        <p:nvPicPr>
          <p:cNvPr id="11" name="Graphic 10" descr="Medical">
            <a:extLst>
              <a:ext uri="{FF2B5EF4-FFF2-40B4-BE49-F238E27FC236}">
                <a16:creationId xmlns:a16="http://schemas.microsoft.com/office/drawing/2014/main" id="{351DA642-B555-4FAB-83FF-38B378946B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5440" y="1278141"/>
            <a:ext cx="742335" cy="742335"/>
          </a:xfrm>
          <a:prstGeom prst="rect">
            <a:avLst/>
          </a:prstGeom>
        </p:spPr>
      </p:pic>
      <p:pic>
        <p:nvPicPr>
          <p:cNvPr id="12" name="Graphic 11" descr="Medical">
            <a:extLst>
              <a:ext uri="{FF2B5EF4-FFF2-40B4-BE49-F238E27FC236}">
                <a16:creationId xmlns:a16="http://schemas.microsoft.com/office/drawing/2014/main" id="{DA110E87-A104-4FF5-8E86-5AE5CF63AF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5439" y="2809760"/>
            <a:ext cx="742335" cy="742335"/>
          </a:xfrm>
          <a:prstGeom prst="rect">
            <a:avLst/>
          </a:prstGeom>
        </p:spPr>
      </p:pic>
      <p:pic>
        <p:nvPicPr>
          <p:cNvPr id="13" name="Graphic 12" descr="Medical">
            <a:extLst>
              <a:ext uri="{FF2B5EF4-FFF2-40B4-BE49-F238E27FC236}">
                <a16:creationId xmlns:a16="http://schemas.microsoft.com/office/drawing/2014/main" id="{704EEB3E-528D-4BC2-A2BF-D867538B44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5439" y="4420177"/>
            <a:ext cx="742335" cy="742335"/>
          </a:xfrm>
          <a:prstGeom prst="rect">
            <a:avLst/>
          </a:prstGeom>
        </p:spPr>
      </p:pic>
      <p:sp>
        <p:nvSpPr>
          <p:cNvPr id="14" name="Rectangle 13">
            <a:extLst>
              <a:ext uri="{FF2B5EF4-FFF2-40B4-BE49-F238E27FC236}">
                <a16:creationId xmlns:a16="http://schemas.microsoft.com/office/drawing/2014/main" id="{807C72A7-EB19-47B9-85AA-DFE8CA3A7539}"/>
              </a:ext>
            </a:extLst>
          </p:cNvPr>
          <p:cNvSpPr/>
          <p:nvPr/>
        </p:nvSpPr>
        <p:spPr>
          <a:xfrm>
            <a:off x="7452529" y="1264587"/>
            <a:ext cx="4294751" cy="830997"/>
          </a:xfrm>
          <a:prstGeom prst="rect">
            <a:avLst/>
          </a:prstGeom>
        </p:spPr>
        <p:txBody>
          <a:bodyPr wrap="square">
            <a:spAutoFit/>
          </a:bodyPr>
          <a:lstStyle/>
          <a:p>
            <a:pPr lvl="1"/>
            <a:r>
              <a:rPr lang="en-US" sz="2400" b="1" dirty="0">
                <a:solidFill>
                  <a:srgbClr val="252D4E"/>
                </a:solidFill>
                <a:latin typeface="Segoe UI"/>
                <a:cs typeface="Segoe UI"/>
              </a:rPr>
              <a:t>Coordination with community treatment</a:t>
            </a:r>
          </a:p>
        </p:txBody>
      </p:sp>
      <p:sp>
        <p:nvSpPr>
          <p:cNvPr id="15" name="Rectangle 14">
            <a:extLst>
              <a:ext uri="{FF2B5EF4-FFF2-40B4-BE49-F238E27FC236}">
                <a16:creationId xmlns:a16="http://schemas.microsoft.com/office/drawing/2014/main" id="{B217E51B-D5C8-4175-8988-E7736DAC6E70}"/>
              </a:ext>
            </a:extLst>
          </p:cNvPr>
          <p:cNvSpPr/>
          <p:nvPr/>
        </p:nvSpPr>
        <p:spPr>
          <a:xfrm>
            <a:off x="7452529" y="2764521"/>
            <a:ext cx="3868121" cy="830997"/>
          </a:xfrm>
          <a:prstGeom prst="rect">
            <a:avLst/>
          </a:prstGeom>
        </p:spPr>
        <p:txBody>
          <a:bodyPr wrap="square">
            <a:spAutoFit/>
          </a:bodyPr>
          <a:lstStyle/>
          <a:p>
            <a:pPr lvl="1"/>
            <a:r>
              <a:rPr lang="en-US" sz="2400" b="1" dirty="0">
                <a:solidFill>
                  <a:srgbClr val="252D4E"/>
                </a:solidFill>
                <a:latin typeface="Segoe UI"/>
                <a:cs typeface="Segoe UI"/>
              </a:rPr>
              <a:t>Coordination with housing services</a:t>
            </a:r>
          </a:p>
        </p:txBody>
      </p:sp>
      <p:sp>
        <p:nvSpPr>
          <p:cNvPr id="16" name="Rectangle 15">
            <a:extLst>
              <a:ext uri="{FF2B5EF4-FFF2-40B4-BE49-F238E27FC236}">
                <a16:creationId xmlns:a16="http://schemas.microsoft.com/office/drawing/2014/main" id="{0F2979CA-0E61-4649-997F-D41ECA368090}"/>
              </a:ext>
            </a:extLst>
          </p:cNvPr>
          <p:cNvSpPr/>
          <p:nvPr/>
        </p:nvSpPr>
        <p:spPr>
          <a:xfrm>
            <a:off x="7452529" y="4575900"/>
            <a:ext cx="3068084" cy="461665"/>
          </a:xfrm>
          <a:prstGeom prst="rect">
            <a:avLst/>
          </a:prstGeom>
        </p:spPr>
        <p:txBody>
          <a:bodyPr wrap="none">
            <a:spAutoFit/>
          </a:bodyPr>
          <a:lstStyle/>
          <a:p>
            <a:pPr lvl="1"/>
            <a:r>
              <a:rPr lang="en-US" sz="2400" b="1" dirty="0">
                <a:solidFill>
                  <a:srgbClr val="252D4E"/>
                </a:solidFill>
                <a:latin typeface="Segoe UI"/>
                <a:cs typeface="Segoe UI"/>
              </a:rPr>
              <a:t>Experience in CA</a:t>
            </a:r>
          </a:p>
        </p:txBody>
      </p:sp>
    </p:spTree>
    <p:extLst>
      <p:ext uri="{BB962C8B-B14F-4D97-AF65-F5344CB8AC3E}">
        <p14:creationId xmlns:p14="http://schemas.microsoft.com/office/powerpoint/2010/main" val="516139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267423"/>
            <a:ext cx="9144000" cy="707886"/>
          </a:xfrm>
          <a:prstGeom prst="rect">
            <a:avLst/>
          </a:prstGeom>
          <a:noFill/>
        </p:spPr>
        <p:txBody>
          <a:bodyPr wrap="square" rtlCol="0" anchor="t">
            <a:spAutoFit/>
          </a:bodyPr>
          <a:lstStyle/>
          <a:p>
            <a:pPr algn="ctr"/>
            <a:r>
              <a:rPr lang="en-US" sz="4000" b="1">
                <a:solidFill>
                  <a:srgbClr val="0F466B"/>
                </a:solidFill>
                <a:latin typeface="Segoe UI"/>
                <a:ea typeface="Segoe UI" panose="020B0502040204020203" pitchFamily="34" charset="0"/>
                <a:cs typeface="Segoe UI"/>
              </a:rPr>
              <a:t>Panel Discussion</a:t>
            </a:r>
            <a:endParaRPr lang="en-US" sz="3600" b="1">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02" y="1006473"/>
            <a:ext cx="2220949" cy="3106222"/>
          </a:xfrm>
          <a:prstGeom prst="rect">
            <a:avLst/>
          </a:prstGeom>
        </p:spPr>
      </p:pic>
      <p:sp>
        <p:nvSpPr>
          <p:cNvPr id="9" name="Rectangle 8"/>
          <p:cNvSpPr/>
          <p:nvPr/>
        </p:nvSpPr>
        <p:spPr>
          <a:xfrm>
            <a:off x="6428791" y="4218396"/>
            <a:ext cx="2604995" cy="1600438"/>
          </a:xfrm>
          <a:prstGeom prst="rect">
            <a:avLst/>
          </a:prstGeom>
        </p:spPr>
        <p:txBody>
          <a:bodyPr wrap="square" anchor="t">
            <a:spAutoFit/>
          </a:bodyPr>
          <a:lstStyle/>
          <a:p>
            <a:pPr algn="ctr"/>
            <a:r>
              <a:rPr lang="en-US" sz="1400" b="1">
                <a:solidFill>
                  <a:srgbClr val="000000"/>
                </a:solidFill>
                <a:latin typeface="Segoe UI"/>
                <a:ea typeface="Calibri" panose="020F0502020204030204" pitchFamily="34" charset="0"/>
                <a:cs typeface="Segoe UI"/>
              </a:rPr>
              <a:t>Elizabeth Salisbury-Afshar,</a:t>
            </a:r>
            <a:r>
              <a:rPr lang="en-US" sz="1400" b="1">
                <a:latin typeface="Segoe UI"/>
                <a:ea typeface="+mn-lt"/>
                <a:cs typeface="Segoe UI"/>
              </a:rPr>
              <a:t> </a:t>
            </a:r>
            <a:r>
              <a:rPr lang="en-US" sz="1400" b="1">
                <a:latin typeface="Segoe UI"/>
                <a:cs typeface="Segoe UI"/>
              </a:rPr>
              <a:t>MD, MPH, FAAFP, FACPM, DFASAM</a:t>
            </a:r>
            <a:br>
              <a:rPr lang="en-US" sz="1400">
                <a:latin typeface="Segoe UI" panose="020B0502040204020203" pitchFamily="34" charset="0"/>
                <a:ea typeface="Calibri" panose="020F0502020204030204" pitchFamily="34" charset="0"/>
              </a:rPr>
            </a:br>
            <a:r>
              <a:rPr lang="en-US" sz="1400">
                <a:solidFill>
                  <a:srgbClr val="000000"/>
                </a:solidFill>
                <a:latin typeface="Segoe UI"/>
                <a:cs typeface="Segoe UI"/>
              </a:rPr>
              <a:t>Director, Center for Addiction Research and Effective Solutions, American Institutes for Research</a:t>
            </a:r>
            <a:endParaRPr lang="en-US" sz="1400">
              <a:latin typeface="Segoe UI"/>
              <a:cs typeface="Segoe UI"/>
            </a:endParaRPr>
          </a:p>
        </p:txBody>
      </p:sp>
      <p:sp>
        <p:nvSpPr>
          <p:cNvPr id="10" name="Rectangle 9"/>
          <p:cNvSpPr/>
          <p:nvPr/>
        </p:nvSpPr>
        <p:spPr>
          <a:xfrm>
            <a:off x="532302" y="4218396"/>
            <a:ext cx="2220949" cy="1014380"/>
          </a:xfrm>
          <a:prstGeom prst="rect">
            <a:avLst/>
          </a:prstGeom>
        </p:spPr>
        <p:txBody>
          <a:bodyPr wrap="square">
            <a:spAutoFit/>
          </a:bodyPr>
          <a:lstStyle/>
          <a:p>
            <a:pPr algn="ctr">
              <a:lnSpc>
                <a:spcPct val="107000"/>
              </a:lnSpc>
            </a:pPr>
            <a:r>
              <a:rPr lang="en-US" sz="1400" b="1">
                <a:latin typeface="Segoe UI" panose="020B0502040204020203" pitchFamily="34" charset="0"/>
                <a:ea typeface="Times New Roman" panose="02020603050405020304" pitchFamily="18" charset="0"/>
                <a:cs typeface="Times New Roman" panose="02020603050405020304" pitchFamily="18" charset="0"/>
              </a:rPr>
              <a:t>Kelly J. Clark, MD, MBA, </a:t>
            </a:r>
            <a:r>
              <a:rPr lang="en-US" sz="1400">
                <a:latin typeface="Segoe UI" panose="020B0502040204020203" pitchFamily="34" charset="0"/>
                <a:ea typeface="Times New Roman" panose="02020603050405020304" pitchFamily="18" charset="0"/>
                <a:cs typeface="Times New Roman" panose="02020603050405020304" pitchFamily="18" charset="0"/>
              </a:rPr>
              <a:t>Immediate Past President, American Society of Addiction Medicine</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3513755" y="4218396"/>
            <a:ext cx="2423276" cy="2369880"/>
          </a:xfrm>
          <a:prstGeom prst="rect">
            <a:avLst/>
          </a:prstGeom>
        </p:spPr>
        <p:txBody>
          <a:bodyPr wrap="square" anchor="t">
            <a:spAutoFit/>
          </a:bodyPr>
          <a:lstStyle/>
          <a:p>
            <a:pPr algn="ctr"/>
            <a:r>
              <a:rPr lang="en-US" sz="1400" b="1" err="1">
                <a:latin typeface="Segoe UI"/>
                <a:ea typeface="Calibri" panose="020F0502020204030204" pitchFamily="34" charset="0"/>
                <a:cs typeface="Segoe UI"/>
              </a:rPr>
              <a:t>Yngvild</a:t>
            </a:r>
            <a:r>
              <a:rPr lang="en-US" sz="1400" b="1">
                <a:latin typeface="Segoe UI"/>
                <a:ea typeface="Calibri" panose="020F0502020204030204" pitchFamily="34" charset="0"/>
                <a:cs typeface="Segoe UI"/>
              </a:rPr>
              <a:t> K. Olsen, MD, MPH, DFASAM, </a:t>
            </a:r>
            <a:endParaRPr lang="en-US">
              <a:ea typeface="+mn-lt"/>
              <a:cs typeface="+mn-lt"/>
            </a:endParaRPr>
          </a:p>
          <a:p>
            <a:pPr algn="ctr"/>
            <a:r>
              <a:rPr lang="en-US" sz="1400">
                <a:ea typeface="+mn-lt"/>
                <a:cs typeface="+mn-lt"/>
              </a:rPr>
              <a:t>Medical Director of the Institutes for Behavior Resources Inc/REACH Health Services</a:t>
            </a:r>
            <a:endParaRPr lang="en-US">
              <a:cs typeface="Calibri" panose="020F0502020204030204"/>
            </a:endParaRPr>
          </a:p>
          <a:p>
            <a:pPr algn="ctr"/>
            <a:endParaRPr lang="en-US" sz="1400">
              <a:solidFill>
                <a:srgbClr val="000000"/>
              </a:solidFill>
              <a:latin typeface="Segoe UI" panose="020B0502040204020203" pitchFamily="34" charset="0"/>
              <a:cs typeface="Segoe UI"/>
            </a:endParaRPr>
          </a:p>
          <a:p>
            <a:pPr algn="ctr"/>
            <a:br>
              <a:rPr lang="en-US"/>
            </a:br>
            <a:endParaRPr lang="en-US"/>
          </a:p>
          <a:p>
            <a:pPr algn="ctr"/>
            <a:endParaRPr lang="en-US" sz="1400" b="1">
              <a:latin typeface="Segoe UI"/>
              <a:cs typeface="Segoe UI"/>
            </a:endParaRPr>
          </a:p>
        </p:txBody>
      </p:sp>
      <p:sp>
        <p:nvSpPr>
          <p:cNvPr id="13" name="Rectangle 12"/>
          <p:cNvSpPr/>
          <p:nvPr/>
        </p:nvSpPr>
        <p:spPr>
          <a:xfrm>
            <a:off x="9251179" y="4218396"/>
            <a:ext cx="2439347" cy="954107"/>
          </a:xfrm>
          <a:prstGeom prst="rect">
            <a:avLst/>
          </a:prstGeom>
        </p:spPr>
        <p:txBody>
          <a:bodyPr wrap="square" anchor="t">
            <a:spAutoFit/>
          </a:bodyPr>
          <a:lstStyle/>
          <a:p>
            <a:pPr algn="ctr"/>
            <a:r>
              <a:rPr lang="en-US" sz="1400" b="1">
                <a:latin typeface="Segoe UI"/>
                <a:ea typeface="Calibri" panose="020F0502020204030204" pitchFamily="34" charset="0"/>
                <a:cs typeface="Segoe UI"/>
              </a:rPr>
              <a:t>Corey Waller, </a:t>
            </a:r>
            <a:r>
              <a:rPr lang="en-US" sz="1400" b="1">
                <a:latin typeface="Segoe UI"/>
                <a:cs typeface="Segoe UI"/>
              </a:rPr>
              <a:t>MD, MS, DFASAM, FACEP</a:t>
            </a:r>
            <a:br>
              <a:rPr lang="en-US" sz="1400" b="1">
                <a:latin typeface="Segoe UI" panose="020B0502040204020203" pitchFamily="34" charset="0"/>
                <a:ea typeface="Calibri" panose="020F0502020204030204" pitchFamily="34" charset="0"/>
                <a:cs typeface="Segoe UI" panose="020B0502040204020203" pitchFamily="34" charset="0"/>
              </a:rPr>
            </a:br>
            <a:r>
              <a:rPr lang="en-US" sz="1400">
                <a:solidFill>
                  <a:srgbClr val="000000"/>
                </a:solidFill>
                <a:latin typeface="Segoe UI"/>
                <a:cs typeface="Segoe UI"/>
              </a:rPr>
              <a:t>Principal, Health Management Associates</a:t>
            </a:r>
          </a:p>
        </p:txBody>
      </p:sp>
      <p:pic>
        <p:nvPicPr>
          <p:cNvPr id="4" name="Picture 6" descr="A person wearing glasses&#10;&#10;Description generated with very high confidence">
            <a:extLst>
              <a:ext uri="{FF2B5EF4-FFF2-40B4-BE49-F238E27FC236}">
                <a16:creationId xmlns:a16="http://schemas.microsoft.com/office/drawing/2014/main" id="{B8C3868A-3512-4B99-8E7B-61E32458261B}"/>
              </a:ext>
            </a:extLst>
          </p:cNvPr>
          <p:cNvPicPr>
            <a:picLocks noChangeAspect="1"/>
          </p:cNvPicPr>
          <p:nvPr/>
        </p:nvPicPr>
        <p:blipFill>
          <a:blip r:embed="rId5"/>
          <a:stretch>
            <a:fillRect/>
          </a:stretch>
        </p:blipFill>
        <p:spPr>
          <a:xfrm>
            <a:off x="3404054" y="1006930"/>
            <a:ext cx="2299607" cy="3111499"/>
          </a:xfrm>
          <a:prstGeom prst="rect">
            <a:avLst/>
          </a:prstGeom>
        </p:spPr>
      </p:pic>
      <p:pic>
        <p:nvPicPr>
          <p:cNvPr id="7" name="Picture 7" descr="A person posing for the camera&#10;&#10;Description generated with very high confidence">
            <a:extLst>
              <a:ext uri="{FF2B5EF4-FFF2-40B4-BE49-F238E27FC236}">
                <a16:creationId xmlns:a16="http://schemas.microsoft.com/office/drawing/2014/main" id="{4C2F291B-A003-44E2-8F3C-78EC1F413D78}"/>
              </a:ext>
            </a:extLst>
          </p:cNvPr>
          <p:cNvPicPr>
            <a:picLocks noChangeAspect="1"/>
          </p:cNvPicPr>
          <p:nvPr/>
        </p:nvPicPr>
        <p:blipFill rotWithShape="1">
          <a:blip r:embed="rId6"/>
          <a:srcRect l="7778" t="568" r="7602" b="-19"/>
          <a:stretch/>
        </p:blipFill>
        <p:spPr>
          <a:xfrm>
            <a:off x="6553881" y="1022399"/>
            <a:ext cx="2072970" cy="3098928"/>
          </a:xfrm>
          <a:prstGeom prst="rect">
            <a:avLst/>
          </a:prstGeom>
        </p:spPr>
      </p:pic>
      <p:pic>
        <p:nvPicPr>
          <p:cNvPr id="8" name="Picture 11" descr="A person wearing glasses and smiling at the camera&#10;&#10;Description generated with very high confidence">
            <a:extLst>
              <a:ext uri="{FF2B5EF4-FFF2-40B4-BE49-F238E27FC236}">
                <a16:creationId xmlns:a16="http://schemas.microsoft.com/office/drawing/2014/main" id="{F11AB085-08A3-4B0B-8DEA-7CDDC76A92A6}"/>
              </a:ext>
            </a:extLst>
          </p:cNvPr>
          <p:cNvPicPr>
            <a:picLocks noChangeAspect="1"/>
          </p:cNvPicPr>
          <p:nvPr/>
        </p:nvPicPr>
        <p:blipFill rotWithShape="1">
          <a:blip r:embed="rId7"/>
          <a:srcRect l="16369" r="13242" b="407"/>
          <a:stretch/>
        </p:blipFill>
        <p:spPr>
          <a:xfrm>
            <a:off x="9358312" y="1030741"/>
            <a:ext cx="2180142" cy="3096845"/>
          </a:xfrm>
          <a:prstGeom prst="rect">
            <a:avLst/>
          </a:prstGeom>
        </p:spPr>
      </p:pic>
    </p:spTree>
    <p:extLst>
      <p:ext uri="{BB962C8B-B14F-4D97-AF65-F5344CB8AC3E}">
        <p14:creationId xmlns:p14="http://schemas.microsoft.com/office/powerpoint/2010/main" val="1909087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50405" y="1225365"/>
            <a:ext cx="9144000" cy="769441"/>
          </a:xfrm>
          <a:prstGeom prst="rect">
            <a:avLst/>
          </a:prstGeom>
          <a:noFill/>
        </p:spPr>
        <p:txBody>
          <a:bodyPr wrap="square" rtlCol="0">
            <a:spAutoFit/>
          </a:bodyPr>
          <a:lstStyle/>
          <a:p>
            <a:pPr algn="ctr"/>
            <a:r>
              <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rPr>
              <a:t>Audience Q&amp;A</a:t>
            </a:r>
            <a:endParaRPr lang="en-US" sz="4000" b="1">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p:nvPr/>
        </p:nvSpPr>
        <p:spPr>
          <a:xfrm>
            <a:off x="865776" y="2679646"/>
            <a:ext cx="9913258" cy="1708160"/>
          </a:xfrm>
          <a:prstGeom prst="rect">
            <a:avLst/>
          </a:prstGeom>
        </p:spPr>
        <p:txBody>
          <a:bodyPr wrap="square">
            <a:spAutoFit/>
          </a:bodyPr>
          <a:lstStyle/>
          <a:p>
            <a:pPr algn="ctr"/>
            <a:r>
              <a:rPr lang="en-US" sz="3600">
                <a:solidFill>
                  <a:srgbClr val="0F466B"/>
                </a:solidFill>
                <a:latin typeface="Segoe UI" panose="020B0502040204020203" pitchFamily="34" charset="0"/>
                <a:ea typeface="Segoe UI" panose="020B0502040204020203" pitchFamily="34" charset="0"/>
                <a:cs typeface="Segoe UI" panose="020B0502040204020203" pitchFamily="34" charset="0"/>
              </a:rPr>
              <a:t>Please use the comment box on your screen to enter a question.</a:t>
            </a:r>
          </a:p>
          <a:p>
            <a:pPr>
              <a:spcBef>
                <a:spcPts val="600"/>
              </a:spcBef>
              <a:spcAft>
                <a:spcPts val="600"/>
              </a:spcAft>
            </a:pPr>
            <a:endParaRPr lang="en-US" sz="280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05955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67087" y="769295"/>
            <a:ext cx="9144000" cy="3631763"/>
          </a:xfrm>
          <a:prstGeom prst="rect">
            <a:avLst/>
          </a:prstGeom>
          <a:noFill/>
        </p:spPr>
        <p:txBody>
          <a:bodyPr wrap="square" rtlCol="0">
            <a:spAutoFit/>
          </a:bodyPr>
          <a:lstStyle/>
          <a:p>
            <a:pPr algn="ctr"/>
            <a:r>
              <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rPr>
              <a:t>Thank you for joining!</a:t>
            </a:r>
            <a:endParaRPr lang="en-US" sz="4000" b="1">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rPr>
              <a:t>Webinar recordings, information on CE and more are available at:</a:t>
            </a:r>
          </a:p>
          <a:p>
            <a:pPr algn="ctr">
              <a:spcBef>
                <a:spcPts val="1200"/>
              </a:spcBef>
            </a:pPr>
            <a:r>
              <a:rPr lang="en-US" sz="4400" b="1" u="sng">
                <a:solidFill>
                  <a:srgbClr val="0F466B"/>
                </a:solidFill>
                <a:latin typeface="Segoe UI" panose="020B0502040204020203" pitchFamily="34" charset="0"/>
                <a:ea typeface="Segoe UI" panose="020B0502040204020203" pitchFamily="34" charset="0"/>
                <a:cs typeface="Segoe UI" panose="020B0502040204020203" pitchFamily="34" charset="0"/>
              </a:rPr>
              <a:t>nam.edu/</a:t>
            </a:r>
            <a:r>
              <a:rPr lang="en-US" sz="4400" b="1" u="sng" err="1">
                <a:solidFill>
                  <a:srgbClr val="0F466B"/>
                </a:solidFill>
                <a:latin typeface="Segoe UI" panose="020B0502040204020203" pitchFamily="34" charset="0"/>
                <a:ea typeface="Segoe UI" panose="020B0502040204020203" pitchFamily="34" charset="0"/>
                <a:cs typeface="Segoe UI" panose="020B0502040204020203" pitchFamily="34" charset="0"/>
              </a:rPr>
              <a:t>TreatmentWebinars</a:t>
            </a:r>
            <a:r>
              <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rPr>
              <a:t> </a:t>
            </a:r>
            <a:endParaRPr lang="en-US" sz="4000" b="1">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1933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14004"/>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Join the Conversation</a:t>
            </a:r>
          </a:p>
        </p:txBody>
      </p:sp>
      <p:sp>
        <p:nvSpPr>
          <p:cNvPr id="6" name="TextBox 5"/>
          <p:cNvSpPr txBox="1"/>
          <p:nvPr/>
        </p:nvSpPr>
        <p:spPr>
          <a:xfrm>
            <a:off x="1424473" y="1534230"/>
            <a:ext cx="9144000"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Tweet with 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1"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theNAMedicine</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1"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asamorg</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#COVID19SUDTreatment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0"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OpioidCollaborative</a:t>
            </a:r>
            <a:endPar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0" y="2279058"/>
            <a:ext cx="1783670" cy="1451122"/>
          </a:xfrm>
          <a:prstGeom prst="rect">
            <a:avLst/>
          </a:prstGeom>
        </p:spPr>
      </p:pic>
    </p:spTree>
    <p:extLst>
      <p:ext uri="{BB962C8B-B14F-4D97-AF65-F5344CB8AC3E}">
        <p14:creationId xmlns:p14="http://schemas.microsoft.com/office/powerpoint/2010/main" val="284455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11347" y="652245"/>
            <a:ext cx="10969305" cy="4601260"/>
          </a:xfrm>
          <a:prstGeom prst="rect">
            <a:avLst/>
          </a:prstGeom>
          <a:noFill/>
        </p:spPr>
        <p:txBody>
          <a:bodyPr wrap="square" rtlCol="0">
            <a:spAutoFit/>
          </a:bodyPr>
          <a:lstStyle/>
          <a:p>
            <a:pPr algn="ctr"/>
            <a:r>
              <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rPr>
              <a:t>Overview of the </a:t>
            </a:r>
          </a:p>
          <a:p>
            <a:pPr algn="ctr"/>
            <a:r>
              <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rPr>
              <a:t>NAM Action Collaborative on Countering the U.S. Opioid Epidemic</a:t>
            </a:r>
          </a:p>
          <a:p>
            <a:pPr algn="ctr"/>
            <a:endParaRPr lang="en-US" sz="4400" b="1">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spcAft>
                <a:spcPts val="600"/>
              </a:spcAft>
            </a:pPr>
            <a:r>
              <a:rPr lang="en-US" sz="4000" b="1">
                <a:solidFill>
                  <a:srgbClr val="0F466B"/>
                </a:solidFill>
                <a:latin typeface="Segoe UI" panose="020B0502040204020203" pitchFamily="34" charset="0"/>
                <a:ea typeface="Segoe UI" panose="020B0502040204020203" pitchFamily="34" charset="0"/>
                <a:cs typeface="Segoe UI" panose="020B0502040204020203" pitchFamily="34" charset="0"/>
              </a:rPr>
              <a:t>Elizabeth Finkelman, MPP</a:t>
            </a:r>
            <a:endParaRPr lang="en-US" sz="4000" i="1">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3600" i="1">
                <a:solidFill>
                  <a:srgbClr val="0F466B"/>
                </a:solidFill>
                <a:latin typeface="Segoe UI" panose="020B0502040204020203" pitchFamily="34" charset="0"/>
                <a:ea typeface="Segoe UI" panose="020B0502040204020203" pitchFamily="34" charset="0"/>
                <a:cs typeface="Segoe UI" panose="020B0502040204020203" pitchFamily="34" charset="0"/>
              </a:rPr>
              <a:t>Director, Action Collaborative on Countering the U.S. Opioid Epidemic</a:t>
            </a:r>
          </a:p>
        </p:txBody>
      </p:sp>
    </p:spTree>
    <p:extLst>
      <p:ext uri="{BB962C8B-B14F-4D97-AF65-F5344CB8AC3E}">
        <p14:creationId xmlns:p14="http://schemas.microsoft.com/office/powerpoint/2010/main" val="219598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1433" y="1141568"/>
            <a:ext cx="11804073" cy="5139869"/>
          </a:xfrm>
          <a:prstGeom prst="rect">
            <a:avLst/>
          </a:prstGeom>
        </p:spPr>
        <p:txBody>
          <a:bodyPr wrap="square">
            <a:spAutoFit/>
          </a:bodyPr>
          <a:lstStyle/>
          <a:p>
            <a:pPr lvl="0">
              <a:spcAft>
                <a:spcPts val="1200"/>
              </a:spcAft>
              <a:defRPr/>
            </a:pPr>
            <a:r>
              <a:rPr lang="en-US" b="1" i="1">
                <a:solidFill>
                  <a:srgbClr val="0F466B"/>
                </a:solidFill>
                <a:latin typeface="Segoe UI" panose="020B0502040204020203" pitchFamily="34" charset="0"/>
                <a:cs typeface="Segoe UI" panose="020B0502040204020203" pitchFamily="34" charset="0"/>
              </a:rPr>
              <a:t>The Action Collaborative is a public-private partnership of over 60 members from the public, private, and non-profit sectors. </a:t>
            </a:r>
          </a:p>
          <a:p>
            <a:pPr lvl="0">
              <a:spcAft>
                <a:spcPts val="600"/>
              </a:spcAft>
              <a:defRPr/>
            </a:pPr>
            <a:r>
              <a:rPr lang="en-US" b="1">
                <a:solidFill>
                  <a:srgbClr val="0F466B"/>
                </a:solidFill>
                <a:latin typeface="Segoe UI" panose="020B0502040204020203" pitchFamily="34" charset="0"/>
                <a:cs typeface="Segoe UI" panose="020B0502040204020203" pitchFamily="34" charset="0"/>
              </a:rPr>
              <a:t>Mission</a:t>
            </a:r>
            <a:r>
              <a:rPr lang="en-US">
                <a:solidFill>
                  <a:srgbClr val="0F466B"/>
                </a:solidFill>
                <a:latin typeface="Segoe UI" panose="020B0502040204020203" pitchFamily="34" charset="0"/>
                <a:cs typeface="Segoe UI" panose="020B0502040204020203" pitchFamily="34" charset="0"/>
              </a:rPr>
              <a:t>: To convene and catalyze public, private, and non-profit stakeholders to develop, curate, and disseminate multi-sector solutions designed to reduce opioid misuse, and improve outcomes for individuals, families, and communities affected by the opioid crisis.</a:t>
            </a:r>
          </a:p>
          <a:p>
            <a:pPr lvl="0">
              <a:spcBef>
                <a:spcPts val="600"/>
              </a:spcBef>
              <a:defRPr/>
            </a:pPr>
            <a:r>
              <a:rPr lang="en-US" b="1">
                <a:solidFill>
                  <a:srgbClr val="0F466B"/>
                </a:solidFill>
                <a:latin typeface="Segoe UI" panose="020B0502040204020203" pitchFamily="34" charset="0"/>
                <a:cs typeface="Segoe UI" panose="020B0502040204020203" pitchFamily="34" charset="0"/>
              </a:rPr>
              <a:t>Goals:</a:t>
            </a:r>
          </a:p>
          <a:p>
            <a:pPr marL="285750" lvl="0" indent="-285750">
              <a:buFont typeface="Arial" panose="020B0604020202020204" pitchFamily="34" charset="0"/>
              <a:buChar char="•"/>
              <a:defRPr/>
            </a:pPr>
            <a:r>
              <a:rPr lang="en-US">
                <a:solidFill>
                  <a:srgbClr val="0F466B"/>
                </a:solidFill>
                <a:latin typeface="Segoe UI" panose="020B0502040204020203" pitchFamily="34" charset="0"/>
                <a:cs typeface="Segoe UI" panose="020B0502040204020203" pitchFamily="34" charset="0"/>
              </a:rPr>
              <a:t>Identify and raise the visibility of complex challenges, outstanding research gaps and needs of the opioid crisis that require a collective, multi-sectoral response.</a:t>
            </a:r>
          </a:p>
          <a:p>
            <a:pPr marL="285750" lvl="0" indent="-285750">
              <a:buFont typeface="Arial" panose="020B0604020202020204" pitchFamily="34" charset="0"/>
              <a:buChar char="•"/>
              <a:defRPr/>
            </a:pPr>
            <a:r>
              <a:rPr lang="en-US">
                <a:solidFill>
                  <a:srgbClr val="0F466B"/>
                </a:solidFill>
                <a:latin typeface="Segoe UI" panose="020B0502040204020203" pitchFamily="34" charset="0"/>
                <a:cs typeface="Segoe UI" panose="020B0502040204020203" pitchFamily="34" charset="0"/>
              </a:rPr>
              <a:t>Elevate and accelerate evidence-based, multi-sectoral, and </a:t>
            </a:r>
            <a:r>
              <a:rPr lang="en-US" err="1">
                <a:solidFill>
                  <a:srgbClr val="0F466B"/>
                </a:solidFill>
                <a:latin typeface="Segoe UI" panose="020B0502040204020203" pitchFamily="34" charset="0"/>
                <a:cs typeface="Segoe UI" panose="020B0502040204020203" pitchFamily="34" charset="0"/>
              </a:rPr>
              <a:t>interprofessional</a:t>
            </a:r>
            <a:r>
              <a:rPr lang="en-US">
                <a:solidFill>
                  <a:srgbClr val="0F466B"/>
                </a:solidFill>
                <a:latin typeface="Segoe UI" panose="020B0502040204020203" pitchFamily="34" charset="0"/>
                <a:cs typeface="Segoe UI" panose="020B0502040204020203" pitchFamily="34" charset="0"/>
              </a:rPr>
              <a:t> solutions to improve outcomes for those affected by the opioid crisis.</a:t>
            </a:r>
          </a:p>
          <a:p>
            <a:pPr marL="285750" lvl="0" indent="-285750">
              <a:spcAft>
                <a:spcPts val="600"/>
              </a:spcAft>
              <a:buFont typeface="Arial" panose="020B0604020202020204" pitchFamily="34" charset="0"/>
              <a:buChar char="•"/>
              <a:defRPr/>
            </a:pPr>
            <a:r>
              <a:rPr lang="en-US">
                <a:solidFill>
                  <a:srgbClr val="0F466B"/>
                </a:solidFill>
                <a:latin typeface="Segoe UI" panose="020B0502040204020203" pitchFamily="34" charset="0"/>
                <a:cs typeface="Segoe UI" panose="020B0502040204020203" pitchFamily="34" charset="0"/>
              </a:rPr>
              <a:t>Catalyze action on shared priorities and solutions to help overcome the crisis and improve outcomes for all.</a:t>
            </a:r>
            <a:endParaRPr lang="en-US" b="1">
              <a:solidFill>
                <a:srgbClr val="0F466B"/>
              </a:solidFill>
              <a:latin typeface="Segoe UI" panose="020B0502040204020203" pitchFamily="34" charset="0"/>
              <a:cs typeface="Segoe UI" panose="020B0502040204020203" pitchFamily="34" charset="0"/>
            </a:endParaRPr>
          </a:p>
          <a:p>
            <a:pPr lvl="0">
              <a:spcBef>
                <a:spcPts val="600"/>
              </a:spcBef>
              <a:defRPr/>
            </a:pPr>
            <a:r>
              <a:rPr lang="en-US" b="1">
                <a:solidFill>
                  <a:srgbClr val="0F466B"/>
                </a:solidFill>
                <a:latin typeface="Segoe UI" panose="020B0502040204020203" pitchFamily="34" charset="0"/>
                <a:cs typeface="Segoe UI" panose="020B0502040204020203" pitchFamily="34" charset="0"/>
              </a:rPr>
              <a:t>Leadership: </a:t>
            </a:r>
            <a:r>
              <a:rPr lang="en-US">
                <a:solidFill>
                  <a:srgbClr val="0F466B"/>
                </a:solidFill>
                <a:latin typeface="Segoe UI" panose="020B0502040204020203" pitchFamily="34" charset="0"/>
                <a:cs typeface="Segoe UI" panose="020B0502040204020203" pitchFamily="34" charset="0"/>
              </a:rPr>
              <a:t>Steering Committee co-chaired by NAM, Aspen Institute, HHS, HCA Healthcare</a:t>
            </a:r>
          </a:p>
          <a:p>
            <a:pPr lvl="0">
              <a:spcBef>
                <a:spcPts val="600"/>
              </a:spcBef>
              <a:defRPr/>
            </a:pPr>
            <a:r>
              <a:rPr lang="en-US" b="1">
                <a:solidFill>
                  <a:srgbClr val="0F466B"/>
                </a:solidFill>
                <a:latin typeface="Segoe UI" panose="020B0502040204020203" pitchFamily="34" charset="0"/>
                <a:cs typeface="Segoe UI" panose="020B0502040204020203" pitchFamily="34" charset="0"/>
              </a:rPr>
              <a:t>Four priority focus areas (working groups): </a:t>
            </a:r>
            <a:r>
              <a:rPr lang="en-US">
                <a:solidFill>
                  <a:srgbClr val="0F466B"/>
                </a:solidFill>
                <a:latin typeface="Segoe UI" panose="020B0502040204020203" pitchFamily="34" charset="0"/>
                <a:cs typeface="Segoe UI" panose="020B0502040204020203" pitchFamily="34" charset="0"/>
              </a:rPr>
              <a:t>Health professional education and training; Pain management guidelines and evidence standards; Prevention, treatment, and recovery services; and Research, data, and metrics needs</a:t>
            </a:r>
            <a:endParaRPr lang="en-US" b="1">
              <a:solidFill>
                <a:srgbClr val="0F466B"/>
              </a:solidFill>
              <a:latin typeface="Segoe UI" panose="020B0502040204020203" pitchFamily="34" charset="0"/>
              <a:cs typeface="Segoe UI" panose="020B0502040204020203" pitchFamily="34" charset="0"/>
            </a:endParaRPr>
          </a:p>
          <a:p>
            <a:pPr marL="457200" lvl="0" indent="-457200" defTabSz="914400">
              <a:buFont typeface="Arial" panose="020B0604020202020204" pitchFamily="34" charset="0"/>
              <a:buChar char="•"/>
              <a:defRPr/>
            </a:pPr>
            <a:endParaRPr lang="en-US">
              <a:solidFill>
                <a:srgbClr val="0F466B"/>
              </a:solidFill>
              <a:latin typeface="Segoe UI" panose="020B0502040204020203" pitchFamily="34" charset="0"/>
              <a:cs typeface="Segoe UI" panose="020B0502040204020203" pitchFamily="34" charset="0"/>
            </a:endParaRPr>
          </a:p>
        </p:txBody>
      </p:sp>
      <p:pic>
        <p:nvPicPr>
          <p:cNvPr id="6" name="Picture 5" descr="S:\Opioids\Graphics\opioid logo 10.3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1508" y="103515"/>
            <a:ext cx="4759037" cy="998495"/>
          </a:xfrm>
          <a:prstGeom prst="rect">
            <a:avLst/>
          </a:prstGeom>
          <a:noFill/>
          <a:ln>
            <a:noFill/>
          </a:ln>
        </p:spPr>
      </p:pic>
    </p:spTree>
    <p:extLst>
      <p:ext uri="{BB962C8B-B14F-4D97-AF65-F5344CB8AC3E}">
        <p14:creationId xmlns:p14="http://schemas.microsoft.com/office/powerpoint/2010/main" val="184661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1433" y="938368"/>
            <a:ext cx="11568627" cy="5386090"/>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sz="2100" b="1">
                <a:latin typeface="Segoe UI" panose="020B0502040204020203" pitchFamily="34" charset="0"/>
                <a:cs typeface="Segoe UI" panose="020B0502040204020203" pitchFamily="34" charset="0"/>
                <a:hlinkClick r:id="rId4"/>
              </a:rPr>
              <a:t>Resource page</a:t>
            </a:r>
            <a:r>
              <a:rPr lang="en-US" sz="2100" b="1">
                <a:latin typeface="Segoe UI" panose="020B0502040204020203" pitchFamily="34" charset="0"/>
                <a:cs typeface="Segoe UI" panose="020B0502040204020203" pitchFamily="34" charset="0"/>
              </a:rPr>
              <a:t> </a:t>
            </a:r>
            <a:r>
              <a:rPr lang="en-US" sz="2100">
                <a:solidFill>
                  <a:srgbClr val="0F466B"/>
                </a:solidFill>
                <a:latin typeface="Segoe UI" panose="020B0502040204020203" pitchFamily="34" charset="0"/>
                <a:cs typeface="Segoe UI" panose="020B0502040204020203" pitchFamily="34" charset="0"/>
              </a:rPr>
              <a:t>on the Action Collaborative website to collate and share emerging COVID-19 resources across the Action </a:t>
            </a:r>
            <a:r>
              <a:rPr lang="en-US" sz="2100" err="1">
                <a:solidFill>
                  <a:srgbClr val="0F466B"/>
                </a:solidFill>
                <a:latin typeface="Segoe UI" panose="020B0502040204020203" pitchFamily="34" charset="0"/>
                <a:cs typeface="Segoe UI" panose="020B0502040204020203" pitchFamily="34" charset="0"/>
              </a:rPr>
              <a:t>Collaborative’s</a:t>
            </a:r>
            <a:r>
              <a:rPr lang="en-US" sz="2100">
                <a:solidFill>
                  <a:srgbClr val="0F466B"/>
                </a:solidFill>
                <a:latin typeface="Segoe UI" panose="020B0502040204020203" pitchFamily="34" charset="0"/>
                <a:cs typeface="Segoe UI" panose="020B0502040204020203" pitchFamily="34" charset="0"/>
              </a:rPr>
              <a:t> membership </a:t>
            </a:r>
          </a:p>
          <a:p>
            <a:pPr marL="342900" lvl="0" indent="-342900">
              <a:spcAft>
                <a:spcPts val="600"/>
              </a:spcAft>
              <a:buFont typeface="Arial" panose="020B0604020202020204" pitchFamily="34" charset="0"/>
              <a:buChar char="•"/>
            </a:pPr>
            <a:r>
              <a:rPr lang="en-US" sz="2100" b="1">
                <a:solidFill>
                  <a:srgbClr val="0F466B"/>
                </a:solidFill>
                <a:latin typeface="Segoe UI" panose="020B0502040204020203" pitchFamily="34" charset="0"/>
                <a:cs typeface="Segoe UI" panose="020B0502040204020203" pitchFamily="34" charset="0"/>
              </a:rPr>
              <a:t>Virtual town hall(s) </a:t>
            </a:r>
            <a:r>
              <a:rPr lang="en-US" sz="2100">
                <a:solidFill>
                  <a:srgbClr val="0F466B"/>
                </a:solidFill>
                <a:latin typeface="Segoe UI" panose="020B0502040204020203" pitchFamily="34" charset="0"/>
                <a:cs typeface="Segoe UI" panose="020B0502040204020203" pitchFamily="34" charset="0"/>
              </a:rPr>
              <a:t>for Action Collaborative members to share updates on ongoing efforts to address the impacts of COVID-19 on the OUD/SUD and pain populations. Also a platform to discuss challenges, opportunities, and lessons learned during this crisis.</a:t>
            </a:r>
          </a:p>
          <a:p>
            <a:pPr marL="342900" lvl="0" indent="-342900">
              <a:spcAft>
                <a:spcPts val="600"/>
              </a:spcAft>
              <a:buFont typeface="Arial" panose="020B0604020202020204" pitchFamily="34" charset="0"/>
              <a:buChar char="•"/>
            </a:pPr>
            <a:r>
              <a:rPr lang="en-US" sz="2100" b="1">
                <a:solidFill>
                  <a:srgbClr val="0F466B"/>
                </a:solidFill>
                <a:latin typeface="Segoe UI" panose="020B0502040204020203" pitchFamily="34" charset="0"/>
                <a:cs typeface="Segoe UI" panose="020B0502040204020203" pitchFamily="34" charset="0"/>
              </a:rPr>
              <a:t>Statement from the Action Collaborative Steering Committee </a:t>
            </a:r>
            <a:r>
              <a:rPr lang="en-US" sz="2100">
                <a:solidFill>
                  <a:srgbClr val="0F466B"/>
                </a:solidFill>
                <a:latin typeface="Segoe UI" panose="020B0502040204020203" pitchFamily="34" charset="0"/>
                <a:cs typeface="Segoe UI" panose="020B0502040204020203" pitchFamily="34" charset="0"/>
              </a:rPr>
              <a:t>highlighting critical priorities and actions that need to be taken in the immediate or very near term to protect the health and well-being of individuals with SUDs and pain in the context of the COVID-19 pandemic </a:t>
            </a:r>
          </a:p>
          <a:p>
            <a:pPr marL="342900" indent="-342900">
              <a:spcAft>
                <a:spcPts val="600"/>
              </a:spcAft>
              <a:buFont typeface="Arial" panose="020B0604020202020204" pitchFamily="34" charset="0"/>
              <a:buChar char="•"/>
            </a:pPr>
            <a:r>
              <a:rPr lang="en-US" sz="2100" b="1">
                <a:solidFill>
                  <a:srgbClr val="0F466B"/>
                </a:solidFill>
                <a:latin typeface="Segoe UI" panose="020B0502040204020203" pitchFamily="34" charset="0"/>
                <a:cs typeface="Segoe UI" panose="020B0502040204020203" pitchFamily="34" charset="0"/>
              </a:rPr>
              <a:t>Rapid response research agenda </a:t>
            </a:r>
            <a:r>
              <a:rPr lang="en-US" sz="2100">
                <a:solidFill>
                  <a:srgbClr val="0F466B"/>
                </a:solidFill>
                <a:latin typeface="Segoe UI" panose="020B0502040204020203" pitchFamily="34" charset="0"/>
                <a:cs typeface="Segoe UI" panose="020B0502040204020203" pitchFamily="34" charset="0"/>
              </a:rPr>
              <a:t>highlighting the most pressing and immediate research priorities and needs </a:t>
            </a:r>
          </a:p>
          <a:p>
            <a:pPr marL="342900" lvl="0" indent="-342900">
              <a:spcAft>
                <a:spcPts val="600"/>
              </a:spcAft>
              <a:buFont typeface="Arial" panose="020B0604020202020204" pitchFamily="34" charset="0"/>
              <a:buChar char="•"/>
            </a:pPr>
            <a:r>
              <a:rPr lang="en-US" sz="2100" b="1">
                <a:solidFill>
                  <a:srgbClr val="0F466B"/>
                </a:solidFill>
                <a:latin typeface="Segoe UI" panose="020B0502040204020203" pitchFamily="34" charset="0"/>
                <a:cs typeface="Segoe UI" panose="020B0502040204020203" pitchFamily="34" charset="0"/>
              </a:rPr>
              <a:t>Webinars</a:t>
            </a:r>
            <a:r>
              <a:rPr lang="en-US" sz="2100">
                <a:solidFill>
                  <a:srgbClr val="0F466B"/>
                </a:solidFill>
                <a:latin typeface="Segoe UI" panose="020B0502040204020203" pitchFamily="34" charset="0"/>
                <a:cs typeface="Segoe UI" panose="020B0502040204020203" pitchFamily="34" charset="0"/>
              </a:rPr>
              <a:t> on high priority topics to be produced in collaboration with Action Collaborative members and their organizations</a:t>
            </a:r>
          </a:p>
          <a:p>
            <a:pPr marL="342900" lvl="0" indent="-342900">
              <a:spcAft>
                <a:spcPts val="600"/>
              </a:spcAft>
              <a:buFont typeface="Arial" panose="020B0604020202020204" pitchFamily="34" charset="0"/>
              <a:buChar char="•"/>
            </a:pPr>
            <a:r>
              <a:rPr lang="en-US" sz="2100" b="1">
                <a:solidFill>
                  <a:srgbClr val="0F466B"/>
                </a:solidFill>
                <a:latin typeface="Segoe UI" panose="020B0502040204020203" pitchFamily="34" charset="0"/>
                <a:cs typeface="Segoe UI" panose="020B0502040204020203" pitchFamily="34" charset="0"/>
              </a:rPr>
              <a:t>Op-eds, publications </a:t>
            </a:r>
            <a:r>
              <a:rPr lang="en-US" sz="2100">
                <a:solidFill>
                  <a:srgbClr val="0F466B"/>
                </a:solidFill>
                <a:latin typeface="Segoe UI" panose="020B0502040204020203" pitchFamily="34" charset="0"/>
                <a:cs typeface="Segoe UI" panose="020B0502040204020203" pitchFamily="34" charset="0"/>
              </a:rPr>
              <a:t>covering priority topics and issues</a:t>
            </a:r>
            <a:r>
              <a:rPr lang="en-US" sz="2100" i="1">
                <a:solidFill>
                  <a:srgbClr val="0F466B"/>
                </a:solidFill>
                <a:latin typeface="Segoe UI" panose="020B0502040204020203" pitchFamily="34" charset="0"/>
                <a:cs typeface="Segoe UI" panose="020B0502040204020203" pitchFamily="34" charset="0"/>
              </a:rPr>
              <a:t> </a:t>
            </a:r>
          </a:p>
          <a:p>
            <a:pPr marL="457200" lvl="0" indent="-457200" defTabSz="914400">
              <a:buFont typeface="Arial" panose="020B0604020202020204" pitchFamily="34" charset="0"/>
              <a:buChar char="•"/>
              <a:defRPr/>
            </a:pPr>
            <a:endParaRPr lang="en-US" sz="2000">
              <a:solidFill>
                <a:srgbClr val="0F466B"/>
              </a:solidFill>
              <a:latin typeface="Segoe UI" panose="020B0502040204020203" pitchFamily="34" charset="0"/>
              <a:cs typeface="Segoe UI" panose="020B0502040204020203" pitchFamily="34" charset="0"/>
            </a:endParaRPr>
          </a:p>
        </p:txBody>
      </p:sp>
      <p:sp>
        <p:nvSpPr>
          <p:cNvPr id="5" name="TextBox 4"/>
          <p:cNvSpPr txBox="1"/>
          <p:nvPr/>
        </p:nvSpPr>
        <p:spPr>
          <a:xfrm>
            <a:off x="1024890" y="253342"/>
            <a:ext cx="10005060" cy="707886"/>
          </a:xfrm>
          <a:prstGeom prst="rect">
            <a:avLst/>
          </a:prstGeom>
          <a:noFill/>
        </p:spPr>
        <p:txBody>
          <a:bodyPr wrap="square" rtlCol="0">
            <a:spAutoFit/>
          </a:bodyPr>
          <a:lstStyle/>
          <a:p>
            <a:pPr algn="ctr"/>
            <a:r>
              <a:rPr lang="en-US" sz="4000" b="1">
                <a:solidFill>
                  <a:srgbClr val="0F466B"/>
                </a:solidFill>
                <a:latin typeface="Segoe UI" panose="020B0502040204020203" pitchFamily="34" charset="0"/>
                <a:ea typeface="Segoe UI" panose="020B0502040204020203" pitchFamily="34" charset="0"/>
                <a:cs typeface="Segoe UI" panose="020B0502040204020203" pitchFamily="34" charset="0"/>
              </a:rPr>
              <a:t>Action Collaborative COVID-19 Response</a:t>
            </a:r>
          </a:p>
        </p:txBody>
      </p:sp>
    </p:spTree>
    <p:extLst>
      <p:ext uri="{BB962C8B-B14F-4D97-AF65-F5344CB8AC3E}">
        <p14:creationId xmlns:p14="http://schemas.microsoft.com/office/powerpoint/2010/main" val="353580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267423"/>
            <a:ext cx="9144000" cy="707886"/>
          </a:xfrm>
          <a:prstGeom prst="rect">
            <a:avLst/>
          </a:prstGeom>
          <a:noFill/>
        </p:spPr>
        <p:txBody>
          <a:bodyPr wrap="square" rtlCol="0">
            <a:spAutoFit/>
          </a:bodyPr>
          <a:lstStyle/>
          <a:p>
            <a:pPr algn="ctr"/>
            <a:r>
              <a:rPr lang="en-US" sz="4000" b="1">
                <a:solidFill>
                  <a:srgbClr val="0F466B"/>
                </a:solidFill>
                <a:latin typeface="Segoe UI" panose="020B0502040204020203" pitchFamily="34" charset="0"/>
                <a:ea typeface="Segoe UI" panose="020B0502040204020203" pitchFamily="34" charset="0"/>
                <a:cs typeface="Segoe UI" panose="020B0502040204020203" pitchFamily="34" charset="0"/>
              </a:rPr>
              <a:t>Webinar Speakers</a:t>
            </a:r>
            <a:endParaRPr lang="en-US" sz="3600" b="1">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02" y="1006473"/>
            <a:ext cx="2220949" cy="3106222"/>
          </a:xfrm>
          <a:prstGeom prst="rect">
            <a:avLst/>
          </a:prstGeom>
        </p:spPr>
      </p:pic>
      <p:sp>
        <p:nvSpPr>
          <p:cNvPr id="9" name="Rectangle 8"/>
          <p:cNvSpPr/>
          <p:nvPr/>
        </p:nvSpPr>
        <p:spPr>
          <a:xfrm>
            <a:off x="6428791" y="4218396"/>
            <a:ext cx="2604995" cy="1600438"/>
          </a:xfrm>
          <a:prstGeom prst="rect">
            <a:avLst/>
          </a:prstGeom>
        </p:spPr>
        <p:txBody>
          <a:bodyPr wrap="square" anchor="t">
            <a:spAutoFit/>
          </a:bodyPr>
          <a:lstStyle/>
          <a:p>
            <a:pPr algn="ctr"/>
            <a:r>
              <a:rPr lang="en-US" sz="1400" b="1">
                <a:solidFill>
                  <a:srgbClr val="000000"/>
                </a:solidFill>
                <a:latin typeface="Segoe UI"/>
                <a:ea typeface="Calibri" panose="020F0502020204030204" pitchFamily="34" charset="0"/>
                <a:cs typeface="Segoe UI"/>
              </a:rPr>
              <a:t>Elizabeth Salisbury-Afshar,</a:t>
            </a:r>
            <a:r>
              <a:rPr lang="en-US" sz="1400" b="1">
                <a:latin typeface="Segoe UI"/>
                <a:ea typeface="+mn-lt"/>
                <a:cs typeface="Segoe UI"/>
              </a:rPr>
              <a:t> </a:t>
            </a:r>
            <a:r>
              <a:rPr lang="en-US" sz="1400" b="1">
                <a:latin typeface="Segoe UI"/>
                <a:cs typeface="Segoe UI"/>
              </a:rPr>
              <a:t>MD, MPH, FAAFP, FACPM, DFASAM</a:t>
            </a:r>
            <a:br>
              <a:rPr lang="en-US" sz="1400">
                <a:latin typeface="Segoe UI" panose="020B0502040204020203" pitchFamily="34" charset="0"/>
                <a:ea typeface="Calibri" panose="020F0502020204030204" pitchFamily="34" charset="0"/>
              </a:rPr>
            </a:br>
            <a:r>
              <a:rPr lang="en-US" sz="1400">
                <a:solidFill>
                  <a:srgbClr val="000000"/>
                </a:solidFill>
                <a:latin typeface="Segoe UI"/>
                <a:cs typeface="Segoe UI"/>
              </a:rPr>
              <a:t>Director, Center for Addiction Research and Effective Solutions, American Institutes for Research</a:t>
            </a:r>
            <a:endParaRPr lang="en-US" sz="1400">
              <a:latin typeface="Segoe UI"/>
              <a:cs typeface="Segoe UI"/>
            </a:endParaRPr>
          </a:p>
        </p:txBody>
      </p:sp>
      <p:sp>
        <p:nvSpPr>
          <p:cNvPr id="10" name="Rectangle 9"/>
          <p:cNvSpPr/>
          <p:nvPr/>
        </p:nvSpPr>
        <p:spPr>
          <a:xfrm>
            <a:off x="532302" y="4218396"/>
            <a:ext cx="2220949" cy="1014380"/>
          </a:xfrm>
          <a:prstGeom prst="rect">
            <a:avLst/>
          </a:prstGeom>
        </p:spPr>
        <p:txBody>
          <a:bodyPr wrap="square">
            <a:spAutoFit/>
          </a:bodyPr>
          <a:lstStyle/>
          <a:p>
            <a:pPr algn="ctr">
              <a:lnSpc>
                <a:spcPct val="107000"/>
              </a:lnSpc>
            </a:pPr>
            <a:r>
              <a:rPr lang="en-US" sz="1400" b="1">
                <a:latin typeface="Segoe UI" panose="020B0502040204020203" pitchFamily="34" charset="0"/>
                <a:ea typeface="Times New Roman" panose="02020603050405020304" pitchFamily="18" charset="0"/>
                <a:cs typeface="Times New Roman" panose="02020603050405020304" pitchFamily="18" charset="0"/>
              </a:rPr>
              <a:t>Kelly J. Clark, MD, MBA, </a:t>
            </a:r>
            <a:r>
              <a:rPr lang="en-US" sz="1400">
                <a:latin typeface="Segoe UI" panose="020B0502040204020203" pitchFamily="34" charset="0"/>
                <a:ea typeface="Times New Roman" panose="02020603050405020304" pitchFamily="18" charset="0"/>
                <a:cs typeface="Times New Roman" panose="02020603050405020304" pitchFamily="18" charset="0"/>
              </a:rPr>
              <a:t>Immediate Past President, American Society of Addiction Medicine</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3513755" y="4218396"/>
            <a:ext cx="2423276" cy="2369880"/>
          </a:xfrm>
          <a:prstGeom prst="rect">
            <a:avLst/>
          </a:prstGeom>
        </p:spPr>
        <p:txBody>
          <a:bodyPr wrap="square" anchor="t">
            <a:spAutoFit/>
          </a:bodyPr>
          <a:lstStyle/>
          <a:p>
            <a:pPr algn="ctr"/>
            <a:r>
              <a:rPr lang="en-US" sz="1400" b="1" err="1">
                <a:latin typeface="Segoe UI"/>
                <a:ea typeface="Calibri" panose="020F0502020204030204" pitchFamily="34" charset="0"/>
                <a:cs typeface="Segoe UI"/>
              </a:rPr>
              <a:t>Yngvild</a:t>
            </a:r>
            <a:r>
              <a:rPr lang="en-US" sz="1400" b="1">
                <a:latin typeface="Segoe UI"/>
                <a:ea typeface="Calibri" panose="020F0502020204030204" pitchFamily="34" charset="0"/>
                <a:cs typeface="Segoe UI"/>
              </a:rPr>
              <a:t> K. Olsen, MD, MPH, DFASAM, </a:t>
            </a:r>
            <a:endParaRPr lang="en-US">
              <a:ea typeface="+mn-lt"/>
              <a:cs typeface="+mn-lt"/>
            </a:endParaRPr>
          </a:p>
          <a:p>
            <a:pPr algn="ctr"/>
            <a:r>
              <a:rPr lang="en-US" sz="1400">
                <a:ea typeface="+mn-lt"/>
                <a:cs typeface="+mn-lt"/>
              </a:rPr>
              <a:t>Medical Director of the Institutes for Behavior Resources Inc/REACH Health Services</a:t>
            </a:r>
            <a:endParaRPr lang="en-US">
              <a:cs typeface="Calibri" panose="020F0502020204030204"/>
            </a:endParaRPr>
          </a:p>
          <a:p>
            <a:pPr algn="ctr"/>
            <a:endParaRPr lang="en-US" sz="1400">
              <a:solidFill>
                <a:srgbClr val="000000"/>
              </a:solidFill>
              <a:latin typeface="Segoe UI" panose="020B0502040204020203" pitchFamily="34" charset="0"/>
              <a:cs typeface="Segoe UI"/>
            </a:endParaRPr>
          </a:p>
          <a:p>
            <a:pPr algn="ctr"/>
            <a:br>
              <a:rPr lang="en-US"/>
            </a:br>
            <a:endParaRPr lang="en-US"/>
          </a:p>
          <a:p>
            <a:pPr algn="ctr"/>
            <a:endParaRPr lang="en-US" sz="1400" b="1">
              <a:latin typeface="Segoe UI"/>
              <a:cs typeface="Segoe UI"/>
            </a:endParaRPr>
          </a:p>
        </p:txBody>
      </p:sp>
      <p:sp>
        <p:nvSpPr>
          <p:cNvPr id="13" name="Rectangle 12"/>
          <p:cNvSpPr/>
          <p:nvPr/>
        </p:nvSpPr>
        <p:spPr>
          <a:xfrm>
            <a:off x="9251179" y="4218396"/>
            <a:ext cx="2439347" cy="954107"/>
          </a:xfrm>
          <a:prstGeom prst="rect">
            <a:avLst/>
          </a:prstGeom>
        </p:spPr>
        <p:txBody>
          <a:bodyPr wrap="square" anchor="t">
            <a:spAutoFit/>
          </a:bodyPr>
          <a:lstStyle/>
          <a:p>
            <a:pPr algn="ctr"/>
            <a:r>
              <a:rPr lang="en-US" sz="1400" b="1">
                <a:latin typeface="Segoe UI"/>
                <a:ea typeface="Calibri" panose="020F0502020204030204" pitchFamily="34" charset="0"/>
                <a:cs typeface="Segoe UI"/>
              </a:rPr>
              <a:t>Corey Waller, </a:t>
            </a:r>
            <a:r>
              <a:rPr lang="en-US" sz="1400" b="1">
                <a:latin typeface="Segoe UI"/>
                <a:cs typeface="Segoe UI"/>
              </a:rPr>
              <a:t>MD, MS, DFASAM, FACEP</a:t>
            </a:r>
            <a:br>
              <a:rPr lang="en-US" sz="1400" b="1">
                <a:latin typeface="Segoe UI" panose="020B0502040204020203" pitchFamily="34" charset="0"/>
                <a:ea typeface="Calibri" panose="020F0502020204030204" pitchFamily="34" charset="0"/>
                <a:cs typeface="Segoe UI" panose="020B0502040204020203" pitchFamily="34" charset="0"/>
              </a:rPr>
            </a:br>
            <a:r>
              <a:rPr lang="en-US" sz="1400">
                <a:solidFill>
                  <a:srgbClr val="000000"/>
                </a:solidFill>
                <a:latin typeface="Segoe UI"/>
                <a:cs typeface="Segoe UI"/>
              </a:rPr>
              <a:t>Principal, Health Management Associates</a:t>
            </a:r>
          </a:p>
        </p:txBody>
      </p:sp>
      <p:pic>
        <p:nvPicPr>
          <p:cNvPr id="4" name="Picture 6" descr="A person wearing glasses&#10;&#10;Description generated with very high confidence">
            <a:extLst>
              <a:ext uri="{FF2B5EF4-FFF2-40B4-BE49-F238E27FC236}">
                <a16:creationId xmlns:a16="http://schemas.microsoft.com/office/drawing/2014/main" id="{B8C3868A-3512-4B99-8E7B-61E32458261B}"/>
              </a:ext>
            </a:extLst>
          </p:cNvPr>
          <p:cNvPicPr>
            <a:picLocks noChangeAspect="1"/>
          </p:cNvPicPr>
          <p:nvPr/>
        </p:nvPicPr>
        <p:blipFill>
          <a:blip r:embed="rId5"/>
          <a:stretch>
            <a:fillRect/>
          </a:stretch>
        </p:blipFill>
        <p:spPr>
          <a:xfrm>
            <a:off x="3404054" y="1006930"/>
            <a:ext cx="2299607" cy="3111499"/>
          </a:xfrm>
          <a:prstGeom prst="rect">
            <a:avLst/>
          </a:prstGeom>
        </p:spPr>
      </p:pic>
      <p:pic>
        <p:nvPicPr>
          <p:cNvPr id="7" name="Picture 7" descr="A person posing for the camera&#10;&#10;Description generated with very high confidence">
            <a:extLst>
              <a:ext uri="{FF2B5EF4-FFF2-40B4-BE49-F238E27FC236}">
                <a16:creationId xmlns:a16="http://schemas.microsoft.com/office/drawing/2014/main" id="{4C2F291B-A003-44E2-8F3C-78EC1F413D78}"/>
              </a:ext>
            </a:extLst>
          </p:cNvPr>
          <p:cNvPicPr>
            <a:picLocks noChangeAspect="1"/>
          </p:cNvPicPr>
          <p:nvPr/>
        </p:nvPicPr>
        <p:blipFill rotWithShape="1">
          <a:blip r:embed="rId6"/>
          <a:srcRect l="7778" t="568" r="7602" b="-19"/>
          <a:stretch/>
        </p:blipFill>
        <p:spPr>
          <a:xfrm>
            <a:off x="6553881" y="1022399"/>
            <a:ext cx="2072970" cy="3098928"/>
          </a:xfrm>
          <a:prstGeom prst="rect">
            <a:avLst/>
          </a:prstGeom>
        </p:spPr>
      </p:pic>
      <p:pic>
        <p:nvPicPr>
          <p:cNvPr id="8" name="Picture 11" descr="A person wearing glasses and smiling at the camera&#10;&#10;Description generated with very high confidence">
            <a:extLst>
              <a:ext uri="{FF2B5EF4-FFF2-40B4-BE49-F238E27FC236}">
                <a16:creationId xmlns:a16="http://schemas.microsoft.com/office/drawing/2014/main" id="{F11AB085-08A3-4B0B-8DEA-7CDDC76A92A6}"/>
              </a:ext>
            </a:extLst>
          </p:cNvPr>
          <p:cNvPicPr>
            <a:picLocks noChangeAspect="1"/>
          </p:cNvPicPr>
          <p:nvPr/>
        </p:nvPicPr>
        <p:blipFill rotWithShape="1">
          <a:blip r:embed="rId7"/>
          <a:srcRect l="16369" r="13242" b="407"/>
          <a:stretch/>
        </p:blipFill>
        <p:spPr>
          <a:xfrm>
            <a:off x="9358312" y="1030741"/>
            <a:ext cx="2180142" cy="3096845"/>
          </a:xfrm>
          <a:prstGeom prst="rect">
            <a:avLst/>
          </a:prstGeom>
        </p:spPr>
      </p:pic>
    </p:spTree>
    <p:extLst>
      <p:ext uri="{BB962C8B-B14F-4D97-AF65-F5344CB8AC3E}">
        <p14:creationId xmlns:p14="http://schemas.microsoft.com/office/powerpoint/2010/main" val="30467863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eLmKprPB"/>
  <p:tag name="ARTICULATE_SLIDE_COUNT" val="5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ARAL LAYOUTS">
  <a:themeElements>
    <a:clrScheme name="SIMPLICITY 3.0 - monocolor #00 - default">
      <a:dk1>
        <a:srgbClr val="171C30"/>
      </a:dk1>
      <a:lt1>
        <a:srgbClr val="FFFFFF"/>
      </a:lt1>
      <a:dk2>
        <a:srgbClr val="858591"/>
      </a:dk2>
      <a:lt2>
        <a:srgbClr val="F2F2F5"/>
      </a:lt2>
      <a:accent1>
        <a:srgbClr val="4A86FF"/>
      </a:accent1>
      <a:accent2>
        <a:srgbClr val="C0C0C8"/>
      </a:accent2>
      <a:accent3>
        <a:srgbClr val="4A86FF"/>
      </a:accent3>
      <a:accent4>
        <a:srgbClr val="FFFFFF"/>
      </a:accent4>
      <a:accent5>
        <a:srgbClr val="4A86FF"/>
      </a:accent5>
      <a:accent6>
        <a:srgbClr val="4A86FF"/>
      </a:accent6>
      <a:hlink>
        <a:srgbClr val="4A86FF"/>
      </a:hlink>
      <a:folHlink>
        <a:srgbClr val="4A8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potx" id="{4617795E-4C3A-49B5-9F0C-699A0CB8BA53}" vid="{47F7A890-0B98-4A9B-8AA2-8F8EA195CA0A}"/>
    </a:ext>
  </a:extLst>
</a:theme>
</file>

<file path=ppt/theme/theme5.xml><?xml version="1.0" encoding="utf-8"?>
<a:theme xmlns:a="http://schemas.openxmlformats.org/drawingml/2006/main" name="ASAM NAM slide template (00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potx" id="{4617795E-4C3A-49B5-9F0C-699A0CB8BA53}" vid="{47F7A890-0B98-4A9B-8AA2-8F8EA195CA0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246255D327B84595BA2CDF212C94D0" ma:contentTypeVersion="4" ma:contentTypeDescription="Create a new document." ma:contentTypeScope="" ma:versionID="8766651993e32a5c9615abe221305bc6">
  <xsd:schema xmlns:xsd="http://www.w3.org/2001/XMLSchema" xmlns:xs="http://www.w3.org/2001/XMLSchema" xmlns:p="http://schemas.microsoft.com/office/2006/metadata/properties" xmlns:ns2="3d433250-b8eb-4335-b20a-0f6148c4dd5a" targetNamespace="http://schemas.microsoft.com/office/2006/metadata/properties" ma:root="true" ma:fieldsID="120660f157d9f1de6d36da5e6d8baac9" ns2:_="">
    <xsd:import namespace="3d433250-b8eb-4335-b20a-0f6148c4dd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33250-b8eb-4335-b20a-0f6148c4d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9D9315-9F72-41D6-8A24-520F024869DC}">
  <ds:schemaRefs>
    <ds:schemaRef ds:uri="http://schemas.microsoft.com/sharepoint/v3/contenttype/forms"/>
  </ds:schemaRefs>
</ds:datastoreItem>
</file>

<file path=customXml/itemProps2.xml><?xml version="1.0" encoding="utf-8"?>
<ds:datastoreItem xmlns:ds="http://schemas.openxmlformats.org/officeDocument/2006/customXml" ds:itemID="{B28579C4-57E5-46CA-A8A7-9CCC0A792B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433250-b8eb-4335-b20a-0f6148c4dd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3EBF8-5084-45A4-99CC-2C53AE5C00A1}">
  <ds:schemaRefs>
    <ds:schemaRef ds:uri="3d433250-b8eb-4335-b20a-0f6148c4dd5a"/>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215</TotalTime>
  <Words>4012</Words>
  <Application>Microsoft Office PowerPoint</Application>
  <PresentationFormat>Widescreen</PresentationFormat>
  <Paragraphs>446</Paragraphs>
  <Slides>49</Slides>
  <Notes>34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49</vt:i4>
      </vt:variant>
    </vt:vector>
  </HeadingPairs>
  <TitlesOfParts>
    <vt:vector size="62" baseType="lpstr">
      <vt:lpstr>Arial</vt:lpstr>
      <vt:lpstr>Calibri</vt:lpstr>
      <vt:lpstr>Calibri Light</vt:lpstr>
      <vt:lpstr>Lato</vt:lpstr>
      <vt:lpstr>Segoe UI</vt:lpstr>
      <vt:lpstr>Symbol</vt:lpstr>
      <vt:lpstr>Wingdings</vt:lpstr>
      <vt:lpstr>Office Theme</vt:lpstr>
      <vt:lpstr>GENARAL LAYOUTS</vt:lpstr>
      <vt:lpstr>Custom Design</vt:lpstr>
      <vt:lpstr>1_Office Theme</vt:lpstr>
      <vt:lpstr>ASAM NAM slide template (003)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Malaika C. Samples</dc:creator>
  <cp:lastModifiedBy>Malaika C. Samples</cp:lastModifiedBy>
  <cp:revision>2</cp:revision>
  <dcterms:created xsi:type="dcterms:W3CDTF">2020-05-05T14:12:49Z</dcterms:created>
  <dcterms:modified xsi:type="dcterms:W3CDTF">2020-06-01T16:09:56Z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0x010100C6246255D327B84595BA2CDF212C94D0</vt:lpwstr>
  </property>
</Properties>
</file>